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2" r:id="rId10"/>
    <p:sldId id="269" r:id="rId11"/>
    <p:sldId id="270" r:id="rId12"/>
    <p:sldId id="273" r:id="rId13"/>
    <p:sldId id="274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4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A5083-4908-4623-A9F3-C46EE17213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46E2C-EE1C-4C13-B65D-0F5D1927B2C8}">
      <dgm:prSet phldrT="[Text]"/>
      <dgm:spPr/>
      <dgm:t>
        <a:bodyPr/>
        <a:lstStyle/>
        <a:p>
          <a:r>
            <a:rPr lang="en-US" dirty="0"/>
            <a:t>Tension Building Phase</a:t>
          </a:r>
        </a:p>
      </dgm:t>
    </dgm:pt>
    <dgm:pt modelId="{4FAC80F0-9E49-42E1-901A-F2DE95D6C58A}" type="parTrans" cxnId="{FEEFD64A-A018-47BC-8E9F-9BA9114ED0D4}">
      <dgm:prSet/>
      <dgm:spPr/>
      <dgm:t>
        <a:bodyPr/>
        <a:lstStyle/>
        <a:p>
          <a:endParaRPr lang="en-US"/>
        </a:p>
      </dgm:t>
    </dgm:pt>
    <dgm:pt modelId="{51D00E07-3DE7-46A3-A226-90E0FBBBF230}" type="sibTrans" cxnId="{FEEFD64A-A018-47BC-8E9F-9BA9114ED0D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602E804-80CE-471A-BB90-659B5D3A9964}">
      <dgm:prSet phldrT="[Text]"/>
      <dgm:spPr/>
      <dgm:t>
        <a:bodyPr/>
        <a:lstStyle/>
        <a:p>
          <a:r>
            <a:rPr lang="en-US" dirty="0"/>
            <a:t>Explosion Phase</a:t>
          </a:r>
        </a:p>
      </dgm:t>
    </dgm:pt>
    <dgm:pt modelId="{5CA07531-8974-4D61-B273-2216E5C61E97}" type="parTrans" cxnId="{2C6D449F-8DC7-4325-BB9D-1DFBFB030BC9}">
      <dgm:prSet/>
      <dgm:spPr/>
      <dgm:t>
        <a:bodyPr/>
        <a:lstStyle/>
        <a:p>
          <a:endParaRPr lang="en-US"/>
        </a:p>
      </dgm:t>
    </dgm:pt>
    <dgm:pt modelId="{50B98E88-E8FB-480B-AF75-EC5A695F7693}" type="sibTrans" cxnId="{2C6D449F-8DC7-4325-BB9D-1DFBFB030BC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74534B6-E340-435B-BE00-76532540A262}">
      <dgm:prSet phldrT="[Text]"/>
      <dgm:spPr/>
      <dgm:t>
        <a:bodyPr/>
        <a:lstStyle/>
        <a:p>
          <a:r>
            <a:rPr lang="en-US" dirty="0"/>
            <a:t>Calm Phase</a:t>
          </a:r>
        </a:p>
      </dgm:t>
    </dgm:pt>
    <dgm:pt modelId="{81E625F0-BF84-4929-9338-648873B94AAF}" type="parTrans" cxnId="{66F2743F-AECA-4067-B36D-0F780CFE3141}">
      <dgm:prSet/>
      <dgm:spPr/>
      <dgm:t>
        <a:bodyPr/>
        <a:lstStyle/>
        <a:p>
          <a:endParaRPr lang="en-US"/>
        </a:p>
      </dgm:t>
    </dgm:pt>
    <dgm:pt modelId="{F13DD66E-AB84-4868-8365-81E2DB7940C7}" type="sibTrans" cxnId="{66F2743F-AECA-4067-B36D-0F780CFE314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CDE78A9B-8243-41E4-943F-DE092A4AF5FB}" type="pres">
      <dgm:prSet presAssocID="{4C2A5083-4908-4623-A9F3-C46EE1721320}" presName="cycle" presStyleCnt="0">
        <dgm:presLayoutVars>
          <dgm:dir/>
          <dgm:resizeHandles val="exact"/>
        </dgm:presLayoutVars>
      </dgm:prSet>
      <dgm:spPr/>
    </dgm:pt>
    <dgm:pt modelId="{71BF2036-BF08-4F55-8874-2C2180AEA2B3}" type="pres">
      <dgm:prSet presAssocID="{F6246E2C-EE1C-4C13-B65D-0F5D1927B2C8}" presName="dummy" presStyleCnt="0"/>
      <dgm:spPr/>
    </dgm:pt>
    <dgm:pt modelId="{FD72FDDA-5872-494D-A9BC-F760145BEF94}" type="pres">
      <dgm:prSet presAssocID="{F6246E2C-EE1C-4C13-B65D-0F5D1927B2C8}" presName="node" presStyleLbl="revTx" presStyleIdx="0" presStyleCnt="3">
        <dgm:presLayoutVars>
          <dgm:bulletEnabled val="1"/>
        </dgm:presLayoutVars>
      </dgm:prSet>
      <dgm:spPr/>
    </dgm:pt>
    <dgm:pt modelId="{EC139392-0877-4C47-ACAF-18C24150920D}" type="pres">
      <dgm:prSet presAssocID="{51D00E07-3DE7-46A3-A226-90E0FBBBF230}" presName="sibTrans" presStyleLbl="node1" presStyleIdx="0" presStyleCnt="3" custLinFactNeighborX="1884" custLinFactNeighborY="3"/>
      <dgm:spPr/>
    </dgm:pt>
    <dgm:pt modelId="{6EC334A9-DAFE-4515-B026-01AFBCF2D82D}" type="pres">
      <dgm:prSet presAssocID="{4602E804-80CE-471A-BB90-659B5D3A9964}" presName="dummy" presStyleCnt="0"/>
      <dgm:spPr/>
    </dgm:pt>
    <dgm:pt modelId="{36CE6961-9C24-4E0A-BCF1-CE4AA921905F}" type="pres">
      <dgm:prSet presAssocID="{4602E804-80CE-471A-BB90-659B5D3A9964}" presName="node" presStyleLbl="revTx" presStyleIdx="1" presStyleCnt="3">
        <dgm:presLayoutVars>
          <dgm:bulletEnabled val="1"/>
        </dgm:presLayoutVars>
      </dgm:prSet>
      <dgm:spPr/>
    </dgm:pt>
    <dgm:pt modelId="{355A2EC3-D436-4C0B-B518-322999BEE8D9}" type="pres">
      <dgm:prSet presAssocID="{50B98E88-E8FB-480B-AF75-EC5A695F7693}" presName="sibTrans" presStyleLbl="node1" presStyleIdx="1" presStyleCnt="3" custLinFactNeighborX="-1680" custLinFactNeighborY="-5343"/>
      <dgm:spPr/>
    </dgm:pt>
    <dgm:pt modelId="{FCFC3A12-732D-4510-AA07-1DA3EEE427F6}" type="pres">
      <dgm:prSet presAssocID="{374534B6-E340-435B-BE00-76532540A262}" presName="dummy" presStyleCnt="0"/>
      <dgm:spPr/>
    </dgm:pt>
    <dgm:pt modelId="{4C08C38C-2550-4653-A429-1BC8F91B7648}" type="pres">
      <dgm:prSet presAssocID="{374534B6-E340-435B-BE00-76532540A262}" presName="node" presStyleLbl="revTx" presStyleIdx="2" presStyleCnt="3">
        <dgm:presLayoutVars>
          <dgm:bulletEnabled val="1"/>
        </dgm:presLayoutVars>
      </dgm:prSet>
      <dgm:spPr/>
    </dgm:pt>
    <dgm:pt modelId="{FC1F4D9A-B290-4AFA-82A0-D281875FC00E}" type="pres">
      <dgm:prSet presAssocID="{F13DD66E-AB84-4868-8365-81E2DB7940C7}" presName="sibTrans" presStyleLbl="node1" presStyleIdx="2" presStyleCnt="3"/>
      <dgm:spPr/>
    </dgm:pt>
  </dgm:ptLst>
  <dgm:cxnLst>
    <dgm:cxn modelId="{C5E48103-E3B8-45E4-870E-DF81B3675CF6}" type="presOf" srcId="{50B98E88-E8FB-480B-AF75-EC5A695F7693}" destId="{355A2EC3-D436-4C0B-B518-322999BEE8D9}" srcOrd="0" destOrd="0" presId="urn:microsoft.com/office/officeart/2005/8/layout/cycle1"/>
    <dgm:cxn modelId="{66F2743F-AECA-4067-B36D-0F780CFE3141}" srcId="{4C2A5083-4908-4623-A9F3-C46EE1721320}" destId="{374534B6-E340-435B-BE00-76532540A262}" srcOrd="2" destOrd="0" parTransId="{81E625F0-BF84-4929-9338-648873B94AAF}" sibTransId="{F13DD66E-AB84-4868-8365-81E2DB7940C7}"/>
    <dgm:cxn modelId="{FEEFD64A-A018-47BC-8E9F-9BA9114ED0D4}" srcId="{4C2A5083-4908-4623-A9F3-C46EE1721320}" destId="{F6246E2C-EE1C-4C13-B65D-0F5D1927B2C8}" srcOrd="0" destOrd="0" parTransId="{4FAC80F0-9E49-42E1-901A-F2DE95D6C58A}" sibTransId="{51D00E07-3DE7-46A3-A226-90E0FBBBF230}"/>
    <dgm:cxn modelId="{2ECDE650-B7C1-4F21-96D0-7F6101F160CA}" type="presOf" srcId="{F6246E2C-EE1C-4C13-B65D-0F5D1927B2C8}" destId="{FD72FDDA-5872-494D-A9BC-F760145BEF94}" srcOrd="0" destOrd="0" presId="urn:microsoft.com/office/officeart/2005/8/layout/cycle1"/>
    <dgm:cxn modelId="{A2959A72-D8F1-45CD-89CC-062CF305128C}" type="presOf" srcId="{4602E804-80CE-471A-BB90-659B5D3A9964}" destId="{36CE6961-9C24-4E0A-BCF1-CE4AA921905F}" srcOrd="0" destOrd="0" presId="urn:microsoft.com/office/officeart/2005/8/layout/cycle1"/>
    <dgm:cxn modelId="{D0583F58-C9ED-4726-9358-DB81BEEAE746}" type="presOf" srcId="{F13DD66E-AB84-4868-8365-81E2DB7940C7}" destId="{FC1F4D9A-B290-4AFA-82A0-D281875FC00E}" srcOrd="0" destOrd="0" presId="urn:microsoft.com/office/officeart/2005/8/layout/cycle1"/>
    <dgm:cxn modelId="{2C6D449F-8DC7-4325-BB9D-1DFBFB030BC9}" srcId="{4C2A5083-4908-4623-A9F3-C46EE1721320}" destId="{4602E804-80CE-471A-BB90-659B5D3A9964}" srcOrd="1" destOrd="0" parTransId="{5CA07531-8974-4D61-B273-2216E5C61E97}" sibTransId="{50B98E88-E8FB-480B-AF75-EC5A695F7693}"/>
    <dgm:cxn modelId="{F556C3CE-5F16-4A68-81DE-A2BD63271B48}" type="presOf" srcId="{374534B6-E340-435B-BE00-76532540A262}" destId="{4C08C38C-2550-4653-A429-1BC8F91B7648}" srcOrd="0" destOrd="0" presId="urn:microsoft.com/office/officeart/2005/8/layout/cycle1"/>
    <dgm:cxn modelId="{159BD3D7-D012-411A-86E6-55CF021DDAA9}" type="presOf" srcId="{51D00E07-3DE7-46A3-A226-90E0FBBBF230}" destId="{EC139392-0877-4C47-ACAF-18C24150920D}" srcOrd="0" destOrd="0" presId="urn:microsoft.com/office/officeart/2005/8/layout/cycle1"/>
    <dgm:cxn modelId="{557E30DE-9F9A-4910-8A14-EA364C9D15F1}" type="presOf" srcId="{4C2A5083-4908-4623-A9F3-C46EE1721320}" destId="{CDE78A9B-8243-41E4-943F-DE092A4AF5FB}" srcOrd="0" destOrd="0" presId="urn:microsoft.com/office/officeart/2005/8/layout/cycle1"/>
    <dgm:cxn modelId="{8DAD831F-57A5-4DF1-B88A-F3AAA536FAF8}" type="presParOf" srcId="{CDE78A9B-8243-41E4-943F-DE092A4AF5FB}" destId="{71BF2036-BF08-4F55-8874-2C2180AEA2B3}" srcOrd="0" destOrd="0" presId="urn:microsoft.com/office/officeart/2005/8/layout/cycle1"/>
    <dgm:cxn modelId="{0BA806D3-9D58-4751-BFE6-C3AD17FC1B09}" type="presParOf" srcId="{CDE78A9B-8243-41E4-943F-DE092A4AF5FB}" destId="{FD72FDDA-5872-494D-A9BC-F760145BEF94}" srcOrd="1" destOrd="0" presId="urn:microsoft.com/office/officeart/2005/8/layout/cycle1"/>
    <dgm:cxn modelId="{657172CB-4591-48CB-AA22-36D121F41270}" type="presParOf" srcId="{CDE78A9B-8243-41E4-943F-DE092A4AF5FB}" destId="{EC139392-0877-4C47-ACAF-18C24150920D}" srcOrd="2" destOrd="0" presId="urn:microsoft.com/office/officeart/2005/8/layout/cycle1"/>
    <dgm:cxn modelId="{B8A0F3A0-A6E9-4B5C-8BA3-9F5C03E22253}" type="presParOf" srcId="{CDE78A9B-8243-41E4-943F-DE092A4AF5FB}" destId="{6EC334A9-DAFE-4515-B026-01AFBCF2D82D}" srcOrd="3" destOrd="0" presId="urn:microsoft.com/office/officeart/2005/8/layout/cycle1"/>
    <dgm:cxn modelId="{6E046737-D127-4EA0-B970-61914030C4B9}" type="presParOf" srcId="{CDE78A9B-8243-41E4-943F-DE092A4AF5FB}" destId="{36CE6961-9C24-4E0A-BCF1-CE4AA921905F}" srcOrd="4" destOrd="0" presId="urn:microsoft.com/office/officeart/2005/8/layout/cycle1"/>
    <dgm:cxn modelId="{F4C166B6-5F53-4A6A-8CCF-C402BCF01AC9}" type="presParOf" srcId="{CDE78A9B-8243-41E4-943F-DE092A4AF5FB}" destId="{355A2EC3-D436-4C0B-B518-322999BEE8D9}" srcOrd="5" destOrd="0" presId="urn:microsoft.com/office/officeart/2005/8/layout/cycle1"/>
    <dgm:cxn modelId="{D4B68DA0-0D71-4E84-8961-938EA3205BF5}" type="presParOf" srcId="{CDE78A9B-8243-41E4-943F-DE092A4AF5FB}" destId="{FCFC3A12-732D-4510-AA07-1DA3EEE427F6}" srcOrd="6" destOrd="0" presId="urn:microsoft.com/office/officeart/2005/8/layout/cycle1"/>
    <dgm:cxn modelId="{EF088AB6-BFBA-414D-99FF-3452933B8C47}" type="presParOf" srcId="{CDE78A9B-8243-41E4-943F-DE092A4AF5FB}" destId="{4C08C38C-2550-4653-A429-1BC8F91B7648}" srcOrd="7" destOrd="0" presId="urn:microsoft.com/office/officeart/2005/8/layout/cycle1"/>
    <dgm:cxn modelId="{26E762AF-E938-46F9-A255-79C74AB068DB}" type="presParOf" srcId="{CDE78A9B-8243-41E4-943F-DE092A4AF5FB}" destId="{FC1F4D9A-B290-4AFA-82A0-D281875FC00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2FDDA-5872-494D-A9BC-F760145BEF94}">
      <dsp:nvSpPr>
        <dsp:cNvPr id="0" name=""/>
        <dsp:cNvSpPr/>
      </dsp:nvSpPr>
      <dsp:spPr>
        <a:xfrm>
          <a:off x="4425304" y="354987"/>
          <a:ext cx="1810122" cy="181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Tension Building Phase</a:t>
          </a:r>
        </a:p>
      </dsp:txBody>
      <dsp:txXfrm>
        <a:off x="4425304" y="354987"/>
        <a:ext cx="1810122" cy="1810122"/>
      </dsp:txXfrm>
    </dsp:sp>
    <dsp:sp modelId="{EC139392-0877-4C47-ACAF-18C24150920D}">
      <dsp:nvSpPr>
        <dsp:cNvPr id="0" name=""/>
        <dsp:cNvSpPr/>
      </dsp:nvSpPr>
      <dsp:spPr>
        <a:xfrm>
          <a:off x="1752602" y="4"/>
          <a:ext cx="4275911" cy="4275911"/>
        </a:xfrm>
        <a:prstGeom prst="circularArrow">
          <a:avLst>
            <a:gd name="adj1" fmla="val 8255"/>
            <a:gd name="adj2" fmla="val 576669"/>
            <a:gd name="adj3" fmla="val 2961327"/>
            <a:gd name="adj4" fmla="val 53416"/>
            <a:gd name="adj5" fmla="val 9631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E6961-9C24-4E0A-BCF1-CE4AA921905F}">
      <dsp:nvSpPr>
        <dsp:cNvPr id="0" name=""/>
        <dsp:cNvSpPr/>
      </dsp:nvSpPr>
      <dsp:spPr>
        <a:xfrm>
          <a:off x="2904938" y="2988338"/>
          <a:ext cx="1810122" cy="181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Explosion Phase</a:t>
          </a:r>
        </a:p>
      </dsp:txBody>
      <dsp:txXfrm>
        <a:off x="2904938" y="2988338"/>
        <a:ext cx="1810122" cy="1810122"/>
      </dsp:txXfrm>
    </dsp:sp>
    <dsp:sp modelId="{355A2EC3-D436-4C0B-B518-322999BEE8D9}">
      <dsp:nvSpPr>
        <dsp:cNvPr id="0" name=""/>
        <dsp:cNvSpPr/>
      </dsp:nvSpPr>
      <dsp:spPr>
        <a:xfrm>
          <a:off x="1600208" y="-228585"/>
          <a:ext cx="4275911" cy="4275911"/>
        </a:xfrm>
        <a:prstGeom prst="circularArrow">
          <a:avLst>
            <a:gd name="adj1" fmla="val 8255"/>
            <a:gd name="adj2" fmla="val 576669"/>
            <a:gd name="adj3" fmla="val 10169914"/>
            <a:gd name="adj4" fmla="val 7262004"/>
            <a:gd name="adj5" fmla="val 9631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8C38C-2550-4653-A429-1BC8F91B7648}">
      <dsp:nvSpPr>
        <dsp:cNvPr id="0" name=""/>
        <dsp:cNvSpPr/>
      </dsp:nvSpPr>
      <dsp:spPr>
        <a:xfrm>
          <a:off x="1384572" y="354987"/>
          <a:ext cx="1810122" cy="1810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Calm Phase</a:t>
          </a:r>
        </a:p>
      </dsp:txBody>
      <dsp:txXfrm>
        <a:off x="1384572" y="354987"/>
        <a:ext cx="1810122" cy="1810122"/>
      </dsp:txXfrm>
    </dsp:sp>
    <dsp:sp modelId="{FC1F4D9A-B290-4AFA-82A0-D281875FC00E}">
      <dsp:nvSpPr>
        <dsp:cNvPr id="0" name=""/>
        <dsp:cNvSpPr/>
      </dsp:nvSpPr>
      <dsp:spPr>
        <a:xfrm>
          <a:off x="1672044" y="-123"/>
          <a:ext cx="4275911" cy="4275911"/>
        </a:xfrm>
        <a:prstGeom prst="circularArrow">
          <a:avLst>
            <a:gd name="adj1" fmla="val 8255"/>
            <a:gd name="adj2" fmla="val 576669"/>
            <a:gd name="adj3" fmla="val 16854360"/>
            <a:gd name="adj4" fmla="val 14968971"/>
            <a:gd name="adj5" fmla="val 9631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75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4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3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7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4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6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5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C2E-D8FC-4DF4-9592-4E9681A3C88A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1A2E-E0D9-4953-BBFA-1235AF19E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dvocatecoords@ywcaerew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rohlf@ywcaerew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r>
              <a:rPr lang="en-US" b="1" dirty="0">
                <a:latin typeface="Sans source pro"/>
              </a:rPr>
              <a:t>Domestic Violence, how you can help?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ans source pro"/>
              </a:rPr>
              <a:t>Jennifer Rohlf</a:t>
            </a:r>
          </a:p>
          <a:p>
            <a:r>
              <a:rPr lang="en-US" dirty="0">
                <a:solidFill>
                  <a:schemeClr val="tx1"/>
                </a:solidFill>
                <a:latin typeface="Sans source pro"/>
              </a:rPr>
              <a:t>Director of Empowerment</a:t>
            </a:r>
          </a:p>
        </p:txBody>
      </p:sp>
    </p:spTree>
    <p:extLst>
      <p:ext uri="{BB962C8B-B14F-4D97-AF65-F5344CB8AC3E}">
        <p14:creationId xmlns:p14="http://schemas.microsoft.com/office/powerpoint/2010/main" val="2894132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D42AFA4-C916-46B1-B858-AA39AC274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"/>
          <a:stretch/>
        </p:blipFill>
        <p:spPr bwMode="auto">
          <a:xfrm>
            <a:off x="1662659" y="-37322"/>
            <a:ext cx="7336717" cy="6936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0"/>
            <a:ext cx="28956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Power and Control</a:t>
            </a:r>
          </a:p>
        </p:txBody>
      </p:sp>
    </p:spTree>
    <p:extLst>
      <p:ext uri="{BB962C8B-B14F-4D97-AF65-F5344CB8AC3E}">
        <p14:creationId xmlns:p14="http://schemas.microsoft.com/office/powerpoint/2010/main" val="903418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7735" y="217487"/>
            <a:ext cx="42672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Cycle of Violence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963612"/>
            <a:ext cx="4114800" cy="4941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Sans source pro"/>
              </a:rPr>
              <a:t>Tension Building: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ans source pro"/>
              </a:rPr>
              <a:t>Abuser may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Blame and belittle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Monitor and control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Jealousy increases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Makes accusations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Sans source pro"/>
              </a:rPr>
              <a:t>Explosion: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ans source pro"/>
              </a:rPr>
              <a:t>Abuser may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Use violence or threats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Withhold cash/resources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Threaten custody of children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</a:rPr>
              <a:t>Increased verbal/emotional abuse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Sans source pro"/>
              </a:rPr>
              <a:t>Calm: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Sans source pro"/>
                <a:cs typeface="Arial" panose="020B0604020202020204" pitchFamily="34" charset="0"/>
              </a:rPr>
              <a:t>Abuser may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  <a:cs typeface="Arial" panose="020B0604020202020204" pitchFamily="34" charset="0"/>
              </a:rPr>
              <a:t>Deny or minimize violence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  <a:cs typeface="Arial" panose="020B0604020202020204" pitchFamily="34" charset="0"/>
              </a:rPr>
              <a:t>Ask for forgiveness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  <a:cs typeface="Arial" panose="020B0604020202020204" pitchFamily="34" charset="0"/>
              </a:rPr>
              <a:t>Promise to change/stop/get help</a:t>
            </a:r>
          </a:p>
          <a:p>
            <a:pPr marL="285750" indent="-285750">
              <a:spcBef>
                <a:spcPts val="0"/>
              </a:spcBef>
            </a:pPr>
            <a:r>
              <a:rPr lang="en-US" sz="1800" dirty="0">
                <a:latin typeface="Sans source pro"/>
                <a:cs typeface="Arial" panose="020B0604020202020204" pitchFamily="34" charset="0"/>
              </a:rPr>
              <a:t>Act loving, give gifts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2CF5990-719B-40EB-AA87-D3CA0BA3D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733461"/>
              </p:ext>
            </p:extLst>
          </p:nvPr>
        </p:nvGraphicFramePr>
        <p:xfrm>
          <a:off x="2514600" y="11049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48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60176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How to Help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998376"/>
            <a:ext cx="8458200" cy="4960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>
                <a:latin typeface="Sans source pro"/>
                <a:cs typeface="Arial" panose="020B0604020202020204" pitchFamily="34" charset="0"/>
              </a:rPr>
              <a:t>Training for your staff </a:t>
            </a:r>
          </a:p>
          <a:p>
            <a:pPr lvl="1">
              <a:spcBef>
                <a:spcPts val="0"/>
              </a:spcBef>
            </a:pPr>
            <a:r>
              <a:rPr lang="en-US" sz="2400" dirty="0">
                <a:latin typeface="Sans source pro"/>
                <a:cs typeface="Arial" panose="020B0604020202020204" pitchFamily="34" charset="0"/>
              </a:rPr>
              <a:t>YWCA Northeast Indiana offers domestic violence training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>
              <a:latin typeface="Sans source pr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Sans source pro"/>
                <a:cs typeface="Arial" panose="020B0604020202020204" pitchFamily="34" charset="0"/>
              </a:rPr>
              <a:t>Healthy vs unhealthy relationship education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Sans source pr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Sans source pro"/>
                <a:cs typeface="Arial" panose="020B0604020202020204" pitchFamily="34" charset="0"/>
              </a:rPr>
              <a:t>Discreetly provide hotlines/education/and resources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Sans source pr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Sans source pro"/>
                <a:cs typeface="Arial" panose="020B0604020202020204" pitchFamily="34" charset="0"/>
              </a:rPr>
              <a:t>Make screening a standard practice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Sans source pr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Sans source pro"/>
                <a:cs typeface="Arial" panose="020B0604020202020204" pitchFamily="34" charset="0"/>
              </a:rPr>
              <a:t>Connect with ongoing services</a:t>
            </a:r>
            <a:endParaRPr lang="en-US" sz="2400" dirty="0">
              <a:latin typeface="Sans source pro"/>
              <a:cs typeface="Arial" panose="020B0604020202020204" pitchFamily="34" charset="0"/>
            </a:endParaRPr>
          </a:p>
          <a:p>
            <a:pPr marL="411480" lvl="1" indent="0" algn="r">
              <a:buNone/>
            </a:pPr>
            <a:endParaRPr lang="en-US" sz="2400" b="1" dirty="0">
              <a:latin typeface="Sans source pro"/>
              <a:cs typeface="Arial" panose="020B0604020202020204" pitchFamily="34" charset="0"/>
            </a:endParaRPr>
          </a:p>
          <a:p>
            <a:pPr marL="411480" lvl="1" indent="0">
              <a:buNone/>
            </a:pPr>
            <a:r>
              <a:rPr lang="en-US" sz="2400" b="1" dirty="0">
                <a:latin typeface="Sans source pro"/>
                <a:cs typeface="Arial" panose="020B0604020202020204" pitchFamily="34" charset="0"/>
              </a:rPr>
              <a:t>YWCA Crisis Line: 1-800-441-4073</a:t>
            </a:r>
          </a:p>
        </p:txBody>
      </p:sp>
    </p:spTree>
    <p:extLst>
      <p:ext uri="{BB962C8B-B14F-4D97-AF65-F5344CB8AC3E}">
        <p14:creationId xmlns:p14="http://schemas.microsoft.com/office/powerpoint/2010/main" val="139533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60176"/>
            <a:ext cx="88392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latin typeface="Sans source pro"/>
              </a:rPr>
              <a:t>Domestic and Sexual Violence Services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5696" y="838200"/>
            <a:ext cx="8839199" cy="49607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Shelter</a:t>
            </a:r>
            <a:endParaRPr lang="en-US" sz="2000" dirty="0"/>
          </a:p>
          <a:p>
            <a:pPr fontAlgn="base"/>
            <a:r>
              <a:rPr lang="en-US" sz="2000" dirty="0"/>
              <a:t>Our crisis shelter is available for anyone (women, men, their children, and gender non-confirming individuals) who needs a safe place to live because they are experiencing a crisis with Domestic Violence or Sexual Violence.  </a:t>
            </a:r>
          </a:p>
          <a:p>
            <a:pPr marL="0" indent="0">
              <a:buNone/>
            </a:pPr>
            <a:r>
              <a:rPr lang="en-US" sz="2000" b="1" dirty="0"/>
              <a:t>Advocacy</a:t>
            </a:r>
            <a:endParaRPr lang="en-US" sz="2000" dirty="0"/>
          </a:p>
          <a:p>
            <a:pPr fontAlgn="base"/>
            <a:r>
              <a:rPr lang="en-US" sz="2000" dirty="0"/>
              <a:t>Community-Based Advocates work with individuals who are experiencing domestic violence, but are not in need of shelter. We serve individuals and families in </a:t>
            </a:r>
            <a:r>
              <a:rPr lang="en-US" sz="2000" b="1" dirty="0"/>
              <a:t>Allen, Wells, Huntington, Whitley, Noble, and DeKalb Counties</a:t>
            </a:r>
            <a:r>
              <a:rPr lang="en-US" sz="2000" dirty="0"/>
              <a:t>. Include safety planning, education, connection resources, navigation of legal system and much more. </a:t>
            </a:r>
          </a:p>
          <a:p>
            <a:r>
              <a:rPr lang="en-US" sz="2000" dirty="0"/>
              <a:t>Call (260)424-4908 ext. 113 or email </a:t>
            </a:r>
            <a:r>
              <a:rPr lang="en-US" sz="2000" u="sng" dirty="0">
                <a:hlinkClick r:id="rId3"/>
              </a:rPr>
              <a:t>advocatecoords@ywcaerew.org</a:t>
            </a:r>
            <a:r>
              <a:rPr lang="en-US" sz="2000" dirty="0"/>
              <a:t> to talk to an Advocate.</a:t>
            </a:r>
          </a:p>
          <a:p>
            <a:pPr marL="0" indent="0">
              <a:buNone/>
            </a:pPr>
            <a:r>
              <a:rPr lang="en-US" sz="2000" b="1" dirty="0"/>
              <a:t>Mental Health Therapy</a:t>
            </a:r>
          </a:p>
          <a:p>
            <a:r>
              <a:rPr lang="en-US" sz="2000" dirty="0"/>
              <a:t>Trauma-informed mental health therapy services for those without access</a:t>
            </a:r>
          </a:p>
          <a:p>
            <a:pPr marL="0" indent="0">
              <a:buNone/>
            </a:pPr>
            <a:endParaRPr lang="en-US" sz="2000" b="1" dirty="0">
              <a:latin typeface="Sans source pro"/>
              <a:cs typeface="Arial" panose="020B0604020202020204" pitchFamily="34" charset="0"/>
            </a:endParaRPr>
          </a:p>
          <a:p>
            <a:pPr marL="411480" lvl="1" indent="0">
              <a:buNone/>
            </a:pPr>
            <a:r>
              <a:rPr lang="en-US" sz="2400" b="1" dirty="0">
                <a:latin typeface="Sans source pro"/>
                <a:cs typeface="Arial" panose="020B0604020202020204" pitchFamily="34" charset="0"/>
              </a:rPr>
              <a:t>24/7 Crisis Hotline: 1-800-441-4073</a:t>
            </a:r>
          </a:p>
        </p:txBody>
      </p:sp>
    </p:spTree>
    <p:extLst>
      <p:ext uri="{BB962C8B-B14F-4D97-AF65-F5344CB8AC3E}">
        <p14:creationId xmlns:p14="http://schemas.microsoft.com/office/powerpoint/2010/main" val="86175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8956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ans source pro"/>
              </a:rPr>
              <a:t>Thank you!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006977"/>
            <a:ext cx="6400800" cy="21206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Sans source pro"/>
              </a:rPr>
              <a:t>Jennifer Rohlf</a:t>
            </a:r>
          </a:p>
          <a:p>
            <a:pPr marL="0" indent="0" algn="ctr">
              <a:buNone/>
            </a:pPr>
            <a:r>
              <a:rPr lang="en-US" dirty="0">
                <a:latin typeface="Sans source pro"/>
                <a:hlinkClick r:id="rId3"/>
              </a:rPr>
              <a:t>jrohlf@ywcaerew.org</a:t>
            </a:r>
            <a:endParaRPr lang="en-US" dirty="0">
              <a:latin typeface="Sans source pro"/>
            </a:endParaRPr>
          </a:p>
          <a:p>
            <a:pPr marL="0" indent="0" algn="ctr">
              <a:buNone/>
            </a:pPr>
            <a:r>
              <a:rPr lang="en-US" dirty="0">
                <a:latin typeface="Sans source pro"/>
              </a:rPr>
              <a:t>(260)424-4908 </a:t>
            </a:r>
            <a:r>
              <a:rPr lang="en-US" dirty="0" err="1">
                <a:latin typeface="Sans source pro"/>
              </a:rPr>
              <a:t>ext</a:t>
            </a:r>
            <a:r>
              <a:rPr lang="en-US" dirty="0">
                <a:latin typeface="Sans source pro"/>
              </a:rPr>
              <a:t> 235</a:t>
            </a:r>
          </a:p>
        </p:txBody>
      </p:sp>
    </p:spTree>
    <p:extLst>
      <p:ext uri="{BB962C8B-B14F-4D97-AF65-F5344CB8AC3E}">
        <p14:creationId xmlns:p14="http://schemas.microsoft.com/office/powerpoint/2010/main" val="256793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What is Domestic Violence?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534400" cy="5056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Domestic violence is: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establishment of power and control through the use of abuse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definite pattern of behaviors in a relationship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Learned through observation, experience and reinforcement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Intentional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Illegal, and too often fatal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Domestic Violence is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NOT: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Caused by genetics, mental illness, anger, stress, alcohol &amp; drugs, or the behavior of the victim</a:t>
            </a:r>
            <a:endParaRPr lang="en-US" sz="17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An appropriate expression of anger or jealousy</a:t>
            </a:r>
            <a:endParaRPr lang="en-US" sz="17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 crime of passion</a:t>
            </a:r>
            <a:endParaRPr lang="en-US" sz="17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Culturally or religiously acceptable</a:t>
            </a:r>
            <a:endParaRPr lang="en-US" sz="17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2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A private family matter</a:t>
            </a:r>
            <a:endParaRPr lang="en-US" sz="17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245494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Types of Abuse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839200" cy="5056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threatens your safety</a:t>
            </a: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Verbal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communication methods to demean, scare, or control </a:t>
            </a: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Emotional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behaviors and/or actions used to demean, scare, or control</a:t>
            </a: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Sexual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forced or pressured sexual actions</a:t>
            </a: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Financial/Legal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leaves victim with limited resources </a:t>
            </a:r>
          </a:p>
          <a:p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Religious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uses religious teachings to validate abuse or control victim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199153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1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Physical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839200" cy="4419600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Shoving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Slapping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Kicking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Pinching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Biting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Strangling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Punching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Hair Pulling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Poisoning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Burning/Throwing Objects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Restraining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Blocks Your Exit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Reckless Driving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Withholds Medication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Threats or Use of Any Weapon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Abandons in Dangerous Places</a:t>
            </a:r>
          </a:p>
          <a:p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2482652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1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Verbal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839200" cy="505618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Yelling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Belittles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Imply/Suggest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Sarcasm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Accuses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Blaming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Put Downs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“Joking”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Embarrass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Mocks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Name Calling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Minimizes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Insults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Accuses	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Threatens physical harm to you, family, pets, etc.</a:t>
            </a:r>
          </a:p>
          <a:p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101916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1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Emotional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839200" cy="505618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Stalking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Denies Affection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Ignoring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Sneering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Denies	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Controls Money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Cheats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Isolation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Manipulation	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Mind Games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Sleep Deprivation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Intimidation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Twists Words/Events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Intercepts Calls/Mail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Threats of Suicide	</a:t>
            </a: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Threats of Getting Custody of Children</a:t>
            </a:r>
          </a:p>
          <a:p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1086480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1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Sexual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066800"/>
            <a:ext cx="8839200" cy="505618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Rape		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Words Such As “Whore” and “Frigid”	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Forces Unwanted Sex/Touching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Tells You of Affairs	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Commits Sadistic Sexual Acts	</a:t>
            </a:r>
          </a:p>
          <a:p>
            <a:pPr marL="11430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 of Pornography</a:t>
            </a:r>
          </a:p>
          <a:p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52664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52401"/>
            <a:ext cx="77724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Financial/Legal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17511"/>
            <a:ext cx="8839200" cy="5056188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Prevents You From Getting or Keeping a Job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Refuses to Work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Prevents Knowledge of Family Finances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Withholds/controls Money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Refusal to Have Your Name on Any Accounts	</a:t>
            </a:r>
          </a:p>
          <a:p>
            <a:pPr marL="11430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Police if You Fight Back</a:t>
            </a: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Reports or Threatens to Report You to DCS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Obtains the Protective Order First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Files for Temporary Custody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Ruins Credit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Withholds Documentation/Verification</a:t>
            </a:r>
          </a:p>
          <a:p>
            <a:pPr marL="11430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Sabotages Public Assistance</a:t>
            </a:r>
          </a:p>
          <a:p>
            <a:endParaRPr lang="en-US" sz="2500" dirty="0">
              <a:latin typeface="Sans source pro"/>
            </a:endParaRPr>
          </a:p>
        </p:txBody>
      </p:sp>
    </p:spTree>
    <p:extLst>
      <p:ext uri="{BB962C8B-B14F-4D97-AF65-F5344CB8AC3E}">
        <p14:creationId xmlns:p14="http://schemas.microsoft.com/office/powerpoint/2010/main" val="8044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ley\Desktop\add to pp stri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60176"/>
            <a:ext cx="77724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Sans source pro"/>
              </a:rPr>
              <a:t>Religious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4800" y="1158552"/>
            <a:ext cx="8458200" cy="48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Citing Scripture to Justify Abusive, Dominating, or Otherwise Oppressive Behavior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Instilling Religious Guilt for Not Doing What They Want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Denying Partner Freedom to Practice the Religion of Their Choice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Forcing Partner to Violate Their Religious Beliefs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Shaming or Belittling Partner for Their Religious Beliefs</a:t>
            </a:r>
          </a:p>
          <a:p>
            <a:pPr marL="114300" indent="0">
              <a:spcBef>
                <a:spcPts val="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Humiliating Partner in Church to Isolate Them from the Support of the Clergy and Congregation</a:t>
            </a:r>
          </a:p>
        </p:txBody>
      </p:sp>
    </p:spTree>
    <p:extLst>
      <p:ext uri="{BB962C8B-B14F-4D97-AF65-F5344CB8AC3E}">
        <p14:creationId xmlns:p14="http://schemas.microsoft.com/office/powerpoint/2010/main" val="2037101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711</Words>
  <Application>Microsoft Office PowerPoint</Application>
  <PresentationFormat>On-screen Show (4:3)</PresentationFormat>
  <Paragraphs>171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Sans source pro</vt:lpstr>
      <vt:lpstr>Symbol</vt:lpstr>
      <vt:lpstr>Times New Roman</vt:lpstr>
      <vt:lpstr>Office Theme</vt:lpstr>
      <vt:lpstr>Domestic Violence, how you can help?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Kerigan Riley</dc:creator>
  <cp:lastModifiedBy>Jennifer Rohlf</cp:lastModifiedBy>
  <cp:revision>17</cp:revision>
  <dcterms:created xsi:type="dcterms:W3CDTF">2020-05-27T19:19:54Z</dcterms:created>
  <dcterms:modified xsi:type="dcterms:W3CDTF">2022-02-02T18:36:51Z</dcterms:modified>
</cp:coreProperties>
</file>