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88" r:id="rId5"/>
    <p:sldId id="265" r:id="rId6"/>
    <p:sldId id="287" r:id="rId7"/>
    <p:sldId id="285" r:id="rId8"/>
    <p:sldId id="289" r:id="rId9"/>
    <p:sldId id="291" r:id="rId1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Martinez" initials="JM" lastIdx="0" clrIdx="0">
    <p:extLst>
      <p:ext uri="{19B8F6BF-5375-455C-9EA6-DF929625EA0E}">
        <p15:presenceInfo xmlns:p15="http://schemas.microsoft.com/office/powerpoint/2012/main" userId="S::JMartinez@hmbindiana.org::2ae03bda-16e1-4a98-a974-8e97886a1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C00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91467C63-7B66-4395-9BC8-A5E664AECA4B}" type="datetimeFigureOut">
              <a:rPr lang="en-US" smtClean="0"/>
              <a:t>8/23/2021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82E25AE-D825-463F-B8F3-7187D0C43DD5}" type="slidenum">
              <a:rPr lang="en-US" smtClean="0"/>
              <a:t>‹#›</a:t>
            </a:fld>
            <a:endParaRPr lang="en-US" dirty="0"/>
          </a:p>
        </p:txBody>
      </p:sp>
    </p:spTree>
    <p:extLst>
      <p:ext uri="{BB962C8B-B14F-4D97-AF65-F5344CB8AC3E}">
        <p14:creationId xmlns:p14="http://schemas.microsoft.com/office/powerpoint/2010/main" val="319033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E25AE-D825-463F-B8F3-7187D0C43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10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7D85-40B0-4627-97DC-FDACA181D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F0E4EA-5EBC-4F54-886C-6AC84622E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F6FBC2-8C3C-4EE9-A764-56D144B84A54}"/>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5" name="Footer Placeholder 4">
            <a:extLst>
              <a:ext uri="{FF2B5EF4-FFF2-40B4-BE49-F238E27FC236}">
                <a16:creationId xmlns:a16="http://schemas.microsoft.com/office/drawing/2014/main" id="{CD3A04F3-FF95-4836-8B45-F341586E46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81033D-6FD0-4D58-ADF3-57E95DB5FEDC}"/>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297214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673B-D446-483E-A788-515F0C4E1C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DE0B95-B9D7-4914-A644-A31968431E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B1D5B-DE4C-491F-9620-2336B02E3AB8}"/>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5" name="Footer Placeholder 4">
            <a:extLst>
              <a:ext uri="{FF2B5EF4-FFF2-40B4-BE49-F238E27FC236}">
                <a16:creationId xmlns:a16="http://schemas.microsoft.com/office/drawing/2014/main" id="{AA058EEC-E0E4-4855-9052-71C7685B2C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E6CBA-78E7-4DA0-9F43-E49CBE1E9949}"/>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174909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94DCB-3E36-498E-B4CD-BE926827AF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4B12E9-ABC9-494F-98C5-3F628D324A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9B76-7E9D-4577-9D3B-686DFEBF7508}"/>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5" name="Footer Placeholder 4">
            <a:extLst>
              <a:ext uri="{FF2B5EF4-FFF2-40B4-BE49-F238E27FC236}">
                <a16:creationId xmlns:a16="http://schemas.microsoft.com/office/drawing/2014/main" id="{73894282-02CF-4735-849A-E95C2BB613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33A866-19EA-4202-ACF4-F4E6CBD9AC61}"/>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344726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200-81C2-4E41-A1BA-12315EE6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D4918B-3E3E-4816-8480-1DDF433D14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C416D-5169-469A-8DF6-9846CF23E31E}"/>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5" name="Footer Placeholder 4">
            <a:extLst>
              <a:ext uri="{FF2B5EF4-FFF2-40B4-BE49-F238E27FC236}">
                <a16:creationId xmlns:a16="http://schemas.microsoft.com/office/drawing/2014/main" id="{4BBED518-D338-430E-B83F-A17A5B61CB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6D2291-871E-44C4-9A84-935093CC6FCF}"/>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361005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876D-CF54-4E29-AE3C-395BA79F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091C91-D6EB-4CC2-A051-DFD87DFB5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59ABA2-8ED1-4AF3-AB21-5292AD9C4966}"/>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5" name="Footer Placeholder 4">
            <a:extLst>
              <a:ext uri="{FF2B5EF4-FFF2-40B4-BE49-F238E27FC236}">
                <a16:creationId xmlns:a16="http://schemas.microsoft.com/office/drawing/2014/main" id="{82EBBE80-11F1-46DE-BED6-87D30C5C08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9276C3-AC9F-4E4F-9B28-7C8B4CDC6C5C}"/>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406459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298A-0AD2-4FF7-9C9D-6C6B1BD30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CD9AB-D586-4607-8D76-5477A47202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311279-38AA-4A0B-B979-0D3A0459F4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6F1E13-2205-43EC-842F-347052700CE0}"/>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6" name="Footer Placeholder 5">
            <a:extLst>
              <a:ext uri="{FF2B5EF4-FFF2-40B4-BE49-F238E27FC236}">
                <a16:creationId xmlns:a16="http://schemas.microsoft.com/office/drawing/2014/main" id="{B8C01297-A2AE-478B-9165-971B7D3B80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EDBE46-EF52-4E1F-85DF-4FA4B0A09C03}"/>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1374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0C83-03A1-436D-A6FE-BE2A99A70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0FCE24-A56E-420D-9173-02C6282AF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C07E50-2A82-49F9-BC9F-86E23790CA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7D7C7-9B5C-49A5-9324-4C3C5EA71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1A36D2-D657-4A10-867D-275664ADFD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2CD6FD-BF5C-40C5-8235-0205B55039CD}"/>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8" name="Footer Placeholder 7">
            <a:extLst>
              <a:ext uri="{FF2B5EF4-FFF2-40B4-BE49-F238E27FC236}">
                <a16:creationId xmlns:a16="http://schemas.microsoft.com/office/drawing/2014/main" id="{B4B15555-558B-46A0-A3FB-B9CD7DE40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01A3E3-1D3F-415F-9019-419D37F2953A}"/>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297513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4666-B4EC-440C-BC4C-1E0DCBEA39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A6F90A-555A-40A5-AC7E-B8B2180651BA}"/>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4" name="Footer Placeholder 3">
            <a:extLst>
              <a:ext uri="{FF2B5EF4-FFF2-40B4-BE49-F238E27FC236}">
                <a16:creationId xmlns:a16="http://schemas.microsoft.com/office/drawing/2014/main" id="{3D97C43A-C89D-470A-A1F4-45EED5CC08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264923-BD82-4CF7-93E4-1C5D0ED929B3}"/>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13046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B4F11-DA92-4CAC-A453-43F612CA0BE5}"/>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3" name="Footer Placeholder 2">
            <a:extLst>
              <a:ext uri="{FF2B5EF4-FFF2-40B4-BE49-F238E27FC236}">
                <a16:creationId xmlns:a16="http://schemas.microsoft.com/office/drawing/2014/main" id="{372E33BF-C3B1-4184-B1E9-19B12B63F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34A5778-0E6F-47B9-9E38-7D934FE99BFE}"/>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248475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A716-EF8F-4AAC-8FA5-0E0421405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7F44D4-744E-4D7C-A8D8-29C32E7BA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9AD2C-7255-4BB4-9107-3B73D33B5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7FD001-55E4-4EDA-8BA4-1B6682646EDC}"/>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6" name="Footer Placeholder 5">
            <a:extLst>
              <a:ext uri="{FF2B5EF4-FFF2-40B4-BE49-F238E27FC236}">
                <a16:creationId xmlns:a16="http://schemas.microsoft.com/office/drawing/2014/main" id="{1F231EF3-D463-4B8D-B5D1-82ADBB2621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537987-9948-4112-B359-48AA7163DFE3}"/>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416801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7178-BF10-4B0B-8B8B-55E238C56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B5D893-865B-4D8B-AD37-AA6045CF4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08EEAF-E941-425A-8C46-AEF3EE800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A066EC-E563-4BC2-AB3E-4C9E944468F8}"/>
              </a:ext>
            </a:extLst>
          </p:cNvPr>
          <p:cNvSpPr>
            <a:spLocks noGrp="1"/>
          </p:cNvSpPr>
          <p:nvPr>
            <p:ph type="dt" sz="half" idx="10"/>
          </p:nvPr>
        </p:nvSpPr>
        <p:spPr/>
        <p:txBody>
          <a:bodyPr/>
          <a:lstStyle/>
          <a:p>
            <a:fld id="{3BB86AE7-E5EB-4B93-9453-92B0C9492A6F}" type="datetimeFigureOut">
              <a:rPr lang="en-US" smtClean="0"/>
              <a:t>8/23/2021</a:t>
            </a:fld>
            <a:endParaRPr lang="en-US" dirty="0"/>
          </a:p>
        </p:txBody>
      </p:sp>
      <p:sp>
        <p:nvSpPr>
          <p:cNvPr id="6" name="Footer Placeholder 5">
            <a:extLst>
              <a:ext uri="{FF2B5EF4-FFF2-40B4-BE49-F238E27FC236}">
                <a16:creationId xmlns:a16="http://schemas.microsoft.com/office/drawing/2014/main" id="{C5DEE4DF-F7FE-4573-B023-CE136A8913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C813F-2C19-4F97-AFA3-56D5FAC3CB99}"/>
              </a:ext>
            </a:extLst>
          </p:cNvPr>
          <p:cNvSpPr>
            <a:spLocks noGrp="1"/>
          </p:cNvSpPr>
          <p:nvPr>
            <p:ph type="sldNum" sz="quarter" idx="12"/>
          </p:nvPr>
        </p:nvSpPr>
        <p:spPr/>
        <p:txBody>
          <a:bodyPr/>
          <a:lstStyle/>
          <a:p>
            <a:fld id="{8497B3D5-5403-4B7C-9CE6-4DC82A412979}" type="slidenum">
              <a:rPr lang="en-US" smtClean="0"/>
              <a:t>‹#›</a:t>
            </a:fld>
            <a:endParaRPr lang="en-US" dirty="0"/>
          </a:p>
        </p:txBody>
      </p:sp>
    </p:spTree>
    <p:extLst>
      <p:ext uri="{BB962C8B-B14F-4D97-AF65-F5344CB8AC3E}">
        <p14:creationId xmlns:p14="http://schemas.microsoft.com/office/powerpoint/2010/main" val="50069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3806E-FED7-481B-898E-B9C2BD607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95A70C-7BA8-4E8B-A90E-C9E5367A6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A1041-E224-456A-BA1A-3DDC7138F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86AE7-E5EB-4B93-9453-92B0C9492A6F}" type="datetimeFigureOut">
              <a:rPr lang="en-US" smtClean="0"/>
              <a:t>8/23/2021</a:t>
            </a:fld>
            <a:endParaRPr lang="en-US" dirty="0"/>
          </a:p>
        </p:txBody>
      </p:sp>
      <p:sp>
        <p:nvSpPr>
          <p:cNvPr id="5" name="Footer Placeholder 4">
            <a:extLst>
              <a:ext uri="{FF2B5EF4-FFF2-40B4-BE49-F238E27FC236}">
                <a16:creationId xmlns:a16="http://schemas.microsoft.com/office/drawing/2014/main" id="{BAB6CD16-46E4-49F6-83BE-063EBD7BF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743B4F-1D73-4155-8556-C851382FF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7B3D5-5403-4B7C-9CE6-4DC82A412979}" type="slidenum">
              <a:rPr lang="en-US" smtClean="0"/>
              <a:t>‹#›</a:t>
            </a:fld>
            <a:endParaRPr lang="en-US" dirty="0"/>
          </a:p>
        </p:txBody>
      </p:sp>
    </p:spTree>
    <p:extLst>
      <p:ext uri="{BB962C8B-B14F-4D97-AF65-F5344CB8AC3E}">
        <p14:creationId xmlns:p14="http://schemas.microsoft.com/office/powerpoint/2010/main" val="2967566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4DF1-F4A0-460B-81FB-1F2BAB7D048C}"/>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en-US" dirty="0">
                <a:solidFill>
                  <a:srgbClr val="CC0099"/>
                </a:solidFill>
                <a:latin typeface="Amasis MT Pro Light" panose="020B0604020202020204" pitchFamily="18" charset="0"/>
              </a:rPr>
              <a:t>Kick Counts</a:t>
            </a:r>
            <a:endParaRPr lang="en-US" b="1" dirty="0">
              <a:solidFill>
                <a:srgbClr val="CC00CC"/>
              </a:solidFill>
            </a:endParaRPr>
          </a:p>
        </p:txBody>
      </p:sp>
      <p:pic>
        <p:nvPicPr>
          <p:cNvPr id="7" name="Content Placeholder 5">
            <a:extLst>
              <a:ext uri="{FF2B5EF4-FFF2-40B4-BE49-F238E27FC236}">
                <a16:creationId xmlns:a16="http://schemas.microsoft.com/office/drawing/2014/main" id="{2C03C9D7-E046-4CDC-8037-37338D04290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248" r="2" b="2"/>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F6953"/>
            </a:solidFill>
          </a:ln>
        </p:spPr>
        <p:style>
          <a:lnRef idx="1">
            <a:schemeClr val="accent1"/>
          </a:lnRef>
          <a:fillRef idx="0">
            <a:schemeClr val="accent1"/>
          </a:fillRef>
          <a:effectRef idx="0">
            <a:schemeClr val="accent1"/>
          </a:effectRef>
          <a:fontRef idx="minor">
            <a:schemeClr val="tx1"/>
          </a:fontRef>
        </p:style>
      </p:cxnSp>
      <p:pic>
        <p:nvPicPr>
          <p:cNvPr id="3" name="Content Placeholder 2">
            <a:extLst>
              <a:ext uri="{FF2B5EF4-FFF2-40B4-BE49-F238E27FC236}">
                <a16:creationId xmlns:a16="http://schemas.microsoft.com/office/drawing/2014/main" id="{89345478-1139-4830-8DC0-004079ED3862}"/>
              </a:ext>
            </a:extLst>
          </p:cNvPr>
          <p:cNvPicPr>
            <a:picLocks noGrp="1" noChangeAspect="1"/>
          </p:cNvPicPr>
          <p:nvPr>
            <p:ph sz="half" idx="2"/>
          </p:nvPr>
        </p:nvPicPr>
        <p:blipFill>
          <a:blip r:embed="rId4"/>
          <a:stretch>
            <a:fillRect/>
          </a:stretch>
        </p:blipFill>
        <p:spPr>
          <a:xfrm>
            <a:off x="6978698" y="2941485"/>
            <a:ext cx="2560542" cy="2780017"/>
          </a:xfrm>
          <a:prstGeom prst="rect">
            <a:avLst/>
          </a:prstGeom>
        </p:spPr>
      </p:pic>
    </p:spTree>
    <p:extLst>
      <p:ext uri="{BB962C8B-B14F-4D97-AF65-F5344CB8AC3E}">
        <p14:creationId xmlns:p14="http://schemas.microsoft.com/office/powerpoint/2010/main" val="322690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3655F1-A902-4C4E-B86C-53EB5864B4FB}"/>
              </a:ext>
            </a:extLst>
          </p:cNvPr>
          <p:cNvSpPr>
            <a:spLocks noGrp="1"/>
          </p:cNvSpPr>
          <p:nvPr>
            <p:ph type="title"/>
          </p:nvPr>
        </p:nvSpPr>
        <p:spPr>
          <a:xfrm>
            <a:off x="1286932" y="1204109"/>
            <a:ext cx="10023398" cy="857894"/>
          </a:xfrm>
        </p:spPr>
        <p:txBody>
          <a:bodyPr>
            <a:normAutofit/>
          </a:bodyPr>
          <a:lstStyle/>
          <a:p>
            <a:r>
              <a:rPr lang="en-US" sz="4000" dirty="0">
                <a:solidFill>
                  <a:srgbClr val="CC00CC"/>
                </a:solidFill>
                <a:latin typeface="+mn-lt"/>
              </a:rPr>
              <a:t>What are Fetal Movement Counts?</a:t>
            </a:r>
          </a:p>
        </p:txBody>
      </p:sp>
      <p:sp>
        <p:nvSpPr>
          <p:cNvPr id="7" name="Content Placeholder 6">
            <a:extLst>
              <a:ext uri="{FF2B5EF4-FFF2-40B4-BE49-F238E27FC236}">
                <a16:creationId xmlns:a16="http://schemas.microsoft.com/office/drawing/2014/main" id="{6451FB9A-C491-48F0-A3A1-418EEB3076C2}"/>
              </a:ext>
            </a:extLst>
          </p:cNvPr>
          <p:cNvSpPr>
            <a:spLocks noGrp="1"/>
          </p:cNvSpPr>
          <p:nvPr>
            <p:ph idx="1"/>
          </p:nvPr>
        </p:nvSpPr>
        <p:spPr>
          <a:xfrm>
            <a:off x="962104" y="2444620"/>
            <a:ext cx="8894960" cy="2003093"/>
          </a:xfrm>
        </p:spPr>
        <p:txBody>
          <a:bodyPr>
            <a:normAutofit/>
          </a:bodyPr>
          <a:lstStyle/>
          <a:p>
            <a:pPr marL="0" indent="0">
              <a:buClr>
                <a:srgbClr val="CC00CC"/>
              </a:buClr>
              <a:buNone/>
            </a:pPr>
            <a:endParaRPr lang="en-US" dirty="0"/>
          </a:p>
          <a:p>
            <a:pPr lvl="1">
              <a:buClr>
                <a:srgbClr val="CC00CC"/>
              </a:buClr>
            </a:pPr>
            <a:r>
              <a:rPr lang="en-US" dirty="0"/>
              <a:t>Fetal movements counts, also called fetal activity counts or kick counts, are the number of times your baby kicks, twists, turns, or moves.</a:t>
            </a:r>
          </a:p>
          <a:p>
            <a:pPr>
              <a:buClr>
                <a:srgbClr val="CC00CC"/>
              </a:buClr>
            </a:pPr>
            <a:endParaRPr lang="en-US" dirty="0"/>
          </a:p>
          <a:p>
            <a:pPr lvl="1"/>
            <a:endParaRPr lang="en-US" sz="1800" dirty="0"/>
          </a:p>
        </p:txBody>
      </p:sp>
      <p:pic>
        <p:nvPicPr>
          <p:cNvPr id="4" name="Picture 3">
            <a:extLst>
              <a:ext uri="{FF2B5EF4-FFF2-40B4-BE49-F238E27FC236}">
                <a16:creationId xmlns:a16="http://schemas.microsoft.com/office/drawing/2014/main" id="{D795F95B-4101-41F0-96AF-C2FAB98A47A6}"/>
              </a:ext>
            </a:extLst>
          </p:cNvPr>
          <p:cNvPicPr>
            <a:picLocks noChangeAspect="1"/>
          </p:cNvPicPr>
          <p:nvPr/>
        </p:nvPicPr>
        <p:blipFill>
          <a:blip r:embed="rId2"/>
          <a:stretch>
            <a:fillRect/>
          </a:stretch>
        </p:blipFill>
        <p:spPr>
          <a:xfrm>
            <a:off x="10593988" y="6227476"/>
            <a:ext cx="1432684" cy="542591"/>
          </a:xfrm>
          <a:prstGeom prst="rect">
            <a:avLst/>
          </a:prstGeom>
        </p:spPr>
      </p:pic>
    </p:spTree>
    <p:extLst>
      <p:ext uri="{BB962C8B-B14F-4D97-AF65-F5344CB8AC3E}">
        <p14:creationId xmlns:p14="http://schemas.microsoft.com/office/powerpoint/2010/main" val="171971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3655F1-A902-4C4E-B86C-53EB5864B4FB}"/>
              </a:ext>
            </a:extLst>
          </p:cNvPr>
          <p:cNvSpPr>
            <a:spLocks noGrp="1"/>
          </p:cNvSpPr>
          <p:nvPr>
            <p:ph type="title"/>
          </p:nvPr>
        </p:nvSpPr>
        <p:spPr>
          <a:xfrm>
            <a:off x="1286932" y="1204109"/>
            <a:ext cx="10023398" cy="857894"/>
          </a:xfrm>
        </p:spPr>
        <p:txBody>
          <a:bodyPr>
            <a:normAutofit/>
          </a:bodyPr>
          <a:lstStyle/>
          <a:p>
            <a:r>
              <a:rPr lang="en-US" sz="4000" dirty="0">
                <a:solidFill>
                  <a:srgbClr val="CC00CC"/>
                </a:solidFill>
                <a:latin typeface="+mn-lt"/>
              </a:rPr>
              <a:t>Why should I do Kick Counts?</a:t>
            </a:r>
          </a:p>
        </p:txBody>
      </p:sp>
      <p:sp>
        <p:nvSpPr>
          <p:cNvPr id="7" name="Content Placeholder 6">
            <a:extLst>
              <a:ext uri="{FF2B5EF4-FFF2-40B4-BE49-F238E27FC236}">
                <a16:creationId xmlns:a16="http://schemas.microsoft.com/office/drawing/2014/main" id="{6451FB9A-C491-48F0-A3A1-418EEB3076C2}"/>
              </a:ext>
            </a:extLst>
          </p:cNvPr>
          <p:cNvSpPr>
            <a:spLocks noGrp="1"/>
          </p:cNvSpPr>
          <p:nvPr>
            <p:ph idx="1"/>
          </p:nvPr>
        </p:nvSpPr>
        <p:spPr>
          <a:xfrm>
            <a:off x="965199" y="2008429"/>
            <a:ext cx="8894960" cy="3645462"/>
          </a:xfrm>
        </p:spPr>
        <p:txBody>
          <a:bodyPr>
            <a:normAutofit/>
          </a:bodyPr>
          <a:lstStyle/>
          <a:p>
            <a:pPr marL="457200" lvl="1" indent="0">
              <a:buClr>
                <a:srgbClr val="CC00CC"/>
              </a:buClr>
              <a:buNone/>
            </a:pPr>
            <a:endParaRPr lang="en-US" dirty="0"/>
          </a:p>
          <a:p>
            <a:pPr lvl="1">
              <a:buClr>
                <a:srgbClr val="CC00CC"/>
              </a:buClr>
            </a:pPr>
            <a:r>
              <a:rPr lang="en-US" dirty="0"/>
              <a:t>Counting and tracking baby’s movement helps you get to know baby’s habits and patterns—and sense when something might be off. </a:t>
            </a:r>
          </a:p>
          <a:p>
            <a:pPr lvl="1">
              <a:buClr>
                <a:srgbClr val="CC00CC"/>
              </a:buClr>
            </a:pPr>
            <a:r>
              <a:rPr lang="en-US" dirty="0"/>
              <a:t>Kick counts are important because you’re starting to monitor baby’s movement so you can notify your OB if you notice a change.</a:t>
            </a:r>
          </a:p>
          <a:p>
            <a:pPr lvl="1">
              <a:buClr>
                <a:srgbClr val="CC00CC"/>
              </a:buClr>
            </a:pPr>
            <a:r>
              <a:rPr lang="en-US" dirty="0"/>
              <a:t>It is something you can do all on your own to keep baby safe.</a:t>
            </a:r>
          </a:p>
          <a:p>
            <a:pPr lvl="1">
              <a:buClr>
                <a:srgbClr val="CC00CC"/>
              </a:buClr>
            </a:pPr>
            <a:r>
              <a:rPr lang="en-US" dirty="0"/>
              <a:t>Getting in tune with you baby’s movements is a great way to start the bonding process.</a:t>
            </a:r>
          </a:p>
          <a:p>
            <a:pPr>
              <a:buClr>
                <a:srgbClr val="CC00CC"/>
              </a:buClr>
            </a:pPr>
            <a:endParaRPr lang="en-US" dirty="0"/>
          </a:p>
          <a:p>
            <a:pPr lvl="1"/>
            <a:endParaRPr lang="en-US" sz="1800" dirty="0"/>
          </a:p>
        </p:txBody>
      </p:sp>
      <p:pic>
        <p:nvPicPr>
          <p:cNvPr id="3" name="Picture 2">
            <a:extLst>
              <a:ext uri="{FF2B5EF4-FFF2-40B4-BE49-F238E27FC236}">
                <a16:creationId xmlns:a16="http://schemas.microsoft.com/office/drawing/2014/main" id="{55C1BCC5-53D4-448A-99F2-2F40DADB6D81}"/>
              </a:ext>
            </a:extLst>
          </p:cNvPr>
          <p:cNvPicPr>
            <a:picLocks noChangeAspect="1"/>
          </p:cNvPicPr>
          <p:nvPr/>
        </p:nvPicPr>
        <p:blipFill>
          <a:blip r:embed="rId2"/>
          <a:stretch>
            <a:fillRect/>
          </a:stretch>
        </p:blipFill>
        <p:spPr>
          <a:xfrm>
            <a:off x="10593988" y="6171492"/>
            <a:ext cx="1432684" cy="542591"/>
          </a:xfrm>
          <a:prstGeom prst="rect">
            <a:avLst/>
          </a:prstGeom>
        </p:spPr>
      </p:pic>
    </p:spTree>
    <p:extLst>
      <p:ext uri="{BB962C8B-B14F-4D97-AF65-F5344CB8AC3E}">
        <p14:creationId xmlns:p14="http://schemas.microsoft.com/office/powerpoint/2010/main" val="61551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3655F1-A902-4C4E-B86C-53EB5864B4FB}"/>
              </a:ext>
            </a:extLst>
          </p:cNvPr>
          <p:cNvSpPr>
            <a:spLocks noGrp="1"/>
          </p:cNvSpPr>
          <p:nvPr>
            <p:ph type="title"/>
          </p:nvPr>
        </p:nvSpPr>
        <p:spPr>
          <a:xfrm>
            <a:off x="1286932" y="1204109"/>
            <a:ext cx="10023398" cy="857894"/>
          </a:xfrm>
        </p:spPr>
        <p:txBody>
          <a:bodyPr>
            <a:normAutofit/>
          </a:bodyPr>
          <a:lstStyle/>
          <a:p>
            <a:r>
              <a:rPr lang="en-US" sz="4000" dirty="0">
                <a:solidFill>
                  <a:srgbClr val="CC00CC"/>
                </a:solidFill>
                <a:latin typeface="+mn-lt"/>
              </a:rPr>
              <a:t>When do I do fetal movements counts?</a:t>
            </a:r>
          </a:p>
        </p:txBody>
      </p:sp>
      <p:sp>
        <p:nvSpPr>
          <p:cNvPr id="7" name="Content Placeholder 6">
            <a:extLst>
              <a:ext uri="{FF2B5EF4-FFF2-40B4-BE49-F238E27FC236}">
                <a16:creationId xmlns:a16="http://schemas.microsoft.com/office/drawing/2014/main" id="{6451FB9A-C491-48F0-A3A1-418EEB3076C2}"/>
              </a:ext>
            </a:extLst>
          </p:cNvPr>
          <p:cNvSpPr>
            <a:spLocks noGrp="1"/>
          </p:cNvSpPr>
          <p:nvPr>
            <p:ph idx="1"/>
          </p:nvPr>
        </p:nvSpPr>
        <p:spPr>
          <a:xfrm>
            <a:off x="965199" y="2307478"/>
            <a:ext cx="8894960" cy="3713584"/>
          </a:xfrm>
        </p:spPr>
        <p:txBody>
          <a:bodyPr>
            <a:normAutofit/>
          </a:bodyPr>
          <a:lstStyle/>
          <a:p>
            <a:pPr marL="457200" lvl="1" indent="0">
              <a:buClr>
                <a:srgbClr val="CC00CC"/>
              </a:buClr>
              <a:buNone/>
            </a:pPr>
            <a:endParaRPr lang="en-US" dirty="0"/>
          </a:p>
          <a:p>
            <a:pPr lvl="1">
              <a:buClr>
                <a:srgbClr val="CC00CC"/>
              </a:buClr>
            </a:pPr>
            <a:r>
              <a:rPr lang="en-US" dirty="0"/>
              <a:t>First flutters of movement can start any time between 16 and 22 weeks gestation, but may be subtle and irregular.</a:t>
            </a:r>
          </a:p>
          <a:p>
            <a:pPr lvl="1">
              <a:buClr>
                <a:srgbClr val="CC00CC"/>
              </a:buClr>
            </a:pPr>
            <a:r>
              <a:rPr lang="en-US" dirty="0"/>
              <a:t>During the Third trimester at 28 weeks, baby’s kicks become stronger and more predictable, and kick counts will be more.</a:t>
            </a:r>
          </a:p>
          <a:p>
            <a:pPr lvl="1">
              <a:buClr>
                <a:srgbClr val="CC00CC"/>
              </a:buClr>
            </a:pPr>
            <a:r>
              <a:rPr lang="en-US" dirty="0"/>
              <a:t>Set aside a time for kick counts every day and roughly around the same time. (i.e. before bedtime)</a:t>
            </a:r>
          </a:p>
          <a:p>
            <a:pPr lvl="1">
              <a:buClr>
                <a:srgbClr val="CC00CC"/>
              </a:buClr>
            </a:pPr>
            <a:r>
              <a:rPr lang="en-US" dirty="0"/>
              <a:t>Choose a time when your baby is most active.</a:t>
            </a:r>
          </a:p>
          <a:p>
            <a:pPr lvl="1">
              <a:buClr>
                <a:srgbClr val="CC00CC"/>
              </a:buClr>
            </a:pPr>
            <a:endParaRPr lang="en-US" dirty="0"/>
          </a:p>
          <a:p>
            <a:pPr lvl="1">
              <a:buClr>
                <a:srgbClr val="CC00CC"/>
              </a:buClr>
            </a:pPr>
            <a:endParaRPr lang="en-US" dirty="0"/>
          </a:p>
          <a:p>
            <a:pPr marL="0" indent="0">
              <a:buClr>
                <a:srgbClr val="CC00CC"/>
              </a:buClr>
              <a:buNone/>
            </a:pPr>
            <a:endParaRPr lang="en-US" dirty="0"/>
          </a:p>
          <a:p>
            <a:pPr>
              <a:buClr>
                <a:srgbClr val="CC00CC"/>
              </a:buClr>
            </a:pPr>
            <a:endParaRPr lang="en-US" dirty="0"/>
          </a:p>
          <a:p>
            <a:pPr lvl="1"/>
            <a:endParaRPr lang="en-US" sz="1800" dirty="0"/>
          </a:p>
        </p:txBody>
      </p:sp>
      <p:pic>
        <p:nvPicPr>
          <p:cNvPr id="3" name="Picture 2">
            <a:extLst>
              <a:ext uri="{FF2B5EF4-FFF2-40B4-BE49-F238E27FC236}">
                <a16:creationId xmlns:a16="http://schemas.microsoft.com/office/drawing/2014/main" id="{AC8BBE91-80FF-424F-AE56-3DFE0BFE7B41}"/>
              </a:ext>
            </a:extLst>
          </p:cNvPr>
          <p:cNvPicPr>
            <a:picLocks noChangeAspect="1"/>
          </p:cNvPicPr>
          <p:nvPr/>
        </p:nvPicPr>
        <p:blipFill>
          <a:blip r:embed="rId2"/>
          <a:stretch>
            <a:fillRect/>
          </a:stretch>
        </p:blipFill>
        <p:spPr>
          <a:xfrm>
            <a:off x="10593988" y="6218145"/>
            <a:ext cx="1432684" cy="542591"/>
          </a:xfrm>
          <a:prstGeom prst="rect">
            <a:avLst/>
          </a:prstGeom>
        </p:spPr>
      </p:pic>
    </p:spTree>
    <p:extLst>
      <p:ext uri="{BB962C8B-B14F-4D97-AF65-F5344CB8AC3E}">
        <p14:creationId xmlns:p14="http://schemas.microsoft.com/office/powerpoint/2010/main" val="342695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3655F1-A902-4C4E-B86C-53EB5864B4FB}"/>
              </a:ext>
            </a:extLst>
          </p:cNvPr>
          <p:cNvSpPr>
            <a:spLocks noGrp="1"/>
          </p:cNvSpPr>
          <p:nvPr>
            <p:ph type="title"/>
          </p:nvPr>
        </p:nvSpPr>
        <p:spPr>
          <a:xfrm>
            <a:off x="1286932" y="1204109"/>
            <a:ext cx="10023398" cy="857894"/>
          </a:xfrm>
        </p:spPr>
        <p:txBody>
          <a:bodyPr>
            <a:normAutofit/>
          </a:bodyPr>
          <a:lstStyle/>
          <a:p>
            <a:r>
              <a:rPr lang="en-US" sz="4000" dirty="0">
                <a:solidFill>
                  <a:srgbClr val="CC00CC"/>
                </a:solidFill>
                <a:latin typeface="+mn-lt"/>
              </a:rPr>
              <a:t>How To Do Kick Counts?</a:t>
            </a:r>
          </a:p>
        </p:txBody>
      </p:sp>
      <p:sp>
        <p:nvSpPr>
          <p:cNvPr id="7" name="Content Placeholder 6">
            <a:extLst>
              <a:ext uri="{FF2B5EF4-FFF2-40B4-BE49-F238E27FC236}">
                <a16:creationId xmlns:a16="http://schemas.microsoft.com/office/drawing/2014/main" id="{6451FB9A-C491-48F0-A3A1-418EEB3076C2}"/>
              </a:ext>
            </a:extLst>
          </p:cNvPr>
          <p:cNvSpPr>
            <a:spLocks noGrp="1"/>
          </p:cNvSpPr>
          <p:nvPr>
            <p:ph idx="1"/>
          </p:nvPr>
        </p:nvSpPr>
        <p:spPr>
          <a:xfrm>
            <a:off x="965199" y="2008429"/>
            <a:ext cx="8894960" cy="4578802"/>
          </a:xfrm>
        </p:spPr>
        <p:txBody>
          <a:bodyPr>
            <a:normAutofit lnSpcReduction="10000"/>
          </a:bodyPr>
          <a:lstStyle/>
          <a:p>
            <a:pPr marL="457200" lvl="1" indent="0">
              <a:buClr>
                <a:srgbClr val="CC00CC"/>
              </a:buClr>
              <a:buNone/>
            </a:pPr>
            <a:endParaRPr lang="en-US" dirty="0"/>
          </a:p>
          <a:p>
            <a:pPr lvl="1">
              <a:buClr>
                <a:srgbClr val="CC00CC"/>
              </a:buClr>
            </a:pPr>
            <a:r>
              <a:rPr lang="en-US" sz="2200" dirty="0"/>
              <a:t>Methods for recording fetal movements vary. Talk to your healthcare provider about the exact method that is right for you and your baby and how often you should do fetal movement counts. </a:t>
            </a:r>
          </a:p>
          <a:p>
            <a:pPr lvl="1">
              <a:buClr>
                <a:srgbClr val="CC00CC"/>
              </a:buClr>
            </a:pPr>
            <a:r>
              <a:rPr lang="en-US" sz="2200" dirty="0"/>
              <a:t>One method is recording how long it takes to feel your baby move 10 times.</a:t>
            </a:r>
          </a:p>
          <a:p>
            <a:pPr lvl="2">
              <a:buClr>
                <a:srgbClr val="CC00CC"/>
              </a:buClr>
              <a:buFont typeface="Wingdings" panose="05000000000000000000" pitchFamily="2" charset="2"/>
              <a:buChar char="Ø"/>
            </a:pPr>
            <a:r>
              <a:rPr lang="en-US" sz="2200" dirty="0"/>
              <a:t>Lie on your side, or sit in a comfortable chair.</a:t>
            </a:r>
          </a:p>
          <a:p>
            <a:pPr lvl="2">
              <a:buClr>
                <a:srgbClr val="CC00CC"/>
              </a:buClr>
              <a:buFont typeface="Wingdings" panose="05000000000000000000" pitchFamily="2" charset="2"/>
              <a:buChar char="Ø"/>
            </a:pPr>
            <a:r>
              <a:rPr lang="en-US" sz="2200" dirty="0"/>
              <a:t>Write down the time when you feel the first movement.</a:t>
            </a:r>
          </a:p>
          <a:p>
            <a:pPr lvl="2">
              <a:buClr>
                <a:srgbClr val="CC00CC"/>
              </a:buClr>
              <a:buFont typeface="Wingdings" panose="05000000000000000000" pitchFamily="2" charset="2"/>
              <a:buChar char="Ø"/>
            </a:pPr>
            <a:r>
              <a:rPr lang="en-US" sz="2200" dirty="0"/>
              <a:t>Make a mark for each movement you feel, up to 10 movements.</a:t>
            </a:r>
          </a:p>
          <a:p>
            <a:pPr lvl="2">
              <a:buClr>
                <a:srgbClr val="CC00CC"/>
              </a:buClr>
              <a:buFont typeface="Wingdings" panose="05000000000000000000" pitchFamily="2" charset="2"/>
              <a:buChar char="Ø"/>
            </a:pPr>
            <a:r>
              <a:rPr lang="en-US" sz="2200" dirty="0"/>
              <a:t>Write down the time of the tenth movement.</a:t>
            </a:r>
          </a:p>
          <a:p>
            <a:pPr lvl="2">
              <a:buClr>
                <a:srgbClr val="CC00CC"/>
              </a:buClr>
              <a:buFont typeface="Wingdings" panose="05000000000000000000" pitchFamily="2" charset="2"/>
              <a:buChar char="Ø"/>
            </a:pPr>
            <a:r>
              <a:rPr lang="en-US" sz="2200" dirty="0"/>
              <a:t>If you do not feel 10 movements over 1 hour, continue to count for a second hour.</a:t>
            </a:r>
          </a:p>
          <a:p>
            <a:pPr>
              <a:buClr>
                <a:srgbClr val="CC00CC"/>
              </a:buClr>
            </a:pPr>
            <a:r>
              <a:rPr lang="en-US" sz="2200" dirty="0"/>
              <a:t>You know your body best. If you feel that something is not right, trust yourself, and call your healthcare professional.</a:t>
            </a:r>
          </a:p>
          <a:p>
            <a:pPr lvl="1"/>
            <a:endParaRPr lang="en-US" sz="1800" dirty="0"/>
          </a:p>
        </p:txBody>
      </p:sp>
      <p:pic>
        <p:nvPicPr>
          <p:cNvPr id="8" name="Picture 7">
            <a:extLst>
              <a:ext uri="{FF2B5EF4-FFF2-40B4-BE49-F238E27FC236}">
                <a16:creationId xmlns:a16="http://schemas.microsoft.com/office/drawing/2014/main" id="{E804E124-9053-4CFE-8D9C-095B1EB6369B}"/>
              </a:ext>
            </a:extLst>
          </p:cNvPr>
          <p:cNvPicPr>
            <a:picLocks noChangeAspect="1"/>
          </p:cNvPicPr>
          <p:nvPr/>
        </p:nvPicPr>
        <p:blipFill>
          <a:blip r:embed="rId2"/>
          <a:stretch>
            <a:fillRect/>
          </a:stretch>
        </p:blipFill>
        <p:spPr>
          <a:xfrm>
            <a:off x="10466773" y="6214279"/>
            <a:ext cx="1435026" cy="538135"/>
          </a:xfrm>
          <a:prstGeom prst="rect">
            <a:avLst/>
          </a:prstGeom>
        </p:spPr>
      </p:pic>
    </p:spTree>
    <p:extLst>
      <p:ext uri="{BB962C8B-B14F-4D97-AF65-F5344CB8AC3E}">
        <p14:creationId xmlns:p14="http://schemas.microsoft.com/office/powerpoint/2010/main" val="122917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3655F1-A902-4C4E-B86C-53EB5864B4FB}"/>
              </a:ext>
            </a:extLst>
          </p:cNvPr>
          <p:cNvSpPr>
            <a:spLocks noGrp="1"/>
          </p:cNvSpPr>
          <p:nvPr>
            <p:ph type="title"/>
          </p:nvPr>
        </p:nvSpPr>
        <p:spPr>
          <a:xfrm>
            <a:off x="1286932" y="1204109"/>
            <a:ext cx="10023398" cy="857894"/>
          </a:xfrm>
        </p:spPr>
        <p:txBody>
          <a:bodyPr>
            <a:normAutofit/>
          </a:bodyPr>
          <a:lstStyle/>
          <a:p>
            <a:r>
              <a:rPr lang="en-US" sz="4000" dirty="0">
                <a:solidFill>
                  <a:srgbClr val="CC00CC"/>
                </a:solidFill>
                <a:latin typeface="+mn-lt"/>
              </a:rPr>
              <a:t>Kick Counter Phone Apps</a:t>
            </a:r>
          </a:p>
        </p:txBody>
      </p:sp>
      <p:sp>
        <p:nvSpPr>
          <p:cNvPr id="7" name="Content Placeholder 6">
            <a:extLst>
              <a:ext uri="{FF2B5EF4-FFF2-40B4-BE49-F238E27FC236}">
                <a16:creationId xmlns:a16="http://schemas.microsoft.com/office/drawing/2014/main" id="{6451FB9A-C491-48F0-A3A1-418EEB3076C2}"/>
              </a:ext>
            </a:extLst>
          </p:cNvPr>
          <p:cNvSpPr>
            <a:spLocks noGrp="1"/>
          </p:cNvSpPr>
          <p:nvPr>
            <p:ph idx="1"/>
          </p:nvPr>
        </p:nvSpPr>
        <p:spPr>
          <a:xfrm>
            <a:off x="965199" y="2235527"/>
            <a:ext cx="8894960" cy="2314996"/>
          </a:xfrm>
        </p:spPr>
        <p:txBody>
          <a:bodyPr>
            <a:normAutofit/>
          </a:bodyPr>
          <a:lstStyle/>
          <a:p>
            <a:pPr marL="457200" lvl="1" indent="0">
              <a:buClr>
                <a:srgbClr val="CC00CC"/>
              </a:buClr>
              <a:buNone/>
            </a:pPr>
            <a:endParaRPr lang="en-US" dirty="0"/>
          </a:p>
          <a:p>
            <a:pPr lvl="1">
              <a:buClr>
                <a:srgbClr val="CC00CC"/>
              </a:buClr>
            </a:pPr>
            <a:r>
              <a:rPr lang="en-US" dirty="0"/>
              <a:t>Kick Counter</a:t>
            </a:r>
          </a:p>
          <a:p>
            <a:pPr lvl="1">
              <a:buClr>
                <a:srgbClr val="CC00CC"/>
              </a:buClr>
            </a:pPr>
            <a:r>
              <a:rPr lang="en-US" dirty="0"/>
              <a:t>Count the Kicks</a:t>
            </a:r>
          </a:p>
          <a:p>
            <a:pPr lvl="1">
              <a:buClr>
                <a:srgbClr val="CC00CC"/>
              </a:buClr>
            </a:pPr>
            <a:r>
              <a:rPr lang="en-US" dirty="0"/>
              <a:t>Mama Tracker:  baby kick counter</a:t>
            </a:r>
          </a:p>
          <a:p>
            <a:pPr lvl="1">
              <a:buClr>
                <a:srgbClr val="CC00CC"/>
              </a:buClr>
            </a:pPr>
            <a:r>
              <a:rPr lang="en-US" dirty="0"/>
              <a:t>Kicks Count</a:t>
            </a:r>
          </a:p>
          <a:p>
            <a:pPr>
              <a:buClr>
                <a:srgbClr val="CC00CC"/>
              </a:buClr>
            </a:pPr>
            <a:endParaRPr lang="en-US" dirty="0"/>
          </a:p>
          <a:p>
            <a:pPr lvl="1"/>
            <a:endParaRPr lang="en-US" sz="1800" dirty="0"/>
          </a:p>
        </p:txBody>
      </p:sp>
      <p:pic>
        <p:nvPicPr>
          <p:cNvPr id="3" name="Picture 2">
            <a:extLst>
              <a:ext uri="{FF2B5EF4-FFF2-40B4-BE49-F238E27FC236}">
                <a16:creationId xmlns:a16="http://schemas.microsoft.com/office/drawing/2014/main" id="{55C1BCC5-53D4-448A-99F2-2F40DADB6D81}"/>
              </a:ext>
            </a:extLst>
          </p:cNvPr>
          <p:cNvPicPr>
            <a:picLocks noChangeAspect="1"/>
          </p:cNvPicPr>
          <p:nvPr/>
        </p:nvPicPr>
        <p:blipFill>
          <a:blip r:embed="rId2"/>
          <a:stretch>
            <a:fillRect/>
          </a:stretch>
        </p:blipFill>
        <p:spPr>
          <a:xfrm>
            <a:off x="10593988" y="6171492"/>
            <a:ext cx="1432684" cy="542591"/>
          </a:xfrm>
          <a:prstGeom prst="rect">
            <a:avLst/>
          </a:prstGeom>
        </p:spPr>
      </p:pic>
    </p:spTree>
    <p:extLst>
      <p:ext uri="{BB962C8B-B14F-4D97-AF65-F5344CB8AC3E}">
        <p14:creationId xmlns:p14="http://schemas.microsoft.com/office/powerpoint/2010/main" val="1578654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F0066C465E843BAAB0B790074C0B1" ma:contentTypeVersion="13" ma:contentTypeDescription="Create a new document." ma:contentTypeScope="" ma:versionID="139cc63d7c379ba5bd1a55c09bb08c7e">
  <xsd:schema xmlns:xsd="http://www.w3.org/2001/XMLSchema" xmlns:xs="http://www.w3.org/2001/XMLSchema" xmlns:p="http://schemas.microsoft.com/office/2006/metadata/properties" xmlns:ns3="95a4a1a4-f09c-4cfa-8629-cde144bb7a60" xmlns:ns4="cd342c6c-efe0-41ae-ad29-c7fb0a32bdd3" targetNamespace="http://schemas.microsoft.com/office/2006/metadata/properties" ma:root="true" ma:fieldsID="cfef50734486800c431f26cb64e745c7" ns3:_="" ns4:_="">
    <xsd:import namespace="95a4a1a4-f09c-4cfa-8629-cde144bb7a60"/>
    <xsd:import namespace="cd342c6c-efe0-41ae-ad29-c7fb0a32bdd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4a1a4-f09c-4cfa-8629-cde144bb7a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342c6c-efe0-41ae-ad29-c7fb0a32bd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6E6B34-C5AF-4574-A671-F2320FF4799D}">
  <ds:schemaRefs>
    <ds:schemaRef ds:uri="95a4a1a4-f09c-4cfa-8629-cde144bb7a60"/>
    <ds:schemaRef ds:uri="cd342c6c-efe0-41ae-ad29-c7fb0a32bd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9BCAC5-5835-49E5-8EA1-D5A92CB4D31E}">
  <ds:schemaRefs>
    <ds:schemaRef ds:uri="http://schemas.microsoft.com/sharepoint/v3/contenttype/forms"/>
  </ds:schemaRefs>
</ds:datastoreItem>
</file>

<file path=customXml/itemProps3.xml><?xml version="1.0" encoding="utf-8"?>
<ds:datastoreItem xmlns:ds="http://schemas.openxmlformats.org/officeDocument/2006/customXml" ds:itemID="{C7C2619F-51B1-427A-867B-72D2496EAA70}">
  <ds:schemaRefs>
    <ds:schemaRef ds:uri="95a4a1a4-f09c-4cfa-8629-cde144bb7a60"/>
    <ds:schemaRef ds:uri="cd342c6c-efe0-41ae-ad29-c7fb0a32bd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351</TotalTime>
  <Words>372</Words>
  <Application>Microsoft Office PowerPoint</Application>
  <PresentationFormat>Widescreen</PresentationFormat>
  <Paragraphs>36</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Amasis MT Pro Light</vt:lpstr>
      <vt:lpstr>Arial</vt:lpstr>
      <vt:lpstr>Calibri</vt:lpstr>
      <vt:lpstr>Calibri Light</vt:lpstr>
      <vt:lpstr>Wingdings</vt:lpstr>
      <vt:lpstr>Office Theme</vt:lpstr>
      <vt:lpstr>Kick Counts</vt:lpstr>
      <vt:lpstr>What are Fetal Movement Counts?</vt:lpstr>
      <vt:lpstr>Why should I do Kick Counts?</vt:lpstr>
      <vt:lpstr>When do I do fetal movements counts?</vt:lpstr>
      <vt:lpstr>How To Do Kick Counts?</vt:lpstr>
      <vt:lpstr>Kick Counter Phone Apps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Martinez</dc:creator>
  <cp:lastModifiedBy>Jackie Martinez</cp:lastModifiedBy>
  <cp:revision>4</cp:revision>
  <cp:lastPrinted>2019-08-15T18:19:49Z</cp:lastPrinted>
  <dcterms:created xsi:type="dcterms:W3CDTF">2019-08-14T14:13:32Z</dcterms:created>
  <dcterms:modified xsi:type="dcterms:W3CDTF">2021-08-23T20:38:20Z</dcterms:modified>
</cp:coreProperties>
</file>