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12"/>
  </p:notesMasterIdLst>
  <p:sldIdLst>
    <p:sldId id="256" r:id="rId5"/>
    <p:sldId id="278" r:id="rId6"/>
    <p:sldId id="284" r:id="rId7"/>
    <p:sldId id="285" r:id="rId8"/>
    <p:sldId id="282" r:id="rId9"/>
    <p:sldId id="26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5F52C-8E1F-4AB9-9A44-1B9370EACC9E}" v="85" dt="2020-11-19T15:04:53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5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Harris" userId="4d42fd4d-1feb-43e6-852e-4b74fab73613" providerId="ADAL" clId="{5E25F52C-8E1F-4AB9-9A44-1B9370EACC9E}"/>
    <pc:docChg chg="custSel addSld modSld">
      <pc:chgData name="Chelsea Harris" userId="4d42fd4d-1feb-43e6-852e-4b74fab73613" providerId="ADAL" clId="{5E25F52C-8E1F-4AB9-9A44-1B9370EACC9E}" dt="2020-11-19T15:20:03.450" v="105" actId="20577"/>
      <pc:docMkLst>
        <pc:docMk/>
      </pc:docMkLst>
      <pc:sldChg chg="modSp">
        <pc:chgData name="Chelsea Harris" userId="4d42fd4d-1feb-43e6-852e-4b74fab73613" providerId="ADAL" clId="{5E25F52C-8E1F-4AB9-9A44-1B9370EACC9E}" dt="2020-11-19T15:20:03.450" v="105" actId="20577"/>
        <pc:sldMkLst>
          <pc:docMk/>
          <pc:sldMk cId="4159775687" sldId="273"/>
        </pc:sldMkLst>
        <pc:spChg chg="mod">
          <ac:chgData name="Chelsea Harris" userId="4d42fd4d-1feb-43e6-852e-4b74fab73613" providerId="ADAL" clId="{5E25F52C-8E1F-4AB9-9A44-1B9370EACC9E}" dt="2020-11-19T15:20:03.450" v="105" actId="20577"/>
          <ac:spMkLst>
            <pc:docMk/>
            <pc:sldMk cId="4159775687" sldId="273"/>
            <ac:spMk id="3" creationId="{00000000-0000-0000-0000-000000000000}"/>
          </ac:spMkLst>
        </pc:spChg>
      </pc:sldChg>
      <pc:sldChg chg="modSp add modAnim">
        <pc:chgData name="Chelsea Harris" userId="4d42fd4d-1feb-43e6-852e-4b74fab73613" providerId="ADAL" clId="{5E25F52C-8E1F-4AB9-9A44-1B9370EACC9E}" dt="2020-11-19T15:04:53.570" v="86" actId="404"/>
        <pc:sldMkLst>
          <pc:docMk/>
          <pc:sldMk cId="4214101100" sldId="278"/>
        </pc:sldMkLst>
        <pc:spChg chg="mod">
          <ac:chgData name="Chelsea Harris" userId="4d42fd4d-1feb-43e6-852e-4b74fab73613" providerId="ADAL" clId="{5E25F52C-8E1F-4AB9-9A44-1B9370EACC9E}" dt="2020-11-19T15:04:53.570" v="86" actId="404"/>
          <ac:spMkLst>
            <pc:docMk/>
            <pc:sldMk cId="4214101100" sldId="278"/>
            <ac:spMk id="3" creationId="{6F1795F1-9143-41A1-A27A-A3CA3460CF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E9ED4-F6FA-4F05-8DA3-6B9B65CB3CA6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43F6-EA29-4622-92A3-C72DD4DE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43F6-EA29-4622-92A3-C72DD4DE5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7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30%</a:t>
            </a:r>
            <a:r>
              <a:rPr lang="en-US" baseline="0" dirty="0"/>
              <a:t> of women served considered high risk, 42% considered moderate risk, 27% with low risk factors; average of 3 risk factors per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F43F6-EA29-4622-92A3-C72DD4DE5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4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02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8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5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89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34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3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2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7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5986DE-DD0D-494C-B117-D390E11FA97A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7DE2C1-CF82-4D35-ADE6-58B4F665C4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40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ermomsandbabies.org/request-servi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charris@hmbindian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447334-7A13-4AAB-B92F-9B3990794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0859B2-E631-44CD-80CE-0B9E3CAA7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85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1479263"/>
            <a:ext cx="5131653" cy="1924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30B6DB-1B88-4062-A0B5-6360AA02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solidFill>
            <a:srgbClr val="285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9E8FEE9-2800-45E8-AA7D-D496F36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1398619"/>
            <a:ext cx="5097517" cy="20772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E79B4B5-4912-4114-A02C-CE476EEE9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rgbClr val="AE3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220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F69D-86F0-49B5-B6FC-7A350CC0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mbria" panose="02040503050406030204" pitchFamily="18" charset="0"/>
              </a:rPr>
              <a:t>The Facts About Preconception Wellness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95F1-9143-41A1-A27A-A3CA3460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B517AD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i="1" dirty="0"/>
              <a:t>Preconception health</a:t>
            </a:r>
            <a:r>
              <a:rPr lang="en-US" sz="2800" dirty="0"/>
              <a:t> refers to the health of women and men during their reproductive years. The goal is to take steps now to protect the health of a baby one might have in the future.</a:t>
            </a:r>
          </a:p>
          <a:p>
            <a:pPr>
              <a:buClr>
                <a:srgbClr val="B517AD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Identifying risk factors and intervening BEFORE pregnancy occurs can….</a:t>
            </a:r>
          </a:p>
          <a:p>
            <a:pPr lvl="1">
              <a:buClr>
                <a:srgbClr val="B517AD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Decrease maternal and infant mortality</a:t>
            </a:r>
          </a:p>
          <a:p>
            <a:pPr lvl="1">
              <a:buClr>
                <a:srgbClr val="B517AD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Decrease preterm births, low birth weights &amp; other concerns</a:t>
            </a:r>
          </a:p>
          <a:p>
            <a:pPr lvl="1">
              <a:buClr>
                <a:srgbClr val="B517AD"/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Reduce the risk of birth defects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27045FE-A848-4BE4-8750-7AD8375A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67" y="5639330"/>
            <a:ext cx="1800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01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21C5-F55E-4BE0-B1FD-801600FB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What is                        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D4EDE-E1F9-43AA-9C66-25D2E58FF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9-week health and wellness program in partnership with the YMCA and McMillen Health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Focus is on wellness before and/or in between pregnancies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Targets low-income women as well as women who may have or may be at risk for high blood pressure, diabetes, obesity,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Focuses on overall health and well-being to include topics such as: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Physical Fitness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Healthy Eating &amp; Meal Planning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Mental Health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Life Planning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And more!</a:t>
            </a:r>
          </a:p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B964912-988E-4FEF-9AE5-EC1DE2861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66" y="373202"/>
            <a:ext cx="3135109" cy="12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5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A72A7-B0E9-437D-9CFF-0D189411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/>
              <a:t>Key Pieces of OYJ: Goals, Incentives and Journaling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3DF76F-D9E9-4F9D-994C-DDA7B0D10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5" r="-1" b="869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7C91-FFF6-4B0A-8D21-BD923F47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Goals--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Obtain health insurance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Establish a PCP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Complete annual wellness exam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Monthly contact post completion of the 9-week program for 1 year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Incentives–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YMCA Membership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Gas Cards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OYJ Swag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247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9BFCA-D110-4C3F-BAFC-58E1B2AB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8" y="89311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            Success of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4760D-D970-477E-BE8F-25C0B8FF3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74" y="1810280"/>
            <a:ext cx="4637126" cy="2435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Measured by pre &amp; post surveys</a:t>
            </a:r>
          </a:p>
          <a:p>
            <a:pPr marL="0" indent="0">
              <a:buNone/>
            </a:pPr>
            <a:r>
              <a:rPr lang="en-US" sz="1800" dirty="0"/>
              <a:t>August/September 2020 Graduation--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13 women graduated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Health insurance- 13 of 13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PCP- 12 of 13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Wellness exam- 10 of 13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D720885-5C56-4497-8280-1E36498E7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54" y="406101"/>
            <a:ext cx="3135109" cy="1277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FFAB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15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8C09E2-6FF6-4D71-832E-AC99B4D3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566" y="116005"/>
            <a:ext cx="1800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2A19460C-4066-4589-A509-1E9ADAF27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" y="4821898"/>
            <a:ext cx="1517801" cy="2023734"/>
          </a:xfrm>
          <a:prstGeom prst="rect">
            <a:avLst/>
          </a:prstGeom>
        </p:spPr>
      </p:pic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75C25BD9-4930-403E-A100-F2DF23637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02" y="4822019"/>
            <a:ext cx="1527167" cy="2036223"/>
          </a:xfrm>
          <a:prstGeom prst="rect">
            <a:avLst/>
          </a:prstGeom>
        </p:spPr>
      </p:pic>
      <p:pic>
        <p:nvPicPr>
          <p:cNvPr id="12" name="Picture 11" descr="A person in a blue shirt&#10;&#10;Description automatically generated">
            <a:extLst>
              <a:ext uri="{FF2B5EF4-FFF2-40B4-BE49-F238E27FC236}">
                <a16:creationId xmlns:a16="http://schemas.microsoft.com/office/drawing/2014/main" id="{8E4921AE-5B29-4A2C-BF47-29A3ED12A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69" y="4821896"/>
            <a:ext cx="1517801" cy="2023735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255B576-C681-4F70-B6AC-B58C638DCE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61" y="4815652"/>
            <a:ext cx="1527167" cy="2036222"/>
          </a:xfrm>
          <a:prstGeom prst="rect">
            <a:avLst/>
          </a:prstGeom>
        </p:spPr>
      </p:pic>
      <p:pic>
        <p:nvPicPr>
          <p:cNvPr id="18" name="Picture 17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0075D4C6-09D8-4059-85FF-D54A481FB3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1"/>
          <a:stretch/>
        </p:blipFill>
        <p:spPr>
          <a:xfrm>
            <a:off x="6072728" y="4815652"/>
            <a:ext cx="1679810" cy="2045920"/>
          </a:xfrm>
          <a:prstGeom prst="rect">
            <a:avLst/>
          </a:prstGeom>
        </p:spPr>
      </p:pic>
      <p:pic>
        <p:nvPicPr>
          <p:cNvPr id="20" name="Picture 1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742F21C-17F7-4C48-B667-7AAFCB7004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38" y="4809409"/>
            <a:ext cx="1525469" cy="2036222"/>
          </a:xfrm>
          <a:prstGeom prst="rect">
            <a:avLst/>
          </a:prstGeom>
        </p:spPr>
      </p:pic>
      <p:pic>
        <p:nvPicPr>
          <p:cNvPr id="22" name="Picture 21" descr="A smiling young child in a blue shirt&#10;&#10;Description automatically generated">
            <a:extLst>
              <a:ext uri="{FF2B5EF4-FFF2-40B4-BE49-F238E27FC236}">
                <a16:creationId xmlns:a16="http://schemas.microsoft.com/office/drawing/2014/main" id="{9DA00EF4-F5ED-4374-958A-ACDAA8DE63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-8656"/>
          <a:stretch/>
        </p:blipFill>
        <p:spPr>
          <a:xfrm>
            <a:off x="9271643" y="4809409"/>
            <a:ext cx="1413535" cy="2298288"/>
          </a:xfrm>
          <a:prstGeom prst="rect">
            <a:avLst/>
          </a:prstGeom>
        </p:spPr>
      </p:pic>
      <p:pic>
        <p:nvPicPr>
          <p:cNvPr id="24" name="Picture 2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7DEE983-D5FC-4EBC-ACB6-76823C2F001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8"/>
          <a:stretch/>
        </p:blipFill>
        <p:spPr>
          <a:xfrm>
            <a:off x="10685178" y="4809409"/>
            <a:ext cx="1647716" cy="2032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D0D6A-6447-4A11-B25A-950FF1C91E77}"/>
              </a:ext>
            </a:extLst>
          </p:cNvPr>
          <p:cNvSpPr txBox="1"/>
          <p:nvPr/>
        </p:nvSpPr>
        <p:spPr>
          <a:xfrm>
            <a:off x="5088834" y="1764794"/>
            <a:ext cx="6066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n-US" dirty="0"/>
              <a:t>Statistics from Pre &amp; Post Surveys-- 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Familiarity with birth control methods improved by 72%.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Reported use of condoms increased by 11%.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Reported regular weekly exercise increased by 21%.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Recognition of unintended pregnancy’s affect on society increased by 12%.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The number of participants reporting they have made life goals increased by 11%.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dirty="0"/>
              <a:t>The number of participants reporting they have thought about their reproductive life plan increased by 22%.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CE4F6-278F-4BF1-9AE4-8F22CD67B5AE}"/>
              </a:ext>
            </a:extLst>
          </p:cNvPr>
          <p:cNvSpPr txBox="1"/>
          <p:nvPr/>
        </p:nvSpPr>
        <p:spPr>
          <a:xfrm>
            <a:off x="172726" y="3920015"/>
            <a:ext cx="361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new groups started in October!</a:t>
            </a:r>
          </a:p>
        </p:txBody>
      </p:sp>
    </p:spTree>
    <p:extLst>
      <p:ext uri="{BB962C8B-B14F-4D97-AF65-F5344CB8AC3E}">
        <p14:creationId xmlns:p14="http://schemas.microsoft.com/office/powerpoint/2010/main" val="420218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12E5F16-C373-4736-800F-428022CB3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00323" y="1263531"/>
            <a:ext cx="2924491" cy="989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0" y="3997325"/>
            <a:ext cx="3659188" cy="1554163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B517AD"/>
              </a:buClr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 marL="0" indent="0">
              <a:buClr>
                <a:srgbClr val="B517AD"/>
              </a:buClr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 marL="0" indent="0">
              <a:buClr>
                <a:srgbClr val="B517AD"/>
              </a:buClr>
              <a:buNone/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8DFCA43-B919-41CA-8EC4-3F297AE69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01" y="119198"/>
            <a:ext cx="2275194" cy="2873139"/>
          </a:xfrm>
          <a:prstGeom prst="rect">
            <a:avLst/>
          </a:prstGeom>
        </p:spPr>
      </p:pic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02CB78A-8F1A-43E0-8322-FC1B86D3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77" y="3082011"/>
            <a:ext cx="3849515" cy="3195099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B95D634-EC93-4AA8-9F05-831F505DE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7" y="230118"/>
            <a:ext cx="3659188" cy="2744391"/>
          </a:xfrm>
          <a:prstGeom prst="rect">
            <a:avLst/>
          </a:prstGeom>
        </p:spPr>
      </p:pic>
      <p:pic>
        <p:nvPicPr>
          <p:cNvPr id="9" name="Picture 8" descr="A picture containing person, child, indoor, child&#10;&#10;Description automatically generated">
            <a:extLst>
              <a:ext uri="{FF2B5EF4-FFF2-40B4-BE49-F238E27FC236}">
                <a16:creationId xmlns:a16="http://schemas.microsoft.com/office/drawing/2014/main" id="{C7EE09F0-D63F-40DB-BA4F-EEE180E086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6581" y="3479972"/>
            <a:ext cx="3215841" cy="2419919"/>
          </a:xfrm>
          <a:prstGeom prst="rect">
            <a:avLst/>
          </a:prstGeom>
        </p:spPr>
      </p:pic>
      <p:pic>
        <p:nvPicPr>
          <p:cNvPr id="13" name="Picture 12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8515E9AE-EDF8-4958-9BCA-9B5ACD981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73" y="230118"/>
            <a:ext cx="3743160" cy="2807370"/>
          </a:xfrm>
          <a:prstGeom prst="rect">
            <a:avLst/>
          </a:prstGeom>
        </p:spPr>
      </p:pic>
      <p:pic>
        <p:nvPicPr>
          <p:cNvPr id="17" name="Picture 16" descr="A group of people standing on the floor&#10;&#10;Description automatically generated">
            <a:extLst>
              <a:ext uri="{FF2B5EF4-FFF2-40B4-BE49-F238E27FC236}">
                <a16:creationId xmlns:a16="http://schemas.microsoft.com/office/drawing/2014/main" id="{9A8CB9F7-A28F-4537-A637-8B1039C92B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5" y="3082011"/>
            <a:ext cx="4260132" cy="31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7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</a:rPr>
              <a:t>Referral Info: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B517AD"/>
              </a:buClr>
              <a:buNone/>
            </a:pPr>
            <a:endParaRPr lang="en-US" b="1" u="sng" dirty="0"/>
          </a:p>
          <a:p>
            <a:pPr marL="0" indent="0">
              <a:buClr>
                <a:srgbClr val="B517AD"/>
              </a:buClr>
              <a:buNone/>
            </a:pPr>
            <a:endParaRPr lang="en-US" b="1" u="sng" dirty="0"/>
          </a:p>
          <a:p>
            <a:pPr marL="0" indent="0">
              <a:buClr>
                <a:srgbClr val="B517AD"/>
              </a:buClr>
              <a:buNone/>
            </a:pPr>
            <a:endParaRPr lang="en-US" b="1" u="sng" dirty="0"/>
          </a:p>
          <a:p>
            <a:pPr marL="0" indent="0">
              <a:buClr>
                <a:srgbClr val="B517AD"/>
              </a:buClr>
              <a:buNone/>
            </a:pPr>
            <a:endParaRPr lang="en-US" b="1" u="sng" dirty="0"/>
          </a:p>
          <a:p>
            <a:pPr marL="0" indent="0">
              <a:buClr>
                <a:srgbClr val="B517AD"/>
              </a:buClr>
              <a:buNone/>
            </a:pPr>
            <a:r>
              <a:rPr lang="en-US" b="1" u="sng" dirty="0"/>
              <a:t>Refer</a:t>
            </a:r>
            <a:r>
              <a:rPr lang="en-US" dirty="0"/>
              <a:t> via our website: </a:t>
            </a:r>
          </a:p>
          <a:p>
            <a:pPr marL="0" indent="0">
              <a:buClr>
                <a:srgbClr val="B517AD"/>
              </a:buClr>
              <a:buNone/>
            </a:pPr>
            <a:r>
              <a:rPr lang="en-US" dirty="0">
                <a:hlinkClick r:id="rId3"/>
              </a:rPr>
              <a:t>www.healthiermomsandbabies.org/request-services</a:t>
            </a:r>
            <a:r>
              <a:rPr lang="en-US" dirty="0"/>
              <a:t> </a:t>
            </a:r>
          </a:p>
          <a:p>
            <a:pPr marL="0" indent="0">
              <a:buClr>
                <a:srgbClr val="B517AD"/>
              </a:buClr>
              <a:buNone/>
            </a:pPr>
            <a:r>
              <a:rPr lang="en-US" dirty="0"/>
              <a:t>*** A paper referral form can be given to submit via fax or email upon request. </a:t>
            </a:r>
          </a:p>
          <a:p>
            <a:pPr marL="0" indent="0">
              <a:buClr>
                <a:srgbClr val="B517AD"/>
              </a:buClr>
              <a:buNone/>
            </a:pPr>
            <a:endParaRPr lang="en-US" dirty="0"/>
          </a:p>
          <a:p>
            <a:pPr marL="0" indent="0">
              <a:buClr>
                <a:srgbClr val="B517AD"/>
              </a:buClr>
              <a:buNone/>
            </a:pPr>
            <a:r>
              <a:rPr lang="en-US" b="1" dirty="0"/>
              <a:t>Chelsea Harris</a:t>
            </a:r>
          </a:p>
          <a:p>
            <a:pPr marL="0" indent="0">
              <a:buClr>
                <a:srgbClr val="B517AD"/>
              </a:buClr>
              <a:buNone/>
            </a:pPr>
            <a:r>
              <a:rPr lang="en-US" dirty="0"/>
              <a:t>Health and Wellness Coordinator</a:t>
            </a:r>
          </a:p>
          <a:p>
            <a:pPr marL="0" indent="0">
              <a:buClr>
                <a:srgbClr val="B517AD"/>
              </a:buClr>
              <a:buNone/>
            </a:pPr>
            <a:r>
              <a:rPr lang="en-US" dirty="0">
                <a:hlinkClick r:id="rId4"/>
              </a:rPr>
              <a:t>charris@hmbindiana.org</a:t>
            </a:r>
            <a:r>
              <a:rPr lang="en-US" dirty="0"/>
              <a:t> </a:t>
            </a:r>
          </a:p>
          <a:p>
            <a:pPr marL="0" indent="0">
              <a:buClr>
                <a:srgbClr val="B517AD"/>
              </a:buClr>
              <a:buNone/>
            </a:pPr>
            <a:r>
              <a:rPr lang="en-US" dirty="0"/>
              <a:t>(260)704-0355</a:t>
            </a:r>
          </a:p>
          <a:p>
            <a:pPr marL="0" indent="0">
              <a:buClr>
                <a:srgbClr val="B517AD"/>
              </a:buClr>
              <a:buNone/>
            </a:pPr>
            <a:endParaRPr lang="en-US" dirty="0"/>
          </a:p>
          <a:p>
            <a:pPr marL="0" indent="0">
              <a:buClr>
                <a:srgbClr val="B517AD"/>
              </a:buClr>
              <a:buNone/>
            </a:pPr>
            <a:endParaRPr lang="en-US" dirty="0"/>
          </a:p>
          <a:p>
            <a:pPr marL="0" indent="0">
              <a:buClr>
                <a:srgbClr val="B517AD"/>
              </a:buClr>
              <a:buNone/>
            </a:pPr>
            <a:endParaRPr lang="en-US" dirty="0"/>
          </a:p>
          <a:p>
            <a:pPr marL="0" indent="0">
              <a:buClr>
                <a:srgbClr val="B517AD"/>
              </a:buClr>
              <a:buNone/>
            </a:pP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51DF25C-0B5C-42F5-95DB-90F78202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048" y="6071735"/>
            <a:ext cx="18002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77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CF0066C465E843BAAB0B790074C0B1" ma:contentTypeVersion="13" ma:contentTypeDescription="Create a new document." ma:contentTypeScope="" ma:versionID="139cc63d7c379ba5bd1a55c09bb08c7e">
  <xsd:schema xmlns:xsd="http://www.w3.org/2001/XMLSchema" xmlns:xs="http://www.w3.org/2001/XMLSchema" xmlns:p="http://schemas.microsoft.com/office/2006/metadata/properties" xmlns:ns3="95a4a1a4-f09c-4cfa-8629-cde144bb7a60" xmlns:ns4="cd342c6c-efe0-41ae-ad29-c7fb0a32bdd3" targetNamespace="http://schemas.microsoft.com/office/2006/metadata/properties" ma:root="true" ma:fieldsID="cfef50734486800c431f26cb64e745c7" ns3:_="" ns4:_="">
    <xsd:import namespace="95a4a1a4-f09c-4cfa-8629-cde144bb7a60"/>
    <xsd:import namespace="cd342c6c-efe0-41ae-ad29-c7fb0a32bd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4a1a4-f09c-4cfa-8629-cde144bb7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42c6c-efe0-41ae-ad29-c7fb0a32bdd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664B5F-3B70-43E4-AC5C-21751F065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CD4331-8EEB-4A71-872C-A2CFC79963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4a1a4-f09c-4cfa-8629-cde144bb7a60"/>
    <ds:schemaRef ds:uri="cd342c6c-efe0-41ae-ad29-c7fb0a32b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B86434-6FB8-4FFA-ACA7-17CF32F04F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387</Words>
  <Application>Microsoft Office PowerPoint</Application>
  <PresentationFormat>Widescreen</PresentationFormat>
  <Paragraphs>60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Cambria</vt:lpstr>
      <vt:lpstr>Wingdings</vt:lpstr>
      <vt:lpstr>Retrospect</vt:lpstr>
      <vt:lpstr>PowerPoint Presentation</vt:lpstr>
      <vt:lpstr>The Facts About Preconception Wellness</vt:lpstr>
      <vt:lpstr>               What is                         ?</vt:lpstr>
      <vt:lpstr>Key Pieces of OYJ: Goals, Incentives and Journaling</vt:lpstr>
      <vt:lpstr>            Success of </vt:lpstr>
      <vt:lpstr>PowerPoint Presentation</vt:lpstr>
      <vt:lpstr>Referral Info: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Harris</dc:creator>
  <cp:lastModifiedBy>Chelsea Harris</cp:lastModifiedBy>
  <cp:revision>4</cp:revision>
  <dcterms:created xsi:type="dcterms:W3CDTF">2020-11-16T14:19:08Z</dcterms:created>
  <dcterms:modified xsi:type="dcterms:W3CDTF">2020-11-19T15:20:09Z</dcterms:modified>
</cp:coreProperties>
</file>