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7772400" cy="100584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2E90"/>
    <a:srgbClr val="E82E8F"/>
    <a:srgbClr val="00AA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4"/>
    <p:restoredTop sz="94712"/>
  </p:normalViewPr>
  <p:slideViewPr>
    <p:cSldViewPr snapToGrid="0" snapToObjects="1">
      <p:cViewPr varScale="1">
        <p:scale>
          <a:sx n="51" d="100"/>
          <a:sy n="51" d="100"/>
        </p:scale>
        <p:origin x="27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D71B7DE5-0295-2E44-B53D-C177009E20F9}" type="datetimeFigureOut">
              <a:rPr lang="en-US" smtClean="0"/>
              <a:t>9/11/2019</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FCA3A705-77D9-114F-8406-BDAB4F70EA1A}" type="slidenum">
              <a:rPr lang="en-US" smtClean="0"/>
              <a:t>‹#›</a:t>
            </a:fld>
            <a:endParaRPr lang="en-US"/>
          </a:p>
        </p:txBody>
      </p:sp>
    </p:spTree>
    <p:extLst>
      <p:ext uri="{BB962C8B-B14F-4D97-AF65-F5344CB8AC3E}">
        <p14:creationId xmlns:p14="http://schemas.microsoft.com/office/powerpoint/2010/main" val="1886799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A3A705-77D9-114F-8406-BDAB4F70EA1A}" type="slidenum">
              <a:rPr lang="en-US" smtClean="0"/>
              <a:t>1</a:t>
            </a:fld>
            <a:endParaRPr lang="en-US"/>
          </a:p>
        </p:txBody>
      </p:sp>
    </p:spTree>
    <p:extLst>
      <p:ext uri="{BB962C8B-B14F-4D97-AF65-F5344CB8AC3E}">
        <p14:creationId xmlns:p14="http://schemas.microsoft.com/office/powerpoint/2010/main" val="1699328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smtClean="0"/>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4C423D-7AE6-414B-93B2-CBF11DF7B14A}"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FC370-7417-C245-8ACA-151559F32773}" type="slidenum">
              <a:rPr lang="en-US" smtClean="0"/>
              <a:t>‹#›</a:t>
            </a:fld>
            <a:endParaRPr lang="en-US"/>
          </a:p>
        </p:txBody>
      </p:sp>
    </p:spTree>
    <p:extLst>
      <p:ext uri="{BB962C8B-B14F-4D97-AF65-F5344CB8AC3E}">
        <p14:creationId xmlns:p14="http://schemas.microsoft.com/office/powerpoint/2010/main" val="140679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4C423D-7AE6-414B-93B2-CBF11DF7B14A}"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FC370-7417-C245-8ACA-151559F32773}" type="slidenum">
              <a:rPr lang="en-US" smtClean="0"/>
              <a:t>‹#›</a:t>
            </a:fld>
            <a:endParaRPr lang="en-US"/>
          </a:p>
        </p:txBody>
      </p:sp>
    </p:spTree>
    <p:extLst>
      <p:ext uri="{BB962C8B-B14F-4D97-AF65-F5344CB8AC3E}">
        <p14:creationId xmlns:p14="http://schemas.microsoft.com/office/powerpoint/2010/main" val="572318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4C423D-7AE6-414B-93B2-CBF11DF7B14A}"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FC370-7417-C245-8ACA-151559F32773}" type="slidenum">
              <a:rPr lang="en-US" smtClean="0"/>
              <a:t>‹#›</a:t>
            </a:fld>
            <a:endParaRPr lang="en-US"/>
          </a:p>
        </p:txBody>
      </p:sp>
    </p:spTree>
    <p:extLst>
      <p:ext uri="{BB962C8B-B14F-4D97-AF65-F5344CB8AC3E}">
        <p14:creationId xmlns:p14="http://schemas.microsoft.com/office/powerpoint/2010/main" val="381724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4C423D-7AE6-414B-93B2-CBF11DF7B14A}"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FC370-7417-C245-8ACA-151559F32773}" type="slidenum">
              <a:rPr lang="en-US" smtClean="0"/>
              <a:t>‹#›</a:t>
            </a:fld>
            <a:endParaRPr lang="en-US"/>
          </a:p>
        </p:txBody>
      </p:sp>
    </p:spTree>
    <p:extLst>
      <p:ext uri="{BB962C8B-B14F-4D97-AF65-F5344CB8AC3E}">
        <p14:creationId xmlns:p14="http://schemas.microsoft.com/office/powerpoint/2010/main" val="208191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smtClean="0"/>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4C423D-7AE6-414B-93B2-CBF11DF7B14A}"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FC370-7417-C245-8ACA-151559F32773}" type="slidenum">
              <a:rPr lang="en-US" smtClean="0"/>
              <a:t>‹#›</a:t>
            </a:fld>
            <a:endParaRPr lang="en-US"/>
          </a:p>
        </p:txBody>
      </p:sp>
    </p:spTree>
    <p:extLst>
      <p:ext uri="{BB962C8B-B14F-4D97-AF65-F5344CB8AC3E}">
        <p14:creationId xmlns:p14="http://schemas.microsoft.com/office/powerpoint/2010/main" val="821242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4C423D-7AE6-414B-93B2-CBF11DF7B14A}"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FC370-7417-C245-8ACA-151559F32773}" type="slidenum">
              <a:rPr lang="en-US" smtClean="0"/>
              <a:t>‹#›</a:t>
            </a:fld>
            <a:endParaRPr lang="en-US"/>
          </a:p>
        </p:txBody>
      </p:sp>
    </p:spTree>
    <p:extLst>
      <p:ext uri="{BB962C8B-B14F-4D97-AF65-F5344CB8AC3E}">
        <p14:creationId xmlns:p14="http://schemas.microsoft.com/office/powerpoint/2010/main" val="74566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4C423D-7AE6-414B-93B2-CBF11DF7B14A}"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7FC370-7417-C245-8ACA-151559F32773}" type="slidenum">
              <a:rPr lang="en-US" smtClean="0"/>
              <a:t>‹#›</a:t>
            </a:fld>
            <a:endParaRPr lang="en-US"/>
          </a:p>
        </p:txBody>
      </p:sp>
    </p:spTree>
    <p:extLst>
      <p:ext uri="{BB962C8B-B14F-4D97-AF65-F5344CB8AC3E}">
        <p14:creationId xmlns:p14="http://schemas.microsoft.com/office/powerpoint/2010/main" val="1874743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4C423D-7AE6-414B-93B2-CBF11DF7B14A}"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7FC370-7417-C245-8ACA-151559F32773}" type="slidenum">
              <a:rPr lang="en-US" smtClean="0"/>
              <a:t>‹#›</a:t>
            </a:fld>
            <a:endParaRPr lang="en-US"/>
          </a:p>
        </p:txBody>
      </p:sp>
    </p:spTree>
    <p:extLst>
      <p:ext uri="{BB962C8B-B14F-4D97-AF65-F5344CB8AC3E}">
        <p14:creationId xmlns:p14="http://schemas.microsoft.com/office/powerpoint/2010/main" val="93645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4C423D-7AE6-414B-93B2-CBF11DF7B14A}"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7FC370-7417-C245-8ACA-151559F32773}" type="slidenum">
              <a:rPr lang="en-US" smtClean="0"/>
              <a:t>‹#›</a:t>
            </a:fld>
            <a:endParaRPr lang="en-US"/>
          </a:p>
        </p:txBody>
      </p:sp>
    </p:spTree>
    <p:extLst>
      <p:ext uri="{BB962C8B-B14F-4D97-AF65-F5344CB8AC3E}">
        <p14:creationId xmlns:p14="http://schemas.microsoft.com/office/powerpoint/2010/main" val="121217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4C423D-7AE6-414B-93B2-CBF11DF7B14A}"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FC370-7417-C245-8ACA-151559F32773}" type="slidenum">
              <a:rPr lang="en-US" smtClean="0"/>
              <a:t>‹#›</a:t>
            </a:fld>
            <a:endParaRPr lang="en-US"/>
          </a:p>
        </p:txBody>
      </p:sp>
    </p:spTree>
    <p:extLst>
      <p:ext uri="{BB962C8B-B14F-4D97-AF65-F5344CB8AC3E}">
        <p14:creationId xmlns:p14="http://schemas.microsoft.com/office/powerpoint/2010/main" val="1484646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4C423D-7AE6-414B-93B2-CBF11DF7B14A}"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FC370-7417-C245-8ACA-151559F32773}" type="slidenum">
              <a:rPr lang="en-US" smtClean="0"/>
              <a:t>‹#›</a:t>
            </a:fld>
            <a:endParaRPr lang="en-US"/>
          </a:p>
        </p:txBody>
      </p:sp>
    </p:spTree>
    <p:extLst>
      <p:ext uri="{BB962C8B-B14F-4D97-AF65-F5344CB8AC3E}">
        <p14:creationId xmlns:p14="http://schemas.microsoft.com/office/powerpoint/2010/main" val="848575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3A4C423D-7AE6-414B-93B2-CBF11DF7B14A}" type="datetimeFigureOut">
              <a:rPr lang="en-US" smtClean="0"/>
              <a:t>9/11/2019</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067FC370-7417-C245-8ACA-151559F32773}" type="slidenum">
              <a:rPr lang="en-US" smtClean="0"/>
              <a:t>‹#›</a:t>
            </a:fld>
            <a:endParaRPr lang="en-US"/>
          </a:p>
        </p:txBody>
      </p:sp>
    </p:spTree>
    <p:extLst>
      <p:ext uri="{BB962C8B-B14F-4D97-AF65-F5344CB8AC3E}">
        <p14:creationId xmlns:p14="http://schemas.microsoft.com/office/powerpoint/2010/main" val="1494902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mailto:jsiela@marchofdime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252" y="337917"/>
            <a:ext cx="1222375" cy="86042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53732" y="337917"/>
            <a:ext cx="2190750" cy="22860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91854" y="9392771"/>
            <a:ext cx="612775" cy="165100"/>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84800" y="9380819"/>
            <a:ext cx="1270000" cy="311150"/>
          </a:xfrm>
          <a:prstGeom prst="rect">
            <a:avLst/>
          </a:prstGeom>
        </p:spPr>
      </p:pic>
      <p:sp>
        <p:nvSpPr>
          <p:cNvPr id="7" name="TextBox 6"/>
          <p:cNvSpPr txBox="1"/>
          <p:nvPr/>
        </p:nvSpPr>
        <p:spPr>
          <a:xfrm>
            <a:off x="3333847" y="9342315"/>
            <a:ext cx="1267845" cy="203902"/>
          </a:xfrm>
          <a:prstGeom prst="rect">
            <a:avLst/>
          </a:prstGeom>
          <a:noFill/>
        </p:spPr>
        <p:txBody>
          <a:bodyPr wrap="square" rtlCol="0">
            <a:spAutoFit/>
          </a:bodyPr>
          <a:lstStyle/>
          <a:p>
            <a:r>
              <a:rPr lang="en-US" sz="725" b="1" kern="1000" cap="all" dirty="0" smtClean="0">
                <a:solidFill>
                  <a:srgbClr val="522E90"/>
                </a:solidFill>
                <a:latin typeface="Arial Black" charset="0"/>
                <a:ea typeface="Arial Black" charset="0"/>
                <a:cs typeface="Arial Black" charset="0"/>
              </a:rPr>
              <a:t>Follow us on</a:t>
            </a:r>
            <a:endParaRPr lang="en-US" sz="725" b="1" kern="1000" cap="all" dirty="0">
              <a:solidFill>
                <a:srgbClr val="522E90"/>
              </a:solidFill>
              <a:latin typeface="Arial Black" charset="0"/>
              <a:ea typeface="Arial Black" charset="0"/>
              <a:cs typeface="Arial Black" charset="0"/>
            </a:endParaRPr>
          </a:p>
        </p:txBody>
      </p:sp>
      <p:sp>
        <p:nvSpPr>
          <p:cNvPr id="8" name="TextBox 7"/>
          <p:cNvSpPr txBox="1"/>
          <p:nvPr/>
        </p:nvSpPr>
        <p:spPr>
          <a:xfrm>
            <a:off x="364429" y="9342979"/>
            <a:ext cx="717312" cy="203902"/>
          </a:xfrm>
          <a:prstGeom prst="rect">
            <a:avLst/>
          </a:prstGeom>
          <a:noFill/>
        </p:spPr>
        <p:txBody>
          <a:bodyPr wrap="square" rtlCol="0">
            <a:spAutoFit/>
          </a:bodyPr>
          <a:lstStyle/>
          <a:p>
            <a:r>
              <a:rPr lang="en-US" sz="725" b="1" kern="1000" cap="all" dirty="0" smtClean="0">
                <a:solidFill>
                  <a:srgbClr val="522E90"/>
                </a:solidFill>
                <a:latin typeface="Arial Black" charset="0"/>
                <a:ea typeface="Arial Black" charset="0"/>
                <a:cs typeface="Arial Black" charset="0"/>
              </a:rPr>
              <a:t>contact</a:t>
            </a:r>
            <a:endParaRPr lang="en-US" sz="725" b="1" kern="1000" cap="all" dirty="0">
              <a:solidFill>
                <a:srgbClr val="522E90"/>
              </a:solidFill>
              <a:latin typeface="Arial Black" charset="0"/>
              <a:ea typeface="Arial Black" charset="0"/>
              <a:cs typeface="Arial Black" charset="0"/>
            </a:endParaRPr>
          </a:p>
        </p:txBody>
      </p:sp>
      <p:sp>
        <p:nvSpPr>
          <p:cNvPr id="9" name="TextBox 8"/>
          <p:cNvSpPr txBox="1"/>
          <p:nvPr/>
        </p:nvSpPr>
        <p:spPr>
          <a:xfrm>
            <a:off x="364429" y="9536394"/>
            <a:ext cx="717312" cy="203902"/>
          </a:xfrm>
          <a:prstGeom prst="rect">
            <a:avLst/>
          </a:prstGeom>
          <a:noFill/>
        </p:spPr>
        <p:txBody>
          <a:bodyPr wrap="square" rtlCol="0">
            <a:spAutoFit/>
          </a:bodyPr>
          <a:lstStyle/>
          <a:p>
            <a:r>
              <a:rPr lang="en-US" sz="725" b="1" kern="1000" cap="all" dirty="0" smtClean="0">
                <a:solidFill>
                  <a:srgbClr val="522E90"/>
                </a:solidFill>
                <a:latin typeface="Arial Black" charset="0"/>
                <a:ea typeface="Arial Black" charset="0"/>
                <a:cs typeface="Arial Black" charset="0"/>
              </a:rPr>
              <a:t>email</a:t>
            </a:r>
            <a:endParaRPr lang="en-US" sz="725" b="1" kern="1000" cap="all" dirty="0">
              <a:solidFill>
                <a:srgbClr val="522E90"/>
              </a:solidFill>
              <a:latin typeface="Arial Black" charset="0"/>
              <a:ea typeface="Arial Black" charset="0"/>
              <a:cs typeface="Arial Black" charset="0"/>
            </a:endParaRPr>
          </a:p>
        </p:txBody>
      </p:sp>
      <p:sp>
        <p:nvSpPr>
          <p:cNvPr id="10" name="TextBox 9"/>
          <p:cNvSpPr txBox="1"/>
          <p:nvPr/>
        </p:nvSpPr>
        <p:spPr>
          <a:xfrm>
            <a:off x="1570652" y="9350519"/>
            <a:ext cx="717312" cy="203902"/>
          </a:xfrm>
          <a:prstGeom prst="rect">
            <a:avLst/>
          </a:prstGeom>
          <a:noFill/>
        </p:spPr>
        <p:txBody>
          <a:bodyPr wrap="square" rtlCol="0">
            <a:spAutoFit/>
          </a:bodyPr>
          <a:lstStyle/>
          <a:p>
            <a:r>
              <a:rPr lang="en-US" sz="725" b="1" kern="1000" cap="all" dirty="0" smtClean="0">
                <a:solidFill>
                  <a:srgbClr val="522E90"/>
                </a:solidFill>
                <a:latin typeface="Arial Black" charset="0"/>
                <a:ea typeface="Arial Black" charset="0"/>
                <a:cs typeface="Arial Black" charset="0"/>
              </a:rPr>
              <a:t>phone</a:t>
            </a:r>
            <a:endParaRPr lang="en-US" sz="725" b="1" kern="1000" cap="all" dirty="0">
              <a:solidFill>
                <a:srgbClr val="522E90"/>
              </a:solidFill>
              <a:latin typeface="Arial Black" charset="0"/>
              <a:ea typeface="Arial Black" charset="0"/>
              <a:cs typeface="Arial Black" charset="0"/>
            </a:endParaRPr>
          </a:p>
        </p:txBody>
      </p:sp>
      <p:sp>
        <p:nvSpPr>
          <p:cNvPr id="11" name="TextBox 10"/>
          <p:cNvSpPr txBox="1"/>
          <p:nvPr/>
        </p:nvSpPr>
        <p:spPr>
          <a:xfrm>
            <a:off x="5036382" y="686013"/>
            <a:ext cx="2449356" cy="615553"/>
          </a:xfrm>
          <a:prstGeom prst="rect">
            <a:avLst/>
          </a:prstGeom>
          <a:noFill/>
        </p:spPr>
        <p:txBody>
          <a:bodyPr wrap="square" rtlCol="0">
            <a:spAutoFit/>
          </a:bodyPr>
          <a:lstStyle/>
          <a:p>
            <a:pPr algn="ctr"/>
            <a:r>
              <a:rPr lang="en-US" sz="1700" b="1" kern="1000" cap="all" dirty="0" smtClean="0">
                <a:solidFill>
                  <a:srgbClr val="522E90"/>
                </a:solidFill>
                <a:latin typeface="Arial Black" charset="0"/>
                <a:ea typeface="Arial Black" charset="0"/>
                <a:cs typeface="Arial Black" charset="0"/>
              </a:rPr>
              <a:t>INDIANA MISSION INVESTMENTS</a:t>
            </a:r>
            <a:endParaRPr lang="en-US" sz="1700" b="1" kern="1000" cap="all" dirty="0">
              <a:solidFill>
                <a:srgbClr val="522E90"/>
              </a:solidFill>
              <a:latin typeface="Arial Black" charset="0"/>
              <a:ea typeface="Arial Black" charset="0"/>
              <a:cs typeface="Arial Black" charset="0"/>
            </a:endParaRPr>
          </a:p>
        </p:txBody>
      </p:sp>
      <p:sp>
        <p:nvSpPr>
          <p:cNvPr id="12" name="TextBox 11"/>
          <p:cNvSpPr txBox="1"/>
          <p:nvPr/>
        </p:nvSpPr>
        <p:spPr>
          <a:xfrm>
            <a:off x="5153732" y="327361"/>
            <a:ext cx="2125609" cy="261610"/>
          </a:xfrm>
          <a:prstGeom prst="rect">
            <a:avLst/>
          </a:prstGeom>
          <a:noFill/>
        </p:spPr>
        <p:txBody>
          <a:bodyPr wrap="square" rtlCol="0">
            <a:spAutoFit/>
          </a:bodyPr>
          <a:lstStyle/>
          <a:p>
            <a:pPr algn="ctr"/>
            <a:r>
              <a:rPr lang="en-US" sz="1100" b="1" kern="1000" cap="all" dirty="0" smtClean="0">
                <a:solidFill>
                  <a:schemeClr val="bg1"/>
                </a:solidFill>
                <a:latin typeface="Arial Black" charset="0"/>
                <a:ea typeface="Arial Black" charset="0"/>
                <a:cs typeface="Arial Black" charset="0"/>
              </a:rPr>
              <a:t>2018-2019</a:t>
            </a:r>
            <a:endParaRPr lang="en-US" sz="1100" b="1" kern="1000" cap="all" dirty="0">
              <a:solidFill>
                <a:schemeClr val="bg1"/>
              </a:solidFill>
              <a:latin typeface="Arial Black" charset="0"/>
              <a:ea typeface="Arial Black" charset="0"/>
              <a:cs typeface="Arial Black" charset="0"/>
            </a:endParaRPr>
          </a:p>
        </p:txBody>
      </p:sp>
      <p:sp>
        <p:nvSpPr>
          <p:cNvPr id="14" name="TextBox 13"/>
          <p:cNvSpPr txBox="1"/>
          <p:nvPr/>
        </p:nvSpPr>
        <p:spPr>
          <a:xfrm>
            <a:off x="364429" y="1476890"/>
            <a:ext cx="6914912" cy="954107"/>
          </a:xfrm>
          <a:prstGeom prst="rect">
            <a:avLst/>
          </a:prstGeom>
          <a:noFill/>
        </p:spPr>
        <p:txBody>
          <a:bodyPr wrap="square" rtlCol="0">
            <a:spAutoFit/>
          </a:bodyPr>
          <a:lstStyle/>
          <a:p>
            <a:r>
              <a:rPr lang="en-US" sz="1300" b="1" kern="1000" dirty="0" smtClean="0">
                <a:solidFill>
                  <a:srgbClr val="522E90"/>
                </a:solidFill>
                <a:latin typeface="Arial Black" charset="0"/>
                <a:ea typeface="Arial Black" charset="0"/>
                <a:cs typeface="Arial Black" charset="0"/>
              </a:rPr>
              <a:t>March of Dimes leads the fight for the health of all moms and babies. We support research, lead programs and provide education and advocacy so every baby has the best possible start.</a:t>
            </a:r>
          </a:p>
          <a:p>
            <a:endParaRPr lang="en-US" sz="500" b="1" u="sng" kern="1000" dirty="0">
              <a:solidFill>
                <a:srgbClr val="522E90"/>
              </a:solidFill>
              <a:latin typeface="Arial Black" charset="0"/>
              <a:ea typeface="Arial Black" charset="0"/>
              <a:cs typeface="Arial Black" charset="0"/>
            </a:endParaRPr>
          </a:p>
          <a:p>
            <a:r>
              <a:rPr lang="en-US" sz="1200" b="1" u="sng" kern="1000" dirty="0" smtClean="0">
                <a:solidFill>
                  <a:srgbClr val="522E90"/>
                </a:solidFill>
                <a:latin typeface="Arial Black" charset="0"/>
                <a:ea typeface="Arial Black" charset="0"/>
                <a:cs typeface="Arial Black" charset="0"/>
              </a:rPr>
              <a:t>COMMUNITY GRANTS</a:t>
            </a:r>
            <a:endParaRPr lang="en-US" sz="1200" b="1" u="sng" kern="1000" dirty="0">
              <a:solidFill>
                <a:srgbClr val="522E90"/>
              </a:solidFill>
              <a:latin typeface="Arial Black" charset="0"/>
              <a:ea typeface="Arial Black" charset="0"/>
              <a:cs typeface="Arial Black" charset="0"/>
            </a:endParaRPr>
          </a:p>
        </p:txBody>
      </p:sp>
      <p:sp>
        <p:nvSpPr>
          <p:cNvPr id="17" name="TextBox 16"/>
          <p:cNvSpPr txBox="1"/>
          <p:nvPr/>
        </p:nvSpPr>
        <p:spPr>
          <a:xfrm>
            <a:off x="364429" y="2318178"/>
            <a:ext cx="6982389" cy="2015936"/>
          </a:xfrm>
          <a:prstGeom prst="rect">
            <a:avLst/>
          </a:prstGeom>
          <a:noFill/>
        </p:spPr>
        <p:txBody>
          <a:bodyPr wrap="square" rtlCol="0">
            <a:spAutoFit/>
          </a:bodyPr>
          <a:lstStyle/>
          <a:p>
            <a:pPr>
              <a:lnSpc>
                <a:spcPts val="1200"/>
              </a:lnSpc>
            </a:pPr>
            <a:r>
              <a:rPr lang="en-US" sz="950" b="1" dirty="0" smtClean="0">
                <a:latin typeface="Arial" charset="0"/>
                <a:ea typeface="Arial" charset="0"/>
                <a:cs typeface="Arial" charset="0"/>
              </a:rPr>
              <a:t>Indiana received $157,000 in March of Dimes community grant funding and thirteen grants were awarded:</a:t>
            </a:r>
          </a:p>
          <a:p>
            <a:endParaRPr lang="en-US" sz="500" b="1" dirty="0" smtClean="0">
              <a:latin typeface="Arial" panose="020B0604020202020204" pitchFamily="34" charset="0"/>
              <a:cs typeface="Arial" panose="020B0604020202020204" pitchFamily="34" charset="0"/>
            </a:endParaRPr>
          </a:p>
          <a:p>
            <a:r>
              <a:rPr lang="en-US" sz="950" b="1" dirty="0" smtClean="0">
                <a:latin typeface="Arial" panose="020B0604020202020204" pitchFamily="34" charset="0"/>
                <a:cs typeface="Arial" panose="020B0604020202020204" pitchFamily="34" charset="0"/>
              </a:rPr>
              <a:t>Saint </a:t>
            </a:r>
            <a:r>
              <a:rPr lang="en-US" sz="950" b="1" dirty="0">
                <a:latin typeface="Arial" panose="020B0604020202020204" pitchFamily="34" charset="0"/>
                <a:cs typeface="Arial" panose="020B0604020202020204" pitchFamily="34" charset="0"/>
              </a:rPr>
              <a:t>Joseph Health System (Mishawaka): </a:t>
            </a:r>
            <a:r>
              <a:rPr lang="en-US" sz="950" dirty="0">
                <a:latin typeface="Arial" panose="020B0604020202020204" pitchFamily="34" charset="0"/>
                <a:cs typeface="Arial" panose="020B0604020202020204" pitchFamily="34" charset="0"/>
              </a:rPr>
              <a:t>$11,123 grant to continue </a:t>
            </a:r>
            <a:r>
              <a:rPr lang="en-US" sz="950" dirty="0" smtClean="0">
                <a:latin typeface="Arial" panose="020B0604020202020204" pitchFamily="34" charset="0"/>
                <a:cs typeface="Arial" panose="020B0604020202020204" pitchFamily="34" charset="0"/>
              </a:rPr>
              <a:t>and expand </a:t>
            </a:r>
            <a:r>
              <a:rPr lang="en-US" sz="950" dirty="0">
                <a:latin typeface="Arial" panose="020B0604020202020204" pitchFamily="34" charset="0"/>
                <a:cs typeface="Arial" panose="020B0604020202020204" pitchFamily="34" charset="0"/>
              </a:rPr>
              <a:t>the Baby &amp; Me-Tobacco Free</a:t>
            </a:r>
            <a:r>
              <a:rPr lang="en-US" sz="950" baseline="30000" dirty="0">
                <a:latin typeface="Arial" panose="020B0604020202020204" pitchFamily="34" charset="0"/>
                <a:cs typeface="Arial" panose="020B0604020202020204" pitchFamily="34" charset="0"/>
              </a:rPr>
              <a:t>®</a:t>
            </a:r>
            <a:r>
              <a:rPr lang="en-US" sz="950" dirty="0">
                <a:latin typeface="Arial" panose="020B0604020202020204" pitchFamily="34" charset="0"/>
                <a:cs typeface="Arial" panose="020B0604020202020204" pitchFamily="34" charset="0"/>
              </a:rPr>
              <a:t> smoking cessation program</a:t>
            </a:r>
            <a:r>
              <a:rPr lang="en-US" sz="950" dirty="0" smtClean="0">
                <a:latin typeface="Arial" panose="020B0604020202020204" pitchFamily="34" charset="0"/>
                <a:cs typeface="Arial" panose="020B0604020202020204" pitchFamily="34" charset="0"/>
              </a:rPr>
              <a:t>.</a:t>
            </a:r>
          </a:p>
          <a:p>
            <a:endParaRPr lang="en-US" sz="500" dirty="0">
              <a:latin typeface="Arial" panose="020B0604020202020204" pitchFamily="34" charset="0"/>
              <a:cs typeface="Arial" panose="020B0604020202020204" pitchFamily="34" charset="0"/>
            </a:endParaRPr>
          </a:p>
          <a:p>
            <a:r>
              <a:rPr lang="en-US" sz="950" b="1" dirty="0">
                <a:latin typeface="Arial" panose="020B0604020202020204" pitchFamily="34" charset="0"/>
                <a:cs typeface="Arial" panose="020B0604020202020204" pitchFamily="34" charset="0"/>
              </a:rPr>
              <a:t>Wabash County Tobacco Free Coalition (Wabash): </a:t>
            </a:r>
            <a:r>
              <a:rPr lang="en-US" sz="950" dirty="0">
                <a:latin typeface="Arial" panose="020B0604020202020204" pitchFamily="34" charset="0"/>
                <a:cs typeface="Arial" panose="020B0604020202020204" pitchFamily="34" charset="0"/>
              </a:rPr>
              <a:t>$</a:t>
            </a:r>
            <a:r>
              <a:rPr lang="en-US" sz="950" dirty="0" smtClean="0">
                <a:latin typeface="Arial" panose="020B0604020202020204" pitchFamily="34" charset="0"/>
                <a:cs typeface="Arial" panose="020B0604020202020204" pitchFamily="34" charset="0"/>
              </a:rPr>
              <a:t>19,787 grant to implement </a:t>
            </a:r>
            <a:r>
              <a:rPr lang="en-US" sz="950" dirty="0">
                <a:latin typeface="Arial" panose="020B0604020202020204" pitchFamily="34" charset="0"/>
                <a:cs typeface="Arial" panose="020B0604020202020204" pitchFamily="34" charset="0"/>
              </a:rPr>
              <a:t>the Baby &amp; Me-Tobacco Free</a:t>
            </a:r>
            <a:r>
              <a:rPr lang="en-US" sz="950" baseline="30000" dirty="0">
                <a:latin typeface="Arial" panose="020B0604020202020204" pitchFamily="34" charset="0"/>
                <a:cs typeface="Arial" panose="020B0604020202020204" pitchFamily="34" charset="0"/>
              </a:rPr>
              <a:t>®</a:t>
            </a:r>
            <a:r>
              <a:rPr lang="en-US" sz="950" dirty="0">
                <a:latin typeface="Arial" panose="020B0604020202020204" pitchFamily="34" charset="0"/>
                <a:cs typeface="Arial" panose="020B0604020202020204" pitchFamily="34" charset="0"/>
              </a:rPr>
              <a:t> smoking cessation </a:t>
            </a:r>
            <a:r>
              <a:rPr lang="en-US" sz="950" dirty="0" smtClean="0">
                <a:latin typeface="Arial" panose="020B0604020202020204" pitchFamily="34" charset="0"/>
                <a:cs typeface="Arial" panose="020B0604020202020204" pitchFamily="34" charset="0"/>
              </a:rPr>
              <a:t>program</a:t>
            </a:r>
          </a:p>
          <a:p>
            <a:endParaRPr lang="en-US" sz="500" dirty="0">
              <a:latin typeface="Arial" panose="020B0604020202020204" pitchFamily="34" charset="0"/>
              <a:cs typeface="Arial" panose="020B0604020202020204" pitchFamily="34" charset="0"/>
            </a:endParaRPr>
          </a:p>
          <a:p>
            <a:r>
              <a:rPr lang="en-US" sz="950" b="1" dirty="0">
                <a:latin typeface="Arial" panose="020B0604020202020204" pitchFamily="34" charset="0"/>
                <a:cs typeface="Arial" panose="020B0604020202020204" pitchFamily="34" charset="0"/>
              </a:rPr>
              <a:t>Goodwill of Central and Southern Indiana (Indianapolis): </a:t>
            </a:r>
            <a:r>
              <a:rPr lang="en-US" sz="950" dirty="0">
                <a:latin typeface="Arial" panose="020B0604020202020204" pitchFamily="34" charset="0"/>
                <a:cs typeface="Arial" panose="020B0604020202020204" pitchFamily="34" charset="0"/>
              </a:rPr>
              <a:t>$7,500 grant to implement the </a:t>
            </a:r>
            <a:r>
              <a:rPr lang="en-US" sz="950" dirty="0" smtClean="0">
                <a:latin typeface="Arial" panose="020B0604020202020204" pitchFamily="34" charset="0"/>
                <a:cs typeface="Arial" panose="020B0604020202020204" pitchFamily="34" charset="0"/>
              </a:rPr>
              <a:t>evidence-based Tobacco </a:t>
            </a:r>
            <a:r>
              <a:rPr lang="en-US" sz="950" dirty="0">
                <a:latin typeface="Arial" panose="020B0604020202020204" pitchFamily="34" charset="0"/>
                <a:cs typeface="Arial" panose="020B0604020202020204" pitchFamily="34" charset="0"/>
              </a:rPr>
              <a:t>Treatment Specialists (TTS) training with their </a:t>
            </a:r>
            <a:r>
              <a:rPr lang="en-US" sz="950" dirty="0" smtClean="0">
                <a:latin typeface="Arial" panose="020B0604020202020204" pitchFamily="34" charset="0"/>
                <a:cs typeface="Arial" panose="020B0604020202020204" pitchFamily="34" charset="0"/>
              </a:rPr>
              <a:t>Nurse-Family Partnership nurse </a:t>
            </a:r>
            <a:r>
              <a:rPr lang="en-US" sz="950" dirty="0">
                <a:latin typeface="Arial" panose="020B0604020202020204" pitchFamily="34" charset="0"/>
                <a:cs typeface="Arial" panose="020B0604020202020204" pitchFamily="34" charset="0"/>
              </a:rPr>
              <a:t>home visitors</a:t>
            </a:r>
            <a:r>
              <a:rPr lang="en-US" sz="950" dirty="0" smtClean="0">
                <a:latin typeface="Arial" panose="020B0604020202020204" pitchFamily="34" charset="0"/>
                <a:cs typeface="Arial" panose="020B0604020202020204" pitchFamily="34" charset="0"/>
              </a:rPr>
              <a:t>.</a:t>
            </a:r>
          </a:p>
          <a:p>
            <a:endParaRPr lang="en-US" sz="500" dirty="0">
              <a:latin typeface="Arial" panose="020B0604020202020204" pitchFamily="34" charset="0"/>
              <a:cs typeface="Arial" panose="020B0604020202020204" pitchFamily="34" charset="0"/>
            </a:endParaRPr>
          </a:p>
          <a:p>
            <a:r>
              <a:rPr lang="en-US" sz="950" b="1" dirty="0">
                <a:latin typeface="Arial" panose="020B0604020202020204" pitchFamily="34" charset="0"/>
                <a:cs typeface="Arial" panose="020B0604020202020204" pitchFamily="34" charset="0"/>
              </a:rPr>
              <a:t>Community </a:t>
            </a:r>
            <a:r>
              <a:rPr lang="en-US" sz="950" b="1" dirty="0" err="1">
                <a:latin typeface="Arial" panose="020B0604020202020204" pitchFamily="34" charset="0"/>
                <a:cs typeface="Arial" panose="020B0604020202020204" pitchFamily="34" charset="0"/>
              </a:rPr>
              <a:t>HealthNet</a:t>
            </a:r>
            <a:r>
              <a:rPr lang="en-US" sz="950" b="1" dirty="0">
                <a:latin typeface="Arial" panose="020B0604020202020204" pitchFamily="34" charset="0"/>
                <a:cs typeface="Arial" panose="020B0604020202020204" pitchFamily="34" charset="0"/>
              </a:rPr>
              <a:t> (Gary): </a:t>
            </a:r>
            <a:r>
              <a:rPr lang="en-US" sz="950" dirty="0">
                <a:latin typeface="Arial" panose="020B0604020202020204" pitchFamily="34" charset="0"/>
                <a:cs typeface="Arial" panose="020B0604020202020204" pitchFamily="34" charset="0"/>
              </a:rPr>
              <a:t>$24,975 grant to implement </a:t>
            </a:r>
            <a:r>
              <a:rPr lang="en-US" sz="950" dirty="0" smtClean="0">
                <a:latin typeface="Arial" panose="020B0604020202020204" pitchFamily="34" charset="0"/>
                <a:cs typeface="Arial" panose="020B0604020202020204" pitchFamily="34" charset="0"/>
              </a:rPr>
              <a:t>the </a:t>
            </a:r>
            <a:r>
              <a:rPr lang="en-US" sz="950" dirty="0" err="1" smtClean="0">
                <a:latin typeface="Arial" panose="020B0604020202020204" pitchFamily="34" charset="0"/>
                <a:cs typeface="Arial" panose="020B0604020202020204" pitchFamily="34" charset="0"/>
              </a:rPr>
              <a:t>CenteringPregnancy</a:t>
            </a:r>
            <a:r>
              <a:rPr lang="en-US" sz="950" baseline="30000" dirty="0">
                <a:latin typeface="Arial" panose="020B0604020202020204" pitchFamily="34" charset="0"/>
                <a:cs typeface="Arial" panose="020B0604020202020204" pitchFamily="34" charset="0"/>
              </a:rPr>
              <a:t>®</a:t>
            </a:r>
            <a:r>
              <a:rPr lang="en-US" sz="950" dirty="0">
                <a:latin typeface="Arial" panose="020B0604020202020204" pitchFamily="34" charset="0"/>
                <a:cs typeface="Arial" panose="020B0604020202020204" pitchFamily="34" charset="0"/>
              </a:rPr>
              <a:t> group prenatal care program</a:t>
            </a:r>
            <a:r>
              <a:rPr lang="en-US" sz="950" dirty="0" smtClean="0">
                <a:latin typeface="Arial" panose="020B0604020202020204" pitchFamily="34" charset="0"/>
                <a:cs typeface="Arial" panose="020B0604020202020204" pitchFamily="34" charset="0"/>
              </a:rPr>
              <a:t>.</a:t>
            </a:r>
          </a:p>
          <a:p>
            <a:endParaRPr lang="en-US" sz="500" dirty="0">
              <a:latin typeface="Arial" panose="020B0604020202020204" pitchFamily="34" charset="0"/>
              <a:cs typeface="Arial" panose="020B0604020202020204" pitchFamily="34" charset="0"/>
            </a:endParaRPr>
          </a:p>
          <a:p>
            <a:r>
              <a:rPr lang="en-US" sz="950" b="1" dirty="0">
                <a:latin typeface="Arial" panose="020B0604020202020204" pitchFamily="34" charset="0"/>
                <a:cs typeface="Arial" panose="020B0604020202020204" pitchFamily="34" charset="0"/>
              </a:rPr>
              <a:t>S</a:t>
            </a:r>
            <a:r>
              <a:rPr lang="en-US" sz="950" b="1" dirty="0" smtClean="0">
                <a:latin typeface="Arial" panose="020B0604020202020204" pitchFamily="34" charset="0"/>
                <a:cs typeface="Arial" panose="020B0604020202020204" pitchFamily="34" charset="0"/>
              </a:rPr>
              <a:t>t </a:t>
            </a:r>
            <a:r>
              <a:rPr lang="en-US" sz="950" b="1" dirty="0">
                <a:latin typeface="Arial" panose="020B0604020202020204" pitchFamily="34" charset="0"/>
                <a:cs typeface="Arial" panose="020B0604020202020204" pitchFamily="34" charset="0"/>
              </a:rPr>
              <a:t>Vincent Joshua Max Simon Primary Care Center (Indianapolis</a:t>
            </a:r>
            <a:r>
              <a:rPr lang="en-US" sz="950" b="1" dirty="0" smtClean="0">
                <a:latin typeface="Arial" panose="020B0604020202020204" pitchFamily="34" charset="0"/>
                <a:cs typeface="Arial" panose="020B0604020202020204" pitchFamily="34" charset="0"/>
              </a:rPr>
              <a:t>): </a:t>
            </a:r>
            <a:r>
              <a:rPr lang="en-US" sz="950" dirty="0" smtClean="0">
                <a:latin typeface="Arial" panose="020B0604020202020204" pitchFamily="34" charset="0"/>
                <a:cs typeface="Arial" panose="020B0604020202020204" pitchFamily="34" charset="0"/>
              </a:rPr>
              <a:t>$</a:t>
            </a:r>
            <a:r>
              <a:rPr lang="en-US" sz="950" dirty="0">
                <a:latin typeface="Arial" panose="020B0604020202020204" pitchFamily="34" charset="0"/>
                <a:cs typeface="Arial" panose="020B0604020202020204" pitchFamily="34" charset="0"/>
              </a:rPr>
              <a:t>15,000 </a:t>
            </a:r>
            <a:r>
              <a:rPr lang="en-US" sz="950" dirty="0" smtClean="0">
                <a:latin typeface="Arial" panose="020B0604020202020204" pitchFamily="34" charset="0"/>
                <a:cs typeface="Arial" panose="020B0604020202020204" pitchFamily="34" charset="0"/>
              </a:rPr>
              <a:t>grant to implement the </a:t>
            </a:r>
            <a:r>
              <a:rPr lang="en-US" sz="950" dirty="0" err="1" smtClean="0">
                <a:latin typeface="Arial" panose="020B0604020202020204" pitchFamily="34" charset="0"/>
                <a:cs typeface="Arial" panose="020B0604020202020204" pitchFamily="34" charset="0"/>
              </a:rPr>
              <a:t>CenteringPregnancy</a:t>
            </a:r>
            <a:r>
              <a:rPr lang="en-US" sz="950" baseline="30000" dirty="0">
                <a:latin typeface="Arial" panose="020B0604020202020204" pitchFamily="34" charset="0"/>
                <a:cs typeface="Arial" panose="020B0604020202020204" pitchFamily="34" charset="0"/>
              </a:rPr>
              <a:t>®</a:t>
            </a:r>
            <a:r>
              <a:rPr lang="en-US" sz="950" dirty="0">
                <a:latin typeface="Arial" panose="020B0604020202020204" pitchFamily="34" charset="0"/>
                <a:cs typeface="Arial" panose="020B0604020202020204" pitchFamily="34" charset="0"/>
              </a:rPr>
              <a:t> group prenatal care program</a:t>
            </a:r>
            <a:r>
              <a:rPr lang="en-US" sz="950" dirty="0" smtClean="0">
                <a:latin typeface="Arial" panose="020B0604020202020204" pitchFamily="34" charset="0"/>
                <a:cs typeface="Arial" panose="020B0604020202020204" pitchFamily="34" charset="0"/>
              </a:rPr>
              <a:t>.</a:t>
            </a:r>
            <a:endParaRPr lang="en-US" sz="950" dirty="0">
              <a:latin typeface="Arial" panose="020B0604020202020204" pitchFamily="34" charset="0"/>
              <a:cs typeface="Arial" panose="020B0604020202020204" pitchFamily="34" charset="0"/>
            </a:endParaRPr>
          </a:p>
        </p:txBody>
      </p:sp>
      <p:cxnSp>
        <p:nvCxnSpPr>
          <p:cNvPr id="19" name="Straight Connector 18"/>
          <p:cNvCxnSpPr/>
          <p:nvPr/>
        </p:nvCxnSpPr>
        <p:spPr>
          <a:xfrm>
            <a:off x="451252" y="1440329"/>
            <a:ext cx="6828089" cy="0"/>
          </a:xfrm>
          <a:prstGeom prst="line">
            <a:avLst/>
          </a:prstGeom>
          <a:ln w="3175">
            <a:solidFill>
              <a:srgbClr val="522E9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173674" y="4316756"/>
            <a:ext cx="2095018" cy="584775"/>
          </a:xfrm>
          <a:prstGeom prst="rect">
            <a:avLst/>
          </a:prstGeom>
          <a:noFill/>
        </p:spPr>
        <p:txBody>
          <a:bodyPr wrap="square" rtlCol="0">
            <a:spAutoFit/>
          </a:bodyPr>
          <a:lstStyle/>
          <a:p>
            <a:pPr algn="ctr"/>
            <a:r>
              <a:rPr lang="en-US" sz="1600" b="1" kern="1000" cap="all" dirty="0" smtClean="0">
                <a:solidFill>
                  <a:srgbClr val="522E90"/>
                </a:solidFill>
                <a:latin typeface="Arial Black" charset="0"/>
                <a:ea typeface="Arial Black" charset="0"/>
                <a:cs typeface="Arial Black" charset="0"/>
              </a:rPr>
              <a:t>Programs in Indiana</a:t>
            </a:r>
            <a:endParaRPr lang="en-US" sz="1600" b="1" kern="1000" cap="all" dirty="0">
              <a:solidFill>
                <a:srgbClr val="522E90"/>
              </a:solidFill>
              <a:latin typeface="Arial Black" charset="0"/>
              <a:ea typeface="Arial Black" charset="0"/>
              <a:cs typeface="Arial Black" charset="0"/>
            </a:endParaRPr>
          </a:p>
        </p:txBody>
      </p:sp>
      <p:sp>
        <p:nvSpPr>
          <p:cNvPr id="24" name="TextBox 23"/>
          <p:cNvSpPr txBox="1"/>
          <p:nvPr/>
        </p:nvSpPr>
        <p:spPr>
          <a:xfrm>
            <a:off x="5239175" y="4838581"/>
            <a:ext cx="2095018" cy="4262705"/>
          </a:xfrm>
          <a:prstGeom prst="rect">
            <a:avLst/>
          </a:prstGeom>
          <a:noFill/>
        </p:spPr>
        <p:txBody>
          <a:bodyPr wrap="square" rtlCol="0">
            <a:spAutoFit/>
          </a:bodyPr>
          <a:lstStyle/>
          <a:p>
            <a:r>
              <a:rPr lang="en-US" sz="900" b="1" u="sng" dirty="0">
                <a:solidFill>
                  <a:srgbClr val="4A0080"/>
                </a:solidFill>
                <a:latin typeface="Arial" panose="020B0604020202020204" pitchFamily="34" charset="0"/>
                <a:cs typeface="Arial" panose="020B0604020202020204" pitchFamily="34" charset="0"/>
              </a:rPr>
              <a:t>NICU Family Support® at St.</a:t>
            </a:r>
          </a:p>
          <a:p>
            <a:r>
              <a:rPr lang="en-US" sz="900" b="1" u="sng" dirty="0">
                <a:solidFill>
                  <a:srgbClr val="4A0080"/>
                </a:solidFill>
                <a:latin typeface="Arial" panose="020B0604020202020204" pitchFamily="34" charset="0"/>
                <a:cs typeface="Arial" panose="020B0604020202020204" pitchFamily="34" charset="0"/>
              </a:rPr>
              <a:t>Vincent Women’s Hospital in</a:t>
            </a:r>
          </a:p>
          <a:p>
            <a:r>
              <a:rPr lang="en-US" sz="900" b="1" u="sng" dirty="0">
                <a:solidFill>
                  <a:srgbClr val="4A0080"/>
                </a:solidFill>
                <a:latin typeface="Arial" panose="020B0604020202020204" pitchFamily="34" charset="0"/>
                <a:cs typeface="Arial" panose="020B0604020202020204" pitchFamily="34" charset="0"/>
              </a:rPr>
              <a:t>Indianapolis</a:t>
            </a:r>
            <a:r>
              <a:rPr lang="en-US" sz="900" b="1" dirty="0">
                <a:solidFill>
                  <a:srgbClr val="4A0080"/>
                </a:solidFill>
                <a:latin typeface="Arial" panose="020B0604020202020204" pitchFamily="34" charset="0"/>
                <a:cs typeface="Arial" panose="020B0604020202020204" pitchFamily="34" charset="0"/>
              </a:rPr>
              <a:t>: </a:t>
            </a:r>
            <a:r>
              <a:rPr lang="en-US" sz="900" dirty="0">
                <a:solidFill>
                  <a:srgbClr val="000000"/>
                </a:solidFill>
                <a:latin typeface="Arial" panose="020B0604020202020204" pitchFamily="34" charset="0"/>
                <a:cs typeface="Arial" panose="020B0604020202020204" pitchFamily="34" charset="0"/>
              </a:rPr>
              <a:t>Provides </a:t>
            </a:r>
            <a:r>
              <a:rPr lang="en-US" sz="900" dirty="0" err="1">
                <a:solidFill>
                  <a:srgbClr val="000000"/>
                </a:solidFill>
                <a:latin typeface="Arial" panose="020B0604020202020204" pitchFamily="34" charset="0"/>
                <a:cs typeface="Arial" panose="020B0604020202020204" pitchFamily="34" charset="0"/>
              </a:rPr>
              <a:t>informa</a:t>
            </a:r>
            <a:r>
              <a:rPr lang="en-US" sz="900" dirty="0">
                <a:solidFill>
                  <a:srgbClr val="000000"/>
                </a:solidFill>
                <a:latin typeface="Arial" panose="020B0604020202020204" pitchFamily="34" charset="0"/>
                <a:cs typeface="Arial" panose="020B0604020202020204" pitchFamily="34" charset="0"/>
              </a:rPr>
              <a:t>-</a:t>
            </a:r>
          </a:p>
          <a:p>
            <a:r>
              <a:rPr lang="en-US" sz="900" dirty="0" err="1">
                <a:solidFill>
                  <a:srgbClr val="000000"/>
                </a:solidFill>
                <a:latin typeface="Arial" panose="020B0604020202020204" pitchFamily="34" charset="0"/>
                <a:cs typeface="Arial" panose="020B0604020202020204" pitchFamily="34" charset="0"/>
              </a:rPr>
              <a:t>tion</a:t>
            </a:r>
            <a:r>
              <a:rPr lang="en-US" sz="900" dirty="0">
                <a:solidFill>
                  <a:srgbClr val="000000"/>
                </a:solidFill>
                <a:latin typeface="Arial" panose="020B0604020202020204" pitchFamily="34" charset="0"/>
                <a:cs typeface="Arial" panose="020B0604020202020204" pitchFamily="34" charset="0"/>
              </a:rPr>
              <a:t>, support and comfort to families</a:t>
            </a:r>
          </a:p>
          <a:p>
            <a:r>
              <a:rPr lang="en-US" sz="900" dirty="0">
                <a:solidFill>
                  <a:srgbClr val="000000"/>
                </a:solidFill>
                <a:latin typeface="Arial" panose="020B0604020202020204" pitchFamily="34" charset="0"/>
                <a:cs typeface="Arial" panose="020B0604020202020204" pitchFamily="34" charset="0"/>
              </a:rPr>
              <a:t>whose infants are treated in</a:t>
            </a:r>
          </a:p>
          <a:p>
            <a:r>
              <a:rPr lang="en-US" sz="900" dirty="0">
                <a:solidFill>
                  <a:srgbClr val="000000"/>
                </a:solidFill>
                <a:latin typeface="Arial" panose="020B0604020202020204" pitchFamily="34" charset="0"/>
                <a:cs typeface="Arial" panose="020B0604020202020204" pitchFamily="34" charset="0"/>
              </a:rPr>
              <a:t>the NICU.</a:t>
            </a:r>
          </a:p>
          <a:p>
            <a:r>
              <a:rPr lang="en-US" sz="900" b="1" u="sng" dirty="0">
                <a:solidFill>
                  <a:srgbClr val="4A0080"/>
                </a:solidFill>
                <a:latin typeface="Arial" panose="020B0604020202020204" pitchFamily="34" charset="0"/>
                <a:cs typeface="Arial" panose="020B0604020202020204" pitchFamily="34" charset="0"/>
              </a:rPr>
              <a:t>Preterm Birth Report Card</a:t>
            </a:r>
            <a:r>
              <a:rPr lang="en-US" sz="900" b="1" dirty="0">
                <a:solidFill>
                  <a:srgbClr val="4A0080"/>
                </a:solidFill>
                <a:latin typeface="Arial" panose="020B0604020202020204" pitchFamily="34" charset="0"/>
                <a:cs typeface="Arial" panose="020B0604020202020204" pitchFamily="34" charset="0"/>
              </a:rPr>
              <a:t>: </a:t>
            </a:r>
            <a:r>
              <a:rPr lang="en-US" sz="900" dirty="0">
                <a:solidFill>
                  <a:srgbClr val="000000"/>
                </a:solidFill>
                <a:latin typeface="Arial" panose="020B0604020202020204" pitchFamily="34" charset="0"/>
                <a:cs typeface="Arial" panose="020B0604020202020204" pitchFamily="34" charset="0"/>
              </a:rPr>
              <a:t>Indi-</a:t>
            </a:r>
          </a:p>
          <a:p>
            <a:r>
              <a:rPr lang="en-US" sz="900" dirty="0" err="1">
                <a:solidFill>
                  <a:srgbClr val="000000"/>
                </a:solidFill>
                <a:latin typeface="Arial" panose="020B0604020202020204" pitchFamily="34" charset="0"/>
                <a:cs typeface="Arial" panose="020B0604020202020204" pitchFamily="34" charset="0"/>
              </a:rPr>
              <a:t>ana</a:t>
            </a:r>
            <a:r>
              <a:rPr lang="en-US" sz="900" dirty="0">
                <a:solidFill>
                  <a:srgbClr val="000000"/>
                </a:solidFill>
                <a:latin typeface="Arial" panose="020B0604020202020204" pitchFamily="34" charset="0"/>
                <a:cs typeface="Arial" panose="020B0604020202020204" pitchFamily="34" charset="0"/>
              </a:rPr>
              <a:t> earned a “C” on the </a:t>
            </a:r>
            <a:r>
              <a:rPr lang="en-US" sz="900" dirty="0" smtClean="0">
                <a:solidFill>
                  <a:srgbClr val="000000"/>
                </a:solidFill>
                <a:latin typeface="Arial" panose="020B0604020202020204" pitchFamily="34" charset="0"/>
                <a:cs typeface="Arial" panose="020B0604020202020204" pitchFamily="34" charset="0"/>
              </a:rPr>
              <a:t>2018</a:t>
            </a:r>
            <a:endParaRPr lang="en-US" sz="900" dirty="0">
              <a:solidFill>
                <a:srgbClr val="000000"/>
              </a:solidFill>
              <a:latin typeface="Arial" panose="020B0604020202020204" pitchFamily="34" charset="0"/>
              <a:cs typeface="Arial" panose="020B0604020202020204" pitchFamily="34" charset="0"/>
            </a:endParaRPr>
          </a:p>
          <a:p>
            <a:r>
              <a:rPr lang="en-US" sz="900" dirty="0">
                <a:solidFill>
                  <a:srgbClr val="000000"/>
                </a:solidFill>
                <a:latin typeface="Arial" panose="020B0604020202020204" pitchFamily="34" charset="0"/>
                <a:cs typeface="Arial" panose="020B0604020202020204" pitchFamily="34" charset="0"/>
              </a:rPr>
              <a:t>March of Dimes Preterm Birth Re-</a:t>
            </a:r>
          </a:p>
          <a:p>
            <a:r>
              <a:rPr lang="en-US" sz="900" dirty="0">
                <a:solidFill>
                  <a:srgbClr val="000000"/>
                </a:solidFill>
                <a:latin typeface="Arial" panose="020B0604020202020204" pitchFamily="34" charset="0"/>
                <a:cs typeface="Arial" panose="020B0604020202020204" pitchFamily="34" charset="0"/>
              </a:rPr>
              <a:t>port Card. 10% of births in Indiana</a:t>
            </a:r>
          </a:p>
          <a:p>
            <a:r>
              <a:rPr lang="en-US" sz="900" dirty="0">
                <a:solidFill>
                  <a:srgbClr val="000000"/>
                </a:solidFill>
                <a:latin typeface="Arial" panose="020B0604020202020204" pitchFamily="34" charset="0"/>
                <a:cs typeface="Arial" panose="020B0604020202020204" pitchFamily="34" charset="0"/>
              </a:rPr>
              <a:t>were preterm, falling short of</a:t>
            </a:r>
          </a:p>
          <a:p>
            <a:r>
              <a:rPr lang="en-US" sz="900" dirty="0">
                <a:solidFill>
                  <a:srgbClr val="000000"/>
                </a:solidFill>
                <a:latin typeface="Arial" panose="020B0604020202020204" pitchFamily="34" charset="0"/>
                <a:cs typeface="Arial" panose="020B0604020202020204" pitchFamily="34" charset="0"/>
              </a:rPr>
              <a:t>the March of Dimes 2020 goal of</a:t>
            </a:r>
          </a:p>
          <a:p>
            <a:r>
              <a:rPr lang="en-US" sz="900" dirty="0">
                <a:solidFill>
                  <a:srgbClr val="000000"/>
                </a:solidFill>
                <a:latin typeface="Arial" panose="020B0604020202020204" pitchFamily="34" charset="0"/>
                <a:cs typeface="Arial" panose="020B0604020202020204" pitchFamily="34" charset="0"/>
              </a:rPr>
              <a:t>8.1%.</a:t>
            </a:r>
          </a:p>
          <a:p>
            <a:r>
              <a:rPr lang="en-US" sz="900" b="1" u="sng" dirty="0">
                <a:solidFill>
                  <a:srgbClr val="4A0080"/>
                </a:solidFill>
                <a:latin typeface="Arial" panose="020B0604020202020204" pitchFamily="34" charset="0"/>
                <a:cs typeface="Arial" panose="020B0604020202020204" pitchFamily="34" charset="0"/>
              </a:rPr>
              <a:t>Newborn Screening</a:t>
            </a:r>
            <a:r>
              <a:rPr lang="en-US" sz="900" b="1" dirty="0">
                <a:solidFill>
                  <a:srgbClr val="4A0080"/>
                </a:solidFill>
                <a:latin typeface="Arial" panose="020B0604020202020204" pitchFamily="34" charset="0"/>
                <a:cs typeface="Arial" panose="020B0604020202020204" pitchFamily="34" charset="0"/>
              </a:rPr>
              <a:t>: </a:t>
            </a:r>
            <a:r>
              <a:rPr lang="en-US" sz="900" dirty="0">
                <a:solidFill>
                  <a:srgbClr val="000000"/>
                </a:solidFill>
                <a:latin typeface="Arial" panose="020B0604020202020204" pitchFamily="34" charset="0"/>
                <a:cs typeface="Arial" panose="020B0604020202020204" pitchFamily="34" charset="0"/>
              </a:rPr>
              <a:t>Indiana</a:t>
            </a:r>
          </a:p>
          <a:p>
            <a:r>
              <a:rPr lang="en-US" sz="900" dirty="0">
                <a:solidFill>
                  <a:srgbClr val="000000"/>
                </a:solidFill>
                <a:latin typeface="Arial" panose="020B0604020202020204" pitchFamily="34" charset="0"/>
                <a:cs typeface="Arial" panose="020B0604020202020204" pitchFamily="34" charset="0"/>
              </a:rPr>
              <a:t>screens for 32 of the 35 core con-</a:t>
            </a:r>
          </a:p>
          <a:p>
            <a:r>
              <a:rPr lang="en-US" sz="900" dirty="0" err="1">
                <a:solidFill>
                  <a:srgbClr val="000000"/>
                </a:solidFill>
                <a:latin typeface="Arial" panose="020B0604020202020204" pitchFamily="34" charset="0"/>
                <a:cs typeface="Arial" panose="020B0604020202020204" pitchFamily="34" charset="0"/>
              </a:rPr>
              <a:t>ditions</a:t>
            </a:r>
            <a:r>
              <a:rPr lang="en-US" sz="900" dirty="0">
                <a:solidFill>
                  <a:srgbClr val="000000"/>
                </a:solidFill>
                <a:latin typeface="Arial" panose="020B0604020202020204" pitchFamily="34" charset="0"/>
                <a:cs typeface="Arial" panose="020B0604020202020204" pitchFamily="34" charset="0"/>
              </a:rPr>
              <a:t> on the federal Recommended</a:t>
            </a:r>
          </a:p>
          <a:p>
            <a:r>
              <a:rPr lang="en-US" sz="900" dirty="0">
                <a:solidFill>
                  <a:srgbClr val="000000"/>
                </a:solidFill>
                <a:latin typeface="Arial" panose="020B0604020202020204" pitchFamily="34" charset="0"/>
                <a:cs typeface="Arial" panose="020B0604020202020204" pitchFamily="34" charset="0"/>
              </a:rPr>
              <a:t>Uniform Screening Panel</a:t>
            </a:r>
          </a:p>
          <a:p>
            <a:r>
              <a:rPr lang="en-US" sz="900" dirty="0">
                <a:solidFill>
                  <a:srgbClr val="000000"/>
                </a:solidFill>
                <a:latin typeface="Arial" panose="020B0604020202020204" pitchFamily="34" charset="0"/>
                <a:cs typeface="Arial" panose="020B0604020202020204" pitchFamily="34" charset="0"/>
              </a:rPr>
              <a:t>(</a:t>
            </a:r>
            <a:r>
              <a:rPr lang="en-US" sz="900" dirty="0" err="1">
                <a:solidFill>
                  <a:srgbClr val="000000"/>
                </a:solidFill>
                <a:latin typeface="Arial" panose="020B0604020202020204" pitchFamily="34" charset="0"/>
                <a:cs typeface="Arial" panose="020B0604020202020204" pitchFamily="34" charset="0"/>
              </a:rPr>
              <a:t>RUSP</a:t>
            </a:r>
            <a:r>
              <a:rPr lang="en-US" sz="900" dirty="0">
                <a:solidFill>
                  <a:srgbClr val="000000"/>
                </a:solidFill>
                <a:latin typeface="Arial" panose="020B0604020202020204" pitchFamily="34" charset="0"/>
                <a:cs typeface="Arial" panose="020B0604020202020204" pitchFamily="34" charset="0"/>
              </a:rPr>
              <a:t>), including two new </a:t>
            </a:r>
            <a:r>
              <a:rPr lang="en-US" sz="900" dirty="0" err="1">
                <a:solidFill>
                  <a:srgbClr val="000000"/>
                </a:solidFill>
                <a:latin typeface="Arial" panose="020B0604020202020204" pitchFamily="34" charset="0"/>
                <a:cs typeface="Arial" panose="020B0604020202020204" pitchFamily="34" charset="0"/>
              </a:rPr>
              <a:t>condi</a:t>
            </a:r>
            <a:r>
              <a:rPr lang="en-US" sz="900" dirty="0">
                <a:solidFill>
                  <a:srgbClr val="000000"/>
                </a:solidFill>
                <a:latin typeface="Arial" panose="020B0604020202020204" pitchFamily="34" charset="0"/>
                <a:cs typeface="Arial" panose="020B0604020202020204" pitchFamily="34" charset="0"/>
              </a:rPr>
              <a:t>-</a:t>
            </a:r>
          </a:p>
          <a:p>
            <a:r>
              <a:rPr lang="en-US" sz="900" dirty="0" err="1">
                <a:solidFill>
                  <a:srgbClr val="000000"/>
                </a:solidFill>
                <a:latin typeface="Arial" panose="020B0604020202020204" pitchFamily="34" charset="0"/>
                <a:cs typeface="Arial" panose="020B0604020202020204" pitchFamily="34" charset="0"/>
              </a:rPr>
              <a:t>tions</a:t>
            </a:r>
            <a:r>
              <a:rPr lang="en-US" sz="900" dirty="0">
                <a:solidFill>
                  <a:srgbClr val="000000"/>
                </a:solidFill>
                <a:latin typeface="Arial" panose="020B0604020202020204" pitchFamily="34" charset="0"/>
                <a:cs typeface="Arial" panose="020B0604020202020204" pitchFamily="34" charset="0"/>
              </a:rPr>
              <a:t> added July 1, 2018 (</a:t>
            </a:r>
            <a:r>
              <a:rPr lang="en-US" sz="900" dirty="0" err="1">
                <a:solidFill>
                  <a:srgbClr val="000000"/>
                </a:solidFill>
                <a:latin typeface="Arial" panose="020B0604020202020204" pitchFamily="34" charset="0"/>
                <a:cs typeface="Arial" panose="020B0604020202020204" pitchFamily="34" charset="0"/>
              </a:rPr>
              <a:t>SCID</a:t>
            </a:r>
            <a:endParaRPr lang="en-US" sz="900" dirty="0">
              <a:solidFill>
                <a:srgbClr val="000000"/>
              </a:solidFill>
              <a:latin typeface="Arial" panose="020B0604020202020204" pitchFamily="34" charset="0"/>
              <a:cs typeface="Arial" panose="020B0604020202020204" pitchFamily="34" charset="0"/>
            </a:endParaRPr>
          </a:p>
          <a:p>
            <a:r>
              <a:rPr lang="en-US" sz="900" dirty="0">
                <a:solidFill>
                  <a:srgbClr val="000000"/>
                </a:solidFill>
                <a:latin typeface="Arial" panose="020B0604020202020204" pitchFamily="34" charset="0"/>
                <a:cs typeface="Arial" panose="020B0604020202020204" pitchFamily="34" charset="0"/>
              </a:rPr>
              <a:t>and </a:t>
            </a:r>
            <a:r>
              <a:rPr lang="en-US" sz="900" dirty="0" err="1">
                <a:solidFill>
                  <a:srgbClr val="000000"/>
                </a:solidFill>
                <a:latin typeface="Arial" panose="020B0604020202020204" pitchFamily="34" charset="0"/>
                <a:cs typeface="Arial" panose="020B0604020202020204" pitchFamily="34" charset="0"/>
              </a:rPr>
              <a:t>SMA</a:t>
            </a:r>
            <a:r>
              <a:rPr lang="en-US" sz="900" dirty="0">
                <a:solidFill>
                  <a:srgbClr val="000000"/>
                </a:solidFill>
                <a:latin typeface="Arial" panose="020B0604020202020204" pitchFamily="34" charset="0"/>
                <a:cs typeface="Arial" panose="020B0604020202020204" pitchFamily="34" charset="0"/>
              </a:rPr>
              <a:t>). If diagnosed early,</a:t>
            </a:r>
          </a:p>
          <a:p>
            <a:r>
              <a:rPr lang="en-US" sz="900" dirty="0">
                <a:solidFill>
                  <a:srgbClr val="000000"/>
                </a:solidFill>
                <a:latin typeface="Arial" panose="020B0604020202020204" pitchFamily="34" charset="0"/>
                <a:cs typeface="Arial" panose="020B0604020202020204" pitchFamily="34" charset="0"/>
              </a:rPr>
              <a:t>many of these conditions can be</a:t>
            </a:r>
          </a:p>
          <a:p>
            <a:r>
              <a:rPr lang="en-US" sz="900" dirty="0">
                <a:solidFill>
                  <a:srgbClr val="000000"/>
                </a:solidFill>
                <a:latin typeface="Arial" panose="020B0604020202020204" pitchFamily="34" charset="0"/>
                <a:cs typeface="Arial" panose="020B0604020202020204" pitchFamily="34" charset="0"/>
              </a:rPr>
              <a:t>successfully managed.</a:t>
            </a:r>
          </a:p>
          <a:p>
            <a:r>
              <a:rPr lang="en-US" sz="900" b="1" u="sng" dirty="0">
                <a:solidFill>
                  <a:srgbClr val="4A0080"/>
                </a:solidFill>
                <a:latin typeface="Arial" panose="020B0604020202020204" pitchFamily="34" charset="0"/>
                <a:cs typeface="Arial" panose="020B0604020202020204" pitchFamily="34" charset="0"/>
              </a:rPr>
              <a:t>Prematurity Campaign</a:t>
            </a:r>
            <a:r>
              <a:rPr lang="en-US" sz="900" b="1" dirty="0">
                <a:solidFill>
                  <a:srgbClr val="4A0080"/>
                </a:solidFill>
                <a:latin typeface="Arial" panose="020B0604020202020204" pitchFamily="34" charset="0"/>
                <a:cs typeface="Arial" panose="020B0604020202020204" pitchFamily="34" charset="0"/>
              </a:rPr>
              <a:t>: </a:t>
            </a:r>
            <a:r>
              <a:rPr lang="en-US" sz="900" dirty="0">
                <a:solidFill>
                  <a:srgbClr val="000000"/>
                </a:solidFill>
                <a:latin typeface="Arial" panose="020B0604020202020204" pitchFamily="34" charset="0"/>
                <a:cs typeface="Arial" panose="020B0604020202020204" pitchFamily="34" charset="0"/>
              </a:rPr>
              <a:t>1 in 10</a:t>
            </a:r>
          </a:p>
          <a:p>
            <a:r>
              <a:rPr lang="en-US" sz="900" dirty="0">
                <a:solidFill>
                  <a:srgbClr val="000000"/>
                </a:solidFill>
                <a:latin typeface="Arial" panose="020B0604020202020204" pitchFamily="34" charset="0"/>
                <a:cs typeface="Arial" panose="020B0604020202020204" pitchFamily="34" charset="0"/>
              </a:rPr>
              <a:t>babies in Indiana are born pre-</a:t>
            </a:r>
          </a:p>
          <a:p>
            <a:r>
              <a:rPr lang="en-US" sz="900" dirty="0">
                <a:solidFill>
                  <a:srgbClr val="000000"/>
                </a:solidFill>
                <a:latin typeface="Arial" panose="020B0604020202020204" pitchFamily="34" charset="0"/>
                <a:cs typeface="Arial" panose="020B0604020202020204" pitchFamily="34" charset="0"/>
              </a:rPr>
              <a:t>term. March of Dimes is conducting</a:t>
            </a:r>
          </a:p>
          <a:p>
            <a:r>
              <a:rPr lang="en-US" sz="900" dirty="0">
                <a:solidFill>
                  <a:srgbClr val="000000"/>
                </a:solidFill>
                <a:latin typeface="Arial" panose="020B0604020202020204" pitchFamily="34" charset="0"/>
                <a:cs typeface="Arial" panose="020B0604020202020204" pitchFamily="34" charset="0"/>
              </a:rPr>
              <a:t>a multiyear, multimillion-dollar</a:t>
            </a:r>
          </a:p>
          <a:p>
            <a:r>
              <a:rPr lang="en-US" sz="900" dirty="0">
                <a:solidFill>
                  <a:srgbClr val="000000"/>
                </a:solidFill>
                <a:latin typeface="Arial" panose="020B0604020202020204" pitchFamily="34" charset="0"/>
                <a:cs typeface="Arial" panose="020B0604020202020204" pitchFamily="34" charset="0"/>
              </a:rPr>
              <a:t>campaign to raise prematurity</a:t>
            </a:r>
          </a:p>
          <a:p>
            <a:r>
              <a:rPr lang="en-US" sz="900" dirty="0">
                <a:solidFill>
                  <a:srgbClr val="000000"/>
                </a:solidFill>
                <a:latin typeface="Arial" panose="020B0604020202020204" pitchFamily="34" charset="0"/>
                <a:cs typeface="Arial" panose="020B0604020202020204" pitchFamily="34" charset="0"/>
              </a:rPr>
              <a:t>awareness, educate about prevention</a:t>
            </a:r>
          </a:p>
          <a:p>
            <a:r>
              <a:rPr lang="en-US" sz="900" dirty="0">
                <a:solidFill>
                  <a:srgbClr val="000000"/>
                </a:solidFill>
                <a:latin typeface="Arial" panose="020B0604020202020204" pitchFamily="34" charset="0"/>
                <a:cs typeface="Arial" panose="020B0604020202020204" pitchFamily="34" charset="0"/>
              </a:rPr>
              <a:t>and research new ways to</a:t>
            </a:r>
          </a:p>
          <a:p>
            <a:r>
              <a:rPr lang="en-US" sz="900" dirty="0">
                <a:solidFill>
                  <a:srgbClr val="000000"/>
                </a:solidFill>
                <a:latin typeface="Arial" panose="020B0604020202020204" pitchFamily="34" charset="0"/>
                <a:cs typeface="Arial" panose="020B0604020202020204" pitchFamily="34" charset="0"/>
              </a:rPr>
              <a:t>reduce the rate of </a:t>
            </a:r>
            <a:r>
              <a:rPr lang="en-US" sz="900" dirty="0" smtClean="0">
                <a:solidFill>
                  <a:srgbClr val="000000"/>
                </a:solidFill>
                <a:latin typeface="Arial" panose="020B0604020202020204" pitchFamily="34" charset="0"/>
                <a:cs typeface="Arial" panose="020B0604020202020204" pitchFamily="34" charset="0"/>
              </a:rPr>
              <a:t>prematur</a:t>
            </a:r>
            <a:r>
              <a:rPr lang="en-US" sz="1000" dirty="0" smtClean="0">
                <a:solidFill>
                  <a:srgbClr val="000000"/>
                </a:solidFill>
                <a:latin typeface="Arial" panose="020B0604020202020204" pitchFamily="34" charset="0"/>
                <a:cs typeface="Arial" panose="020B0604020202020204" pitchFamily="34" charset="0"/>
              </a:rPr>
              <a:t>e birth.</a:t>
            </a:r>
            <a:endParaRPr lang="en-US" sz="1000" dirty="0">
              <a:latin typeface="Arial" panose="020B0604020202020204" pitchFamily="34" charset="0"/>
              <a:ea typeface="Arial" charset="0"/>
              <a:cs typeface="Arial" panose="020B0604020202020204" pitchFamily="34" charset="0"/>
            </a:endParaRPr>
          </a:p>
        </p:txBody>
      </p:sp>
      <p:cxnSp>
        <p:nvCxnSpPr>
          <p:cNvPr id="26" name="Straight Connector 25"/>
          <p:cNvCxnSpPr/>
          <p:nvPr/>
        </p:nvCxnSpPr>
        <p:spPr>
          <a:xfrm>
            <a:off x="5173674" y="4352925"/>
            <a:ext cx="0" cy="4638675"/>
          </a:xfrm>
          <a:prstGeom prst="line">
            <a:avLst/>
          </a:prstGeom>
          <a:ln>
            <a:solidFill>
              <a:srgbClr val="522E9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16393" y="9105153"/>
            <a:ext cx="6828089" cy="0"/>
          </a:xfrm>
          <a:prstGeom prst="line">
            <a:avLst/>
          </a:prstGeom>
          <a:ln w="3175">
            <a:solidFill>
              <a:srgbClr val="522E9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25280" y="9332101"/>
            <a:ext cx="1685364" cy="215444"/>
          </a:xfrm>
          <a:prstGeom prst="rect">
            <a:avLst/>
          </a:prstGeom>
          <a:noFill/>
        </p:spPr>
        <p:txBody>
          <a:bodyPr wrap="square" rtlCol="0">
            <a:spAutoFit/>
          </a:bodyPr>
          <a:lstStyle/>
          <a:p>
            <a:r>
              <a:rPr lang="en-US" sz="800" dirty="0" smtClean="0">
                <a:solidFill>
                  <a:srgbClr val="522E90"/>
                </a:solidFill>
                <a:latin typeface="Arial" charset="0"/>
                <a:ea typeface="Arial" charset="0"/>
                <a:cs typeface="Arial" charset="0"/>
              </a:rPr>
              <a:t>Jeena Siela</a:t>
            </a:r>
            <a:endParaRPr lang="en-US" sz="800" dirty="0">
              <a:solidFill>
                <a:srgbClr val="522E90"/>
              </a:solidFill>
              <a:latin typeface="Arial" charset="0"/>
              <a:ea typeface="Arial" charset="0"/>
              <a:cs typeface="Arial" charset="0"/>
            </a:endParaRPr>
          </a:p>
        </p:txBody>
      </p:sp>
      <p:sp>
        <p:nvSpPr>
          <p:cNvPr id="29" name="TextBox 28"/>
          <p:cNvSpPr txBox="1"/>
          <p:nvPr/>
        </p:nvSpPr>
        <p:spPr>
          <a:xfrm>
            <a:off x="756102" y="9516345"/>
            <a:ext cx="1685364" cy="215444"/>
          </a:xfrm>
          <a:prstGeom prst="rect">
            <a:avLst/>
          </a:prstGeom>
          <a:noFill/>
        </p:spPr>
        <p:txBody>
          <a:bodyPr wrap="square" rtlCol="0">
            <a:spAutoFit/>
          </a:bodyPr>
          <a:lstStyle/>
          <a:p>
            <a:r>
              <a:rPr lang="en-US" sz="800" dirty="0" smtClean="0">
                <a:solidFill>
                  <a:srgbClr val="522E90"/>
                </a:solidFill>
                <a:latin typeface="Arial" charset="0"/>
                <a:ea typeface="Arial" charset="0"/>
                <a:cs typeface="Arial" charset="0"/>
                <a:hlinkClick r:id="rId7"/>
              </a:rPr>
              <a:t>jsiela@marchofdimes.org</a:t>
            </a:r>
            <a:r>
              <a:rPr lang="en-US" sz="800" dirty="0" smtClean="0">
                <a:solidFill>
                  <a:srgbClr val="522E90"/>
                </a:solidFill>
                <a:latin typeface="Arial" charset="0"/>
                <a:ea typeface="Arial" charset="0"/>
                <a:cs typeface="Arial" charset="0"/>
              </a:rPr>
              <a:t> </a:t>
            </a:r>
            <a:endParaRPr lang="en-US" sz="800" dirty="0">
              <a:solidFill>
                <a:srgbClr val="522E90"/>
              </a:solidFill>
              <a:latin typeface="Arial" charset="0"/>
              <a:ea typeface="Arial" charset="0"/>
              <a:cs typeface="Arial" charset="0"/>
            </a:endParaRPr>
          </a:p>
        </p:txBody>
      </p:sp>
      <p:sp>
        <p:nvSpPr>
          <p:cNvPr id="30" name="TextBox 29"/>
          <p:cNvSpPr txBox="1"/>
          <p:nvPr/>
        </p:nvSpPr>
        <p:spPr>
          <a:xfrm>
            <a:off x="2015266" y="9321223"/>
            <a:ext cx="1685364" cy="215444"/>
          </a:xfrm>
          <a:prstGeom prst="rect">
            <a:avLst/>
          </a:prstGeom>
          <a:noFill/>
        </p:spPr>
        <p:txBody>
          <a:bodyPr wrap="square" rtlCol="0">
            <a:spAutoFit/>
          </a:bodyPr>
          <a:lstStyle/>
          <a:p>
            <a:r>
              <a:rPr lang="en-US" sz="800" dirty="0" smtClean="0">
                <a:solidFill>
                  <a:srgbClr val="522E90"/>
                </a:solidFill>
                <a:latin typeface="Arial" charset="0"/>
                <a:ea typeface="Arial" charset="0"/>
                <a:cs typeface="Arial" charset="0"/>
              </a:rPr>
              <a:t>(317) 285-0192</a:t>
            </a:r>
            <a:endParaRPr lang="en-US" sz="800" dirty="0">
              <a:solidFill>
                <a:srgbClr val="522E90"/>
              </a:solidFill>
              <a:latin typeface="Arial" charset="0"/>
              <a:ea typeface="Arial" charset="0"/>
              <a:cs typeface="Arial" charset="0"/>
            </a:endParaRPr>
          </a:p>
        </p:txBody>
      </p:sp>
      <p:sp>
        <p:nvSpPr>
          <p:cNvPr id="32" name="Rectangle 31"/>
          <p:cNvSpPr/>
          <p:nvPr/>
        </p:nvSpPr>
        <p:spPr>
          <a:xfrm>
            <a:off x="364429" y="4236354"/>
            <a:ext cx="4809245" cy="5009064"/>
          </a:xfrm>
          <a:prstGeom prst="rect">
            <a:avLst/>
          </a:prstGeom>
        </p:spPr>
        <p:txBody>
          <a:bodyPr wrap="square">
            <a:spAutoFit/>
          </a:bodyPr>
          <a:lstStyle/>
          <a:p>
            <a:r>
              <a:rPr lang="en-US" sz="950" b="1" dirty="0" smtClean="0">
                <a:latin typeface="Arial" panose="020B0604020202020204" pitchFamily="34" charset="0"/>
                <a:cs typeface="Arial" panose="020B0604020202020204" pitchFamily="34" charset="0"/>
              </a:rPr>
              <a:t>Maple </a:t>
            </a:r>
            <a:r>
              <a:rPr lang="en-US" sz="950" b="1" dirty="0">
                <a:latin typeface="Arial" panose="020B0604020202020204" pitchFamily="34" charset="0"/>
                <a:cs typeface="Arial" panose="020B0604020202020204" pitchFamily="34" charset="0"/>
              </a:rPr>
              <a:t>City Health Care Center, Inc. (Goshen): </a:t>
            </a:r>
            <a:r>
              <a:rPr lang="en-US" sz="950" dirty="0">
                <a:latin typeface="Arial" panose="020B0604020202020204" pitchFamily="34" charset="0"/>
                <a:cs typeface="Arial" panose="020B0604020202020204" pitchFamily="34" charset="0"/>
              </a:rPr>
              <a:t>$24,948 grant to </a:t>
            </a:r>
            <a:r>
              <a:rPr lang="en-US" sz="950" dirty="0" smtClean="0">
                <a:latin typeface="Arial" panose="020B0604020202020204" pitchFamily="34" charset="0"/>
                <a:cs typeface="Arial" panose="020B0604020202020204" pitchFamily="34" charset="0"/>
              </a:rPr>
              <a:t>implement the </a:t>
            </a:r>
            <a:r>
              <a:rPr lang="en-US" sz="950" dirty="0" err="1" smtClean="0">
                <a:latin typeface="Arial" panose="020B0604020202020204" pitchFamily="34" charset="0"/>
                <a:cs typeface="Arial" panose="020B0604020202020204" pitchFamily="34" charset="0"/>
              </a:rPr>
              <a:t>CenteringPregnancy</a:t>
            </a:r>
            <a:r>
              <a:rPr lang="en-US" sz="950" baseline="30000" dirty="0" smtClean="0">
                <a:latin typeface="Arial" panose="020B0604020202020204" pitchFamily="34" charset="0"/>
                <a:cs typeface="Arial" panose="020B0604020202020204" pitchFamily="34" charset="0"/>
              </a:rPr>
              <a:t>®</a:t>
            </a:r>
            <a:r>
              <a:rPr lang="en-US" sz="950" dirty="0" smtClean="0">
                <a:latin typeface="Arial" panose="020B0604020202020204" pitchFamily="34" charset="0"/>
                <a:cs typeface="Arial" panose="020B0604020202020204" pitchFamily="34" charset="0"/>
              </a:rPr>
              <a:t> </a:t>
            </a:r>
            <a:r>
              <a:rPr lang="en-US" sz="950" dirty="0">
                <a:latin typeface="Arial" panose="020B0604020202020204" pitchFamily="34" charset="0"/>
                <a:cs typeface="Arial" panose="020B0604020202020204" pitchFamily="34" charset="0"/>
              </a:rPr>
              <a:t>group prenatal care program.</a:t>
            </a:r>
          </a:p>
          <a:p>
            <a:endParaRPr lang="en-US" sz="500" b="1" dirty="0" smtClean="0">
              <a:latin typeface="Arial" panose="020B0604020202020204" pitchFamily="34" charset="0"/>
              <a:cs typeface="Arial" panose="020B0604020202020204" pitchFamily="34" charset="0"/>
            </a:endParaRPr>
          </a:p>
          <a:p>
            <a:r>
              <a:rPr lang="en-US" sz="950" b="1" dirty="0" smtClean="0">
                <a:latin typeface="Arial" panose="020B0604020202020204" pitchFamily="34" charset="0"/>
                <a:cs typeface="Arial" panose="020B0604020202020204" pitchFamily="34" charset="0"/>
              </a:rPr>
              <a:t>Fairbanks </a:t>
            </a:r>
            <a:r>
              <a:rPr lang="en-US" sz="950" b="1" dirty="0">
                <a:latin typeface="Arial" panose="020B0604020202020204" pitchFamily="34" charset="0"/>
                <a:cs typeface="Arial" panose="020B0604020202020204" pitchFamily="34" charset="0"/>
              </a:rPr>
              <a:t>School of Public Health (statewide): </a:t>
            </a:r>
            <a:r>
              <a:rPr lang="en-US" sz="950" dirty="0">
                <a:latin typeface="Arial" panose="020B0604020202020204" pitchFamily="34" charset="0"/>
                <a:cs typeface="Arial" panose="020B0604020202020204" pitchFamily="34" charset="0"/>
              </a:rPr>
              <a:t>$5,000 grant to </a:t>
            </a:r>
            <a:r>
              <a:rPr lang="en-US" sz="950" dirty="0" smtClean="0">
                <a:latin typeface="Arial" panose="020B0604020202020204" pitchFamily="34" charset="0"/>
                <a:cs typeface="Arial" panose="020B0604020202020204" pitchFamily="34" charset="0"/>
              </a:rPr>
              <a:t>evaluate the </a:t>
            </a:r>
            <a:r>
              <a:rPr lang="en-US" sz="950" dirty="0">
                <a:latin typeface="Arial" panose="020B0604020202020204" pitchFamily="34" charset="0"/>
                <a:cs typeface="Arial" panose="020B0604020202020204" pitchFamily="34" charset="0"/>
              </a:rPr>
              <a:t>March of Dimes-funded smoking cessation grant </a:t>
            </a:r>
            <a:r>
              <a:rPr lang="en-US" sz="950" dirty="0" smtClean="0">
                <a:latin typeface="Arial" panose="020B0604020202020204" pitchFamily="34" charset="0"/>
                <a:cs typeface="Arial" panose="020B0604020202020204" pitchFamily="34" charset="0"/>
              </a:rPr>
              <a:t>programs across </a:t>
            </a:r>
            <a:r>
              <a:rPr lang="en-US" sz="950" dirty="0">
                <a:latin typeface="Arial" panose="020B0604020202020204" pitchFamily="34" charset="0"/>
                <a:cs typeface="Arial" panose="020B0604020202020204" pitchFamily="34" charset="0"/>
              </a:rPr>
              <a:t>the </a:t>
            </a:r>
            <a:r>
              <a:rPr lang="en-US" sz="950" dirty="0" smtClean="0">
                <a:latin typeface="Arial" panose="020B0604020202020204" pitchFamily="34" charset="0"/>
                <a:cs typeface="Arial" panose="020B0604020202020204" pitchFamily="34" charset="0"/>
              </a:rPr>
              <a:t>states.</a:t>
            </a:r>
          </a:p>
          <a:p>
            <a:endParaRPr lang="en-US" sz="500" b="1" dirty="0">
              <a:latin typeface="Arial" panose="020B0604020202020204" pitchFamily="34" charset="0"/>
              <a:cs typeface="Arial" panose="020B0604020202020204" pitchFamily="34" charset="0"/>
            </a:endParaRPr>
          </a:p>
          <a:p>
            <a:r>
              <a:rPr lang="en-US" sz="950" b="1" dirty="0" smtClean="0">
                <a:latin typeface="Arial" panose="020B0604020202020204" pitchFamily="34" charset="0"/>
                <a:cs typeface="Arial" panose="020B0604020202020204" pitchFamily="34" charset="0"/>
              </a:rPr>
              <a:t>National </a:t>
            </a:r>
            <a:r>
              <a:rPr lang="en-US" sz="950" b="1" dirty="0">
                <a:latin typeface="Arial" panose="020B0604020202020204" pitchFamily="34" charset="0"/>
                <a:cs typeface="Arial" panose="020B0604020202020204" pitchFamily="34" charset="0"/>
              </a:rPr>
              <a:t>Baby &amp; Me-Tobacco Free</a:t>
            </a:r>
            <a:r>
              <a:rPr lang="en-US" sz="950" b="1" baseline="30000" dirty="0">
                <a:latin typeface="Arial" panose="020B0604020202020204" pitchFamily="34" charset="0"/>
                <a:cs typeface="Arial" panose="020B0604020202020204" pitchFamily="34" charset="0"/>
              </a:rPr>
              <a:t>®</a:t>
            </a:r>
            <a:r>
              <a:rPr lang="en-US" sz="950" b="1" dirty="0">
                <a:latin typeface="Arial" panose="020B0604020202020204" pitchFamily="34" charset="0"/>
                <a:cs typeface="Arial" panose="020B0604020202020204" pitchFamily="34" charset="0"/>
              </a:rPr>
              <a:t>: </a:t>
            </a:r>
            <a:r>
              <a:rPr lang="en-US" sz="950" dirty="0" smtClean="0">
                <a:latin typeface="Arial" panose="020B0604020202020204" pitchFamily="34" charset="0"/>
                <a:cs typeface="Arial" panose="020B0604020202020204" pitchFamily="34" charset="0"/>
              </a:rPr>
              <a:t>$5,877 </a:t>
            </a:r>
            <a:r>
              <a:rPr lang="en-US" sz="950" dirty="0" smtClean="0">
                <a:solidFill>
                  <a:prstClr val="black"/>
                </a:solidFill>
                <a:latin typeface="Arial" panose="020B0604020202020204" pitchFamily="34" charset="0"/>
                <a:cs typeface="Arial" panose="020B0604020202020204" pitchFamily="34" charset="0"/>
              </a:rPr>
              <a:t>grant </a:t>
            </a:r>
            <a:r>
              <a:rPr lang="en-US" sz="950" dirty="0">
                <a:solidFill>
                  <a:prstClr val="black"/>
                </a:solidFill>
                <a:latin typeface="Arial" panose="020B0604020202020204" pitchFamily="34" charset="0"/>
                <a:cs typeface="Arial" panose="020B0604020202020204" pitchFamily="34" charset="0"/>
              </a:rPr>
              <a:t>to conduct a statewide facilitator training for new Indiana Baby &amp; Me-Tobacco Free</a:t>
            </a:r>
            <a:r>
              <a:rPr lang="en-US" sz="950" baseline="30000" dirty="0">
                <a:solidFill>
                  <a:prstClr val="black"/>
                </a:solidFill>
                <a:latin typeface="Arial" panose="020B0604020202020204" pitchFamily="34" charset="0"/>
                <a:cs typeface="Arial" panose="020B0604020202020204" pitchFamily="34" charset="0"/>
              </a:rPr>
              <a:t>®</a:t>
            </a:r>
            <a:r>
              <a:rPr lang="en-US" sz="950" dirty="0">
                <a:solidFill>
                  <a:prstClr val="black"/>
                </a:solidFill>
                <a:latin typeface="Arial" panose="020B0604020202020204" pitchFamily="34" charset="0"/>
                <a:cs typeface="Arial" panose="020B0604020202020204" pitchFamily="34" charset="0"/>
              </a:rPr>
              <a:t> sites</a:t>
            </a:r>
            <a:r>
              <a:rPr lang="en-US" sz="950" dirty="0" smtClean="0">
                <a:solidFill>
                  <a:prstClr val="black"/>
                </a:solidFill>
                <a:latin typeface="Arial" panose="020B0604020202020204" pitchFamily="34" charset="0"/>
                <a:cs typeface="Arial" panose="020B0604020202020204" pitchFamily="34" charset="0"/>
              </a:rPr>
              <a:t>.</a:t>
            </a:r>
          </a:p>
          <a:p>
            <a:endParaRPr lang="en-US" sz="500" dirty="0">
              <a:solidFill>
                <a:prstClr val="black"/>
              </a:solidFill>
              <a:latin typeface="Arial" panose="020B0604020202020204" pitchFamily="34" charset="0"/>
              <a:cs typeface="Arial" panose="020B0604020202020204" pitchFamily="34" charset="0"/>
            </a:endParaRPr>
          </a:p>
          <a:p>
            <a:r>
              <a:rPr lang="en-US" sz="950" b="1" dirty="0" smtClean="0">
                <a:latin typeface="Arial" panose="020B0604020202020204" pitchFamily="34" charset="0"/>
                <a:cs typeface="Arial" panose="020B0604020202020204" pitchFamily="34" charset="0"/>
              </a:rPr>
              <a:t>Trustees of Indiana University (statewide</a:t>
            </a:r>
            <a:r>
              <a:rPr lang="en-US" sz="950" b="1" dirty="0">
                <a:latin typeface="Arial" panose="020B0604020202020204" pitchFamily="34" charset="0"/>
                <a:cs typeface="Arial" panose="020B0604020202020204" pitchFamily="34" charset="0"/>
              </a:rPr>
              <a:t>): </a:t>
            </a:r>
            <a:r>
              <a:rPr lang="en-US" sz="950" dirty="0">
                <a:latin typeface="Arial" panose="020B0604020202020204" pitchFamily="34" charset="0"/>
                <a:cs typeface="Arial" panose="020B0604020202020204" pitchFamily="34" charset="0"/>
              </a:rPr>
              <a:t>$</a:t>
            </a:r>
            <a:r>
              <a:rPr lang="en-US" sz="950" dirty="0" smtClean="0">
                <a:latin typeface="Arial" panose="020B0604020202020204" pitchFamily="34" charset="0"/>
                <a:cs typeface="Arial" panose="020B0604020202020204" pitchFamily="34" charset="0"/>
              </a:rPr>
              <a:t>17,000 </a:t>
            </a:r>
            <a:r>
              <a:rPr lang="en-US" sz="950" dirty="0">
                <a:latin typeface="Arial" panose="020B0604020202020204" pitchFamily="34" charset="0"/>
                <a:cs typeface="Arial" panose="020B0604020202020204" pitchFamily="34" charset="0"/>
              </a:rPr>
              <a:t>grant to implement the IMPLICIT</a:t>
            </a:r>
            <a:r>
              <a:rPr lang="en-US" sz="950" baseline="30000" dirty="0">
                <a:latin typeface="Arial" panose="020B0604020202020204" pitchFamily="34" charset="0"/>
                <a:cs typeface="Arial" panose="020B0604020202020204" pitchFamily="34" charset="0"/>
              </a:rPr>
              <a:t>®</a:t>
            </a:r>
            <a:r>
              <a:rPr lang="en-US" sz="950" dirty="0">
                <a:latin typeface="Arial" panose="020B0604020202020204" pitchFamily="34" charset="0"/>
                <a:cs typeface="Arial" panose="020B0604020202020204" pitchFamily="34" charset="0"/>
              </a:rPr>
              <a:t> pregnancy intentionality and birth spacing statewide </a:t>
            </a:r>
            <a:r>
              <a:rPr lang="en-US" sz="950" dirty="0" smtClean="0">
                <a:latin typeface="Arial" panose="020B0604020202020204" pitchFamily="34" charset="0"/>
                <a:cs typeface="Arial" panose="020B0604020202020204" pitchFamily="34" charset="0"/>
              </a:rPr>
              <a:t>collaborative with pediatricians</a:t>
            </a:r>
          </a:p>
          <a:p>
            <a:endParaRPr lang="en-US" sz="500" dirty="0">
              <a:latin typeface="Arial" panose="020B0604020202020204" pitchFamily="34" charset="0"/>
              <a:cs typeface="Arial" panose="020B0604020202020204" pitchFamily="34" charset="0"/>
            </a:endParaRPr>
          </a:p>
          <a:p>
            <a:pPr lvl="0"/>
            <a:r>
              <a:rPr lang="en-US" sz="950" b="1" dirty="0">
                <a:latin typeface="Arial" panose="020B0604020202020204" pitchFamily="34" charset="0"/>
                <a:cs typeface="Arial" panose="020B0604020202020204" pitchFamily="34" charset="0"/>
              </a:rPr>
              <a:t>Indiana Rural Health Association (statewide): </a:t>
            </a:r>
            <a:r>
              <a:rPr lang="en-US" sz="950" dirty="0">
                <a:latin typeface="Arial" panose="020B0604020202020204" pitchFamily="34" charset="0"/>
                <a:cs typeface="Arial" panose="020B0604020202020204" pitchFamily="34" charset="0"/>
              </a:rPr>
              <a:t>$7,500 grant to implement the obstetric desert pilot </a:t>
            </a:r>
            <a:r>
              <a:rPr lang="en-US" sz="950" dirty="0" smtClean="0">
                <a:latin typeface="Arial" panose="020B0604020202020204" pitchFamily="34" charset="0"/>
                <a:cs typeface="Arial" panose="020B0604020202020204" pitchFamily="34" charset="0"/>
              </a:rPr>
              <a:t>project</a:t>
            </a:r>
          </a:p>
          <a:p>
            <a:pPr lvl="0"/>
            <a:endParaRPr lang="en-US" sz="500" dirty="0">
              <a:latin typeface="Arial" panose="020B0604020202020204" pitchFamily="34" charset="0"/>
              <a:cs typeface="Arial" panose="020B0604020202020204" pitchFamily="34" charset="0"/>
            </a:endParaRPr>
          </a:p>
          <a:p>
            <a:pPr>
              <a:lnSpc>
                <a:spcPts val="1200"/>
              </a:lnSpc>
            </a:pPr>
            <a:r>
              <a:rPr lang="en-US" sz="950" b="1" dirty="0" smtClean="0">
                <a:latin typeface="Arial" panose="020B0604020202020204" pitchFamily="34" charset="0"/>
                <a:cs typeface="Arial" panose="020B0604020202020204" pitchFamily="34" charset="0"/>
              </a:rPr>
              <a:t>Trustees of Indiana University (statewide</a:t>
            </a:r>
            <a:r>
              <a:rPr lang="en-US" sz="950" b="1" dirty="0">
                <a:latin typeface="Arial" panose="020B0604020202020204" pitchFamily="34" charset="0"/>
                <a:cs typeface="Arial" panose="020B0604020202020204" pitchFamily="34" charset="0"/>
              </a:rPr>
              <a:t>): </a:t>
            </a:r>
            <a:r>
              <a:rPr lang="en-US" sz="950" dirty="0">
                <a:latin typeface="Arial" panose="020B0604020202020204" pitchFamily="34" charset="0"/>
                <a:cs typeface="Arial" panose="020B0604020202020204" pitchFamily="34" charset="0"/>
              </a:rPr>
              <a:t>$</a:t>
            </a:r>
            <a:r>
              <a:rPr lang="en-US" sz="950" dirty="0" smtClean="0">
                <a:latin typeface="Arial" panose="020B0604020202020204" pitchFamily="34" charset="0"/>
                <a:cs typeface="Arial" panose="020B0604020202020204" pitchFamily="34" charset="0"/>
              </a:rPr>
              <a:t>10,000 </a:t>
            </a:r>
            <a:r>
              <a:rPr lang="en-US" sz="950" dirty="0">
                <a:latin typeface="Arial" panose="020B0604020202020204" pitchFamily="34" charset="0"/>
                <a:cs typeface="Arial" panose="020B0604020202020204" pitchFamily="34" charset="0"/>
              </a:rPr>
              <a:t>grant to implement the IMPLICIT</a:t>
            </a:r>
            <a:r>
              <a:rPr lang="en-US" sz="950" baseline="30000" dirty="0">
                <a:latin typeface="Arial" panose="020B0604020202020204" pitchFamily="34" charset="0"/>
                <a:cs typeface="Arial" panose="020B0604020202020204" pitchFamily="34" charset="0"/>
              </a:rPr>
              <a:t>®</a:t>
            </a:r>
            <a:r>
              <a:rPr lang="en-US" sz="950" dirty="0">
                <a:latin typeface="Arial" panose="020B0604020202020204" pitchFamily="34" charset="0"/>
                <a:cs typeface="Arial" panose="020B0604020202020204" pitchFamily="34" charset="0"/>
              </a:rPr>
              <a:t> pregnancy intentionality and birth spacing statewide collaborative with </a:t>
            </a:r>
            <a:r>
              <a:rPr lang="en-US" sz="950" dirty="0" smtClean="0">
                <a:latin typeface="Arial" panose="020B0604020202020204" pitchFamily="34" charset="0"/>
                <a:cs typeface="Arial" panose="020B0604020202020204" pitchFamily="34" charset="0"/>
              </a:rPr>
              <a:t>family physicians</a:t>
            </a:r>
            <a:endParaRPr lang="en-US" sz="950" dirty="0">
              <a:latin typeface="Arial" panose="020B0604020202020204" pitchFamily="34" charset="0"/>
              <a:cs typeface="Arial" panose="020B0604020202020204" pitchFamily="34" charset="0"/>
            </a:endParaRPr>
          </a:p>
          <a:p>
            <a:pPr>
              <a:lnSpc>
                <a:spcPts val="1200"/>
              </a:lnSpc>
            </a:pPr>
            <a:endParaRPr lang="en-US" sz="500" dirty="0" smtClean="0">
              <a:latin typeface="Arial" charset="0"/>
              <a:ea typeface="Arial" charset="0"/>
              <a:cs typeface="Arial" charset="0"/>
            </a:endParaRPr>
          </a:p>
          <a:p>
            <a:pPr>
              <a:lnSpc>
                <a:spcPts val="1200"/>
              </a:lnSpc>
            </a:pPr>
            <a:r>
              <a:rPr lang="en-US" sz="950" b="1" dirty="0" smtClean="0">
                <a:latin typeface="Arial" charset="0"/>
                <a:ea typeface="Arial" charset="0"/>
                <a:cs typeface="Arial" charset="0"/>
              </a:rPr>
              <a:t>Children’s Bureau (Anderson): </a:t>
            </a:r>
            <a:r>
              <a:rPr lang="en-US" sz="950" dirty="0" smtClean="0">
                <a:latin typeface="Arial" charset="0"/>
                <a:ea typeface="Arial" charset="0"/>
                <a:cs typeface="Arial" charset="0"/>
              </a:rPr>
              <a:t>$5,000 to implement the Cribs for Kids Safe Sleep Training Program</a:t>
            </a:r>
            <a:endParaRPr lang="en-US" sz="950" dirty="0">
              <a:latin typeface="Arial" charset="0"/>
              <a:ea typeface="Arial" charset="0"/>
              <a:cs typeface="Arial" charset="0"/>
            </a:endParaRPr>
          </a:p>
          <a:p>
            <a:pPr>
              <a:lnSpc>
                <a:spcPts val="1200"/>
              </a:lnSpc>
            </a:pPr>
            <a:endParaRPr lang="en-US" sz="1200" u="sng" dirty="0">
              <a:latin typeface="Arial" charset="0"/>
              <a:ea typeface="Arial" charset="0"/>
              <a:cs typeface="Arial" charset="0"/>
            </a:endParaRPr>
          </a:p>
          <a:p>
            <a:pPr>
              <a:lnSpc>
                <a:spcPts val="1200"/>
              </a:lnSpc>
            </a:pPr>
            <a:r>
              <a:rPr lang="en-US" sz="1200" b="1" u="sng" kern="1000" dirty="0" smtClean="0">
                <a:solidFill>
                  <a:srgbClr val="522E90"/>
                </a:solidFill>
                <a:latin typeface="Arial Black" charset="0"/>
                <a:ea typeface="Arial Black" charset="0"/>
                <a:cs typeface="Arial Black" charset="0"/>
              </a:rPr>
              <a:t>RESEARCH </a:t>
            </a:r>
            <a:r>
              <a:rPr lang="en-US" sz="1200" b="1" u="sng" kern="1000" dirty="0">
                <a:solidFill>
                  <a:srgbClr val="522E90"/>
                </a:solidFill>
                <a:latin typeface="Arial Black" charset="0"/>
                <a:ea typeface="Arial Black" charset="0"/>
                <a:cs typeface="Arial Black" charset="0"/>
              </a:rPr>
              <a:t>GRANTS</a:t>
            </a:r>
          </a:p>
          <a:p>
            <a:pPr>
              <a:lnSpc>
                <a:spcPts val="1200"/>
              </a:lnSpc>
            </a:pPr>
            <a:r>
              <a:rPr lang="en-US" sz="950" b="1" dirty="0">
                <a:latin typeface="Arial" charset="0"/>
                <a:ea typeface="Arial" charset="0"/>
                <a:cs typeface="Arial" charset="0"/>
              </a:rPr>
              <a:t>Indiana received </a:t>
            </a:r>
            <a:r>
              <a:rPr lang="en-US" sz="950" b="1" dirty="0" smtClean="0">
                <a:latin typeface="Arial" charset="0"/>
                <a:ea typeface="Arial" charset="0"/>
                <a:cs typeface="Arial" charset="0"/>
              </a:rPr>
              <a:t>$625,018 </a:t>
            </a:r>
            <a:r>
              <a:rPr lang="en-US" sz="950" b="1" dirty="0">
                <a:latin typeface="Arial" charset="0"/>
                <a:ea typeface="Arial" charset="0"/>
                <a:cs typeface="Arial" charset="0"/>
              </a:rPr>
              <a:t>in March of Dimes </a:t>
            </a:r>
            <a:r>
              <a:rPr lang="en-US" sz="950" b="1" dirty="0" smtClean="0">
                <a:latin typeface="Arial" charset="0"/>
                <a:ea typeface="Arial" charset="0"/>
                <a:cs typeface="Arial" charset="0"/>
              </a:rPr>
              <a:t>research </a:t>
            </a:r>
            <a:r>
              <a:rPr lang="en-US" sz="950" b="1" dirty="0">
                <a:latin typeface="Arial" charset="0"/>
                <a:ea typeface="Arial" charset="0"/>
                <a:cs typeface="Arial" charset="0"/>
              </a:rPr>
              <a:t>grant funding and </a:t>
            </a:r>
            <a:r>
              <a:rPr lang="en-US" sz="950" b="1" dirty="0" smtClean="0">
                <a:latin typeface="Arial" charset="0"/>
                <a:ea typeface="Arial" charset="0"/>
                <a:cs typeface="Arial" charset="0"/>
              </a:rPr>
              <a:t>two </a:t>
            </a:r>
            <a:r>
              <a:rPr lang="en-US" sz="950" b="1" dirty="0">
                <a:latin typeface="Arial" charset="0"/>
                <a:ea typeface="Arial" charset="0"/>
                <a:cs typeface="Arial" charset="0"/>
              </a:rPr>
              <a:t>grants were awarded</a:t>
            </a:r>
            <a:r>
              <a:rPr lang="en-US" sz="950" b="1" dirty="0" smtClean="0">
                <a:latin typeface="Arial" charset="0"/>
                <a:ea typeface="Arial" charset="0"/>
                <a:cs typeface="Arial" charset="0"/>
              </a:rPr>
              <a:t>:</a:t>
            </a:r>
          </a:p>
          <a:p>
            <a:pPr>
              <a:lnSpc>
                <a:spcPts val="1200"/>
              </a:lnSpc>
            </a:pPr>
            <a:endParaRPr lang="en-US" sz="500" b="1" dirty="0">
              <a:latin typeface="Arial" charset="0"/>
              <a:ea typeface="Arial" charset="0"/>
              <a:cs typeface="Arial" charset="0"/>
            </a:endParaRPr>
          </a:p>
          <a:p>
            <a:r>
              <a:rPr lang="en-US" sz="950" b="1" dirty="0">
                <a:latin typeface="Arial" panose="020B0604020202020204" pitchFamily="34" charset="0"/>
                <a:cs typeface="Arial" panose="020B0604020202020204" pitchFamily="34" charset="0"/>
              </a:rPr>
              <a:t>Ke Hu, PhD (Indiana University-Bloomington): </a:t>
            </a:r>
            <a:r>
              <a:rPr lang="en-US" sz="950" dirty="0">
                <a:latin typeface="Arial" panose="020B0604020202020204" pitchFamily="34" charset="0"/>
                <a:cs typeface="Arial" panose="020B0604020202020204" pitchFamily="34" charset="0"/>
              </a:rPr>
              <a:t>$325,000 to </a:t>
            </a:r>
            <a:r>
              <a:rPr lang="en-US" sz="950" dirty="0" smtClean="0">
                <a:latin typeface="Arial" panose="020B0604020202020204" pitchFamily="34" charset="0"/>
                <a:cs typeface="Arial" panose="020B0604020202020204" pitchFamily="34" charset="0"/>
              </a:rPr>
              <a:t>develop novel</a:t>
            </a:r>
            <a:r>
              <a:rPr lang="en-US" sz="950" dirty="0">
                <a:latin typeface="Arial" panose="020B0604020202020204" pitchFamily="34" charset="0"/>
                <a:cs typeface="Arial" panose="020B0604020202020204" pitchFamily="34" charset="0"/>
              </a:rPr>
              <a:t>, effective treatments to prevent toxoplasmosis-related </a:t>
            </a:r>
            <a:r>
              <a:rPr lang="en-US" sz="950" dirty="0" smtClean="0">
                <a:latin typeface="Arial" panose="020B0604020202020204" pitchFamily="34" charset="0"/>
                <a:cs typeface="Arial" panose="020B0604020202020204" pitchFamily="34" charset="0"/>
              </a:rPr>
              <a:t>birth defects </a:t>
            </a:r>
            <a:r>
              <a:rPr lang="en-US" sz="950" dirty="0">
                <a:latin typeface="Arial" panose="020B0604020202020204" pitchFamily="34" charset="0"/>
                <a:cs typeface="Arial" panose="020B0604020202020204" pitchFamily="34" charset="0"/>
              </a:rPr>
              <a:t>(an infection passed from mothers to unborn babies</a:t>
            </a:r>
            <a:r>
              <a:rPr lang="en-US" sz="950" dirty="0" smtClean="0">
                <a:latin typeface="Arial" panose="020B0604020202020204" pitchFamily="34" charset="0"/>
                <a:cs typeface="Arial" panose="020B0604020202020204" pitchFamily="34" charset="0"/>
              </a:rPr>
              <a:t>).</a:t>
            </a:r>
          </a:p>
          <a:p>
            <a:endParaRPr lang="en-US" sz="500" dirty="0">
              <a:latin typeface="Arial" panose="020B0604020202020204" pitchFamily="34" charset="0"/>
              <a:cs typeface="Arial" panose="020B0604020202020204" pitchFamily="34" charset="0"/>
            </a:endParaRPr>
          </a:p>
          <a:p>
            <a:r>
              <a:rPr lang="en-US" sz="950" b="1" dirty="0">
                <a:latin typeface="Arial" panose="020B0604020202020204" pitchFamily="34" charset="0"/>
                <a:cs typeface="Arial" panose="020B0604020202020204" pitchFamily="34" charset="0"/>
              </a:rPr>
              <a:t>Ryan Mallory Anderson, PhD (Herman B. Wells Center for Pediatric</a:t>
            </a:r>
          </a:p>
          <a:p>
            <a:r>
              <a:rPr lang="en-US" sz="950" b="1" dirty="0">
                <a:latin typeface="Arial" panose="020B0604020202020204" pitchFamily="34" charset="0"/>
                <a:cs typeface="Arial" panose="020B0604020202020204" pitchFamily="34" charset="0"/>
              </a:rPr>
              <a:t>Research-Indianapolis): </a:t>
            </a:r>
            <a:r>
              <a:rPr lang="en-US" sz="950" dirty="0">
                <a:latin typeface="Arial" panose="020B0604020202020204" pitchFamily="34" charset="0"/>
                <a:cs typeface="Arial" panose="020B0604020202020204" pitchFamily="34" charset="0"/>
              </a:rPr>
              <a:t>$300,018 to improve treatment and </a:t>
            </a:r>
            <a:r>
              <a:rPr lang="en-US" sz="950" dirty="0" smtClean="0">
                <a:latin typeface="Arial" panose="020B0604020202020204" pitchFamily="34" charset="0"/>
                <a:cs typeface="Arial" panose="020B0604020202020204" pitchFamily="34" charset="0"/>
              </a:rPr>
              <a:t>lasting cure </a:t>
            </a:r>
            <a:r>
              <a:rPr lang="en-US" sz="950" dirty="0">
                <a:latin typeface="Arial" panose="020B0604020202020204" pitchFamily="34" charset="0"/>
                <a:cs typeface="Arial" panose="020B0604020202020204" pitchFamily="34" charset="0"/>
              </a:rPr>
              <a:t>for diabetes, which during pregnancy, increases the risk of birth </a:t>
            </a:r>
            <a:r>
              <a:rPr lang="en-US" sz="950" dirty="0" smtClean="0">
                <a:latin typeface="Arial" panose="020B0604020202020204" pitchFamily="34" charset="0"/>
                <a:cs typeface="Arial" panose="020B0604020202020204" pitchFamily="34" charset="0"/>
              </a:rPr>
              <a:t>defects, stillbirth </a:t>
            </a:r>
            <a:r>
              <a:rPr lang="en-US" sz="950" dirty="0">
                <a:latin typeface="Arial" panose="020B0604020202020204" pitchFamily="34" charset="0"/>
                <a:cs typeface="Arial" panose="020B0604020202020204" pitchFamily="34" charset="0"/>
              </a:rPr>
              <a:t>and newborn death.</a:t>
            </a:r>
            <a:endParaRPr lang="en-US" sz="950" dirty="0">
              <a:latin typeface="Arial" panose="020B0604020202020204" pitchFamily="34" charset="0"/>
              <a:ea typeface="Arial" charset="0"/>
              <a:cs typeface="Arial" panose="020B0604020202020204" pitchFamily="34" charset="0"/>
            </a:endParaRPr>
          </a:p>
        </p:txBody>
      </p:sp>
      <p:sp>
        <p:nvSpPr>
          <p:cNvPr id="34" name="TextBox 33"/>
          <p:cNvSpPr txBox="1"/>
          <p:nvPr/>
        </p:nvSpPr>
        <p:spPr>
          <a:xfrm rot="5400000">
            <a:off x="6970011" y="9265880"/>
            <a:ext cx="1028647" cy="169277"/>
          </a:xfrm>
          <a:prstGeom prst="rect">
            <a:avLst/>
          </a:prstGeom>
          <a:noFill/>
        </p:spPr>
        <p:txBody>
          <a:bodyPr wrap="square" rtlCol="0">
            <a:spAutoFit/>
          </a:bodyPr>
          <a:lstStyle/>
          <a:p>
            <a:r>
              <a:rPr lang="en-US" sz="500">
                <a:latin typeface="Arial" charset="0"/>
                <a:ea typeface="Arial" charset="0"/>
                <a:cs typeface="Arial" charset="0"/>
              </a:rPr>
              <a:t>© 2018 March of Dimes</a:t>
            </a:r>
            <a:endParaRPr lang="en-US" sz="500" dirty="0">
              <a:latin typeface="Arial" charset="0"/>
              <a:ea typeface="Arial" charset="0"/>
              <a:cs typeface="Arial" charset="0"/>
            </a:endParaRPr>
          </a:p>
        </p:txBody>
      </p:sp>
    </p:spTree>
    <p:extLst>
      <p:ext uri="{BB962C8B-B14F-4D97-AF65-F5344CB8AC3E}">
        <p14:creationId xmlns:p14="http://schemas.microsoft.com/office/powerpoint/2010/main" val="2078383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TotalTime>
  <Words>618</Words>
  <Application>Microsoft Office PowerPoint</Application>
  <PresentationFormat>Custom</PresentationFormat>
  <Paragraphs>77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Siela, Jeena</cp:lastModifiedBy>
  <cp:revision>35</cp:revision>
  <cp:lastPrinted>2018-10-29T19:33:25Z</cp:lastPrinted>
  <dcterms:created xsi:type="dcterms:W3CDTF">2018-09-12T20:20:07Z</dcterms:created>
  <dcterms:modified xsi:type="dcterms:W3CDTF">2019-09-11T20:05:09Z</dcterms:modified>
</cp:coreProperties>
</file>