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427D-E9A4-40CC-90A8-3AF1354D0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Maternal morbidity </a:t>
            </a:r>
            <a:br>
              <a:rPr lang="en-US" dirty="0"/>
            </a:br>
            <a:r>
              <a:rPr lang="en-US" dirty="0"/>
              <a:t>and mortality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6F219-8DFA-4357-860E-7C967D058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Nova Light" panose="020B0604020202020204" pitchFamily="34" charset="0"/>
              </a:rPr>
              <a:t>Fort Wayne, we have a problem</a:t>
            </a:r>
          </a:p>
        </p:txBody>
      </p:sp>
    </p:spTree>
    <p:extLst>
      <p:ext uri="{BB962C8B-B14F-4D97-AF65-F5344CB8AC3E}">
        <p14:creationId xmlns:p14="http://schemas.microsoft.com/office/powerpoint/2010/main" val="8435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A8E90-765F-4FE4-B3BE-FAB40657E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556566" cy="753083"/>
          </a:xfrm>
        </p:spPr>
        <p:txBody>
          <a:bodyPr/>
          <a:lstStyle/>
          <a:p>
            <a:r>
              <a:rPr lang="en-US" dirty="0"/>
              <a:t>The elephant in the room-disparities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95" y="1579692"/>
            <a:ext cx="5365037" cy="5123758"/>
          </a:xfrm>
        </p:spPr>
      </p:pic>
    </p:spTree>
    <p:extLst>
      <p:ext uri="{BB962C8B-B14F-4D97-AF65-F5344CB8AC3E}">
        <p14:creationId xmlns:p14="http://schemas.microsoft.com/office/powerpoint/2010/main" val="72745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AF6B-1F8B-43E7-9F61-3F97EFF8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610353" cy="1156494"/>
          </a:xfrm>
        </p:spPr>
        <p:txBody>
          <a:bodyPr>
            <a:normAutofit/>
          </a:bodyPr>
          <a:lstStyle/>
          <a:p>
            <a:r>
              <a:rPr lang="en-US" sz="4800" dirty="0"/>
              <a:t>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5C650-B7D1-4C65-A440-44F0B2FE50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65730"/>
            <a:ext cx="10610352" cy="43254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000" dirty="0"/>
              <a:t>Black women-3 to 4 times more likely to die from a pregnancy-related complication than their white counterparts. African american women have accounted for 42 deaths/100,000 live births versus 12 deaths/100,000 live births among white women</a:t>
            </a:r>
          </a:p>
          <a:p>
            <a:pPr marL="0" indent="0" algn="ctr">
              <a:buNone/>
            </a:pPr>
            <a:r>
              <a:rPr lang="en-US" sz="2200" dirty="0"/>
              <a:t>(powertodecide.org/news/reducing-disparities-black-maternal-health</a:t>
            </a:r>
          </a:p>
          <a:p>
            <a:pPr marL="0" indent="0" algn="ctr">
              <a:buNone/>
            </a:pPr>
            <a:r>
              <a:rPr lang="en-US" sz="2200" dirty="0"/>
              <a:t>April 17, 2019)</a:t>
            </a:r>
          </a:p>
        </p:txBody>
      </p:sp>
    </p:spTree>
    <p:extLst>
      <p:ext uri="{BB962C8B-B14F-4D97-AF65-F5344CB8AC3E}">
        <p14:creationId xmlns:p14="http://schemas.microsoft.com/office/powerpoint/2010/main" val="219294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1463-4C4A-480E-B40D-ABC2391B7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6675"/>
            <a:ext cx="10347783" cy="195802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Indiana</a:t>
            </a:r>
            <a:br>
              <a:rPr lang="en-US" sz="4800" dirty="0"/>
            </a:br>
            <a:r>
              <a:rPr lang="en-US" sz="4800" dirty="0"/>
              <a:t>Maternal</a:t>
            </a:r>
            <a:br>
              <a:rPr lang="en-US" sz="4800" dirty="0"/>
            </a:br>
            <a:r>
              <a:rPr lang="en-US" sz="4800" dirty="0"/>
              <a:t>Mortality </a:t>
            </a:r>
            <a:br>
              <a:rPr lang="en-US" sz="4800" dirty="0"/>
            </a:br>
            <a:r>
              <a:rPr lang="en-US" sz="2000" dirty="0"/>
              <a:t>( These are actual numbers not rates)</a:t>
            </a:r>
            <a:endParaRPr lang="en-US" sz="4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3CC93A-7110-4D4F-A89B-24C801F7352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8428300"/>
              </p:ext>
            </p:extLst>
          </p:nvPr>
        </p:nvGraphicFramePr>
        <p:xfrm>
          <a:off x="914399" y="2366962"/>
          <a:ext cx="10475262" cy="3173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877">
                  <a:extLst>
                    <a:ext uri="{9D8B030D-6E8A-4147-A177-3AD203B41FA5}">
                      <a16:colId xmlns:a16="http://schemas.microsoft.com/office/drawing/2014/main" val="2620642581"/>
                    </a:ext>
                  </a:extLst>
                </a:gridCol>
                <a:gridCol w="1745877">
                  <a:extLst>
                    <a:ext uri="{9D8B030D-6E8A-4147-A177-3AD203B41FA5}">
                      <a16:colId xmlns:a16="http://schemas.microsoft.com/office/drawing/2014/main" val="617713966"/>
                    </a:ext>
                  </a:extLst>
                </a:gridCol>
                <a:gridCol w="1745877">
                  <a:extLst>
                    <a:ext uri="{9D8B030D-6E8A-4147-A177-3AD203B41FA5}">
                      <a16:colId xmlns:a16="http://schemas.microsoft.com/office/drawing/2014/main" val="566745842"/>
                    </a:ext>
                  </a:extLst>
                </a:gridCol>
                <a:gridCol w="1745877">
                  <a:extLst>
                    <a:ext uri="{9D8B030D-6E8A-4147-A177-3AD203B41FA5}">
                      <a16:colId xmlns:a16="http://schemas.microsoft.com/office/drawing/2014/main" val="3691682821"/>
                    </a:ext>
                  </a:extLst>
                </a:gridCol>
                <a:gridCol w="1745877">
                  <a:extLst>
                    <a:ext uri="{9D8B030D-6E8A-4147-A177-3AD203B41FA5}">
                      <a16:colId xmlns:a16="http://schemas.microsoft.com/office/drawing/2014/main" val="536491830"/>
                    </a:ext>
                  </a:extLst>
                </a:gridCol>
                <a:gridCol w="1745877">
                  <a:extLst>
                    <a:ext uri="{9D8B030D-6E8A-4147-A177-3AD203B41FA5}">
                      <a16:colId xmlns:a16="http://schemas.microsoft.com/office/drawing/2014/main" val="3147760122"/>
                    </a:ext>
                  </a:extLst>
                </a:gridCol>
              </a:tblGrid>
              <a:tr h="6346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Hispanic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09202"/>
                  </a:ext>
                </a:extLst>
              </a:tr>
              <a:tr h="6346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072588"/>
                  </a:ext>
                </a:extLst>
              </a:tr>
              <a:tr h="6346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00419"/>
                  </a:ext>
                </a:extLst>
              </a:tr>
              <a:tr h="6346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80420"/>
                  </a:ext>
                </a:extLst>
              </a:tr>
              <a:tr h="6346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170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41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5A37-D379-4444-9586-E172B221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Allen county</a:t>
            </a:r>
            <a:br>
              <a:rPr lang="en-US" sz="4800" dirty="0"/>
            </a:br>
            <a:r>
              <a:rPr lang="en-US" sz="4800" dirty="0"/>
              <a:t>Maternal</a:t>
            </a:r>
            <a:br>
              <a:rPr lang="en-US" sz="4800" dirty="0"/>
            </a:br>
            <a:r>
              <a:rPr lang="en-US" sz="4800" dirty="0"/>
              <a:t>Mortality</a:t>
            </a:r>
            <a:br>
              <a:rPr lang="en-US" sz="4800" dirty="0"/>
            </a:br>
            <a:r>
              <a:rPr lang="en-US" sz="2800" dirty="0"/>
              <a:t>(These are actual numbers not rates)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2E6BF-32D2-427F-9043-21964AD482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2013- 2 deaths</a:t>
            </a:r>
          </a:p>
          <a:p>
            <a:pPr marL="0" indent="0" algn="ctr">
              <a:buNone/>
            </a:pPr>
            <a:r>
              <a:rPr lang="en-US" sz="3200" dirty="0"/>
              <a:t>2014- 1 death</a:t>
            </a:r>
          </a:p>
          <a:p>
            <a:pPr marL="0" indent="0" algn="ctr">
              <a:buNone/>
            </a:pPr>
            <a:r>
              <a:rPr lang="en-US" sz="3200" dirty="0"/>
              <a:t>2015- 2 deaths</a:t>
            </a:r>
          </a:p>
          <a:p>
            <a:pPr marL="0" indent="0" algn="ctr">
              <a:buNone/>
            </a:pPr>
            <a:r>
              <a:rPr lang="en-US" sz="3200" dirty="0"/>
              <a:t>2016- 1 death</a:t>
            </a:r>
          </a:p>
        </p:txBody>
      </p:sp>
    </p:spTree>
    <p:extLst>
      <p:ext uri="{BB962C8B-B14F-4D97-AF65-F5344CB8AC3E}">
        <p14:creationId xmlns:p14="http://schemas.microsoft.com/office/powerpoint/2010/main" val="169480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AA6F-B584-4FF7-833F-24BE70541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The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C47E-7E27-4F0F-BED6-ECC445A14F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About </a:t>
            </a:r>
            <a:r>
              <a:rPr lang="en-US" sz="5400" dirty="0">
                <a:solidFill>
                  <a:srgbClr val="FF0000"/>
                </a:solidFill>
              </a:rPr>
              <a:t>3 in 5 </a:t>
            </a:r>
            <a:r>
              <a:rPr lang="en-US" sz="5400" dirty="0"/>
              <a:t>pregnancy-related deaths could be prevented</a:t>
            </a:r>
          </a:p>
        </p:txBody>
      </p:sp>
    </p:spTree>
    <p:extLst>
      <p:ext uri="{BB962C8B-B14F-4D97-AF65-F5344CB8AC3E}">
        <p14:creationId xmlns:p14="http://schemas.microsoft.com/office/powerpoint/2010/main" val="121601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F66B-EA25-4BBC-B7B8-518CE6DF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Severe maternal morbidity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441F-4EE4-4B96-BAFB-53E3A570FC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/>
              <a:t>The most severe pregnancy complications, such as a heart attack or hemorrhage, are also known as severe maternal morbidity (smm). Every year, smm affect more than </a:t>
            </a:r>
            <a:r>
              <a:rPr lang="en-US" sz="3600" dirty="0">
                <a:solidFill>
                  <a:srgbClr val="FF0000"/>
                </a:solidFill>
              </a:rPr>
              <a:t>50,000</a:t>
            </a:r>
            <a:r>
              <a:rPr lang="en-US" sz="3600" dirty="0"/>
              <a:t> women in the united states, and this number is increasing.</a:t>
            </a:r>
          </a:p>
          <a:p>
            <a:pPr marL="0" indent="0" algn="ctr">
              <a:buNone/>
            </a:pPr>
            <a:r>
              <a:rPr lang="en-US" sz="1800" b="1" dirty="0"/>
              <a:t>Cdc-maternal health-at a glance 2016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120252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E394-C95D-4B16-A860-2757F320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Contributing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95D2A-0556-420F-8E43-AD09AB3574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dirty="0"/>
              <a:t>The maternal Mortality review committee identified contributing factors and strategies to prevent future pregnancy-related deaths-maternal mortality review committees, 13 states, 2013-2017</a:t>
            </a:r>
          </a:p>
          <a:p>
            <a:pPr marL="0" indent="0" algn="ctr">
              <a:buNone/>
            </a:pPr>
            <a:r>
              <a:rPr lang="en-US" sz="1800" dirty="0"/>
              <a:t>(CDC-morbidity and mortality weekly report {weekly/may 10,2019/68(18);423-429})</a:t>
            </a:r>
          </a:p>
        </p:txBody>
      </p:sp>
    </p:spTree>
    <p:extLst>
      <p:ext uri="{BB962C8B-B14F-4D97-AF65-F5344CB8AC3E}">
        <p14:creationId xmlns:p14="http://schemas.microsoft.com/office/powerpoint/2010/main" val="381793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7B39-4D07-4579-927B-F76E0611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Contributing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F4AEF-A4E7-4106-AC61-CAD8355331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3200" dirty="0"/>
              <a:t>Access to clinical care (Early prenatal care is a must)</a:t>
            </a:r>
          </a:p>
          <a:p>
            <a:pPr algn="ctr"/>
            <a:r>
              <a:rPr lang="en-US" sz="3200" dirty="0"/>
              <a:t>Unstable housing</a:t>
            </a:r>
          </a:p>
          <a:p>
            <a:pPr algn="ctr"/>
            <a:r>
              <a:rPr lang="en-US" sz="3200" dirty="0"/>
              <a:t>Lack of, or inadequate, transportation options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Obesity and associated chronic disease complications</a:t>
            </a:r>
          </a:p>
        </p:txBody>
      </p:sp>
    </p:spTree>
    <p:extLst>
      <p:ext uri="{BB962C8B-B14F-4D97-AF65-F5344CB8AC3E}">
        <p14:creationId xmlns:p14="http://schemas.microsoft.com/office/powerpoint/2010/main" val="261170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9B85-D4F3-4308-BD4E-3AA3D32B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Chronic diseases</a:t>
            </a:r>
            <a:br>
              <a:rPr lang="en-US" sz="4800" dirty="0"/>
            </a:br>
            <a:r>
              <a:rPr lang="en-US" sz="4800" dirty="0"/>
              <a:t>just to name one-hypertension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9B43C-D7D2-426A-B8CD-E767DCA883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09012"/>
            <a:ext cx="10652584" cy="453991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32% (1 in every 3 adults) of Americans have high blood pressure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Nearly 44% of African American men and 48% of African American women have some form of cardiovascular disease that includes heart disease and stroke.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High blood pressure is the leading cause of heart attack and stroke in the US. About 2 out of every 5 African American adults have high blood pressure, and less than half of them have it under control.</a:t>
            </a:r>
          </a:p>
          <a:p>
            <a:pPr marL="0" indent="0" algn="ctr">
              <a:buNone/>
            </a:pPr>
            <a:r>
              <a:rPr lang="en-US" sz="1800" dirty="0"/>
              <a:t>(CDC Fact sheets-Division for Heart Disease and Stroke prevention)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99937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AB6C-218C-4AF2-BDAD-7711EA3F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61F35-752C-4327-BB3A-B0E252B473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Improve access to healthy foods</a:t>
            </a:r>
          </a:p>
          <a:p>
            <a:pPr algn="ctr"/>
            <a:r>
              <a:rPr lang="en-US" sz="2800" dirty="0"/>
              <a:t>Enhance efforts to educate and promote healthy eating habits</a:t>
            </a:r>
          </a:p>
          <a:p>
            <a:pPr algn="ctr"/>
            <a:r>
              <a:rPr lang="en-US" sz="2800" dirty="0"/>
              <a:t>Enhance efforts regarding weight management strategies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Enhance education in our communities</a:t>
            </a:r>
          </a:p>
        </p:txBody>
      </p:sp>
    </p:spTree>
    <p:extLst>
      <p:ext uri="{BB962C8B-B14F-4D97-AF65-F5344CB8AC3E}">
        <p14:creationId xmlns:p14="http://schemas.microsoft.com/office/powerpoint/2010/main" val="171566288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76</TotalTime>
  <Words>364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Nova Light</vt:lpstr>
      <vt:lpstr>Tw Cen MT</vt:lpstr>
      <vt:lpstr>Droplet</vt:lpstr>
      <vt:lpstr>Maternal morbidity  and mortality</vt:lpstr>
      <vt:lpstr>Indiana Maternal Mortality  ( These are actual numbers not rates)</vt:lpstr>
      <vt:lpstr>Allen county Maternal Mortality (These are actual numbers not rates)</vt:lpstr>
      <vt:lpstr>The focus</vt:lpstr>
      <vt:lpstr>Severe maternal morbidity</vt:lpstr>
      <vt:lpstr>Contributing factors</vt:lpstr>
      <vt:lpstr>Contributing factors</vt:lpstr>
      <vt:lpstr>Chronic diseases just to name one-hypertension</vt:lpstr>
      <vt:lpstr>strategies</vt:lpstr>
      <vt:lpstr>The elephant in the room-disparities</vt:lpstr>
      <vt:lpstr>The issue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Maternal morbidity  and mortality</dc:title>
  <dc:creator>LORA Overton</dc:creator>
  <cp:lastModifiedBy>Laura Dwire</cp:lastModifiedBy>
  <cp:revision>10</cp:revision>
  <dcterms:created xsi:type="dcterms:W3CDTF">2019-11-17T21:00:35Z</dcterms:created>
  <dcterms:modified xsi:type="dcterms:W3CDTF">2019-11-18T18:39:33Z</dcterms:modified>
</cp:coreProperties>
</file>