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47"/>
  </p:notesMasterIdLst>
  <p:handoutMasterIdLst>
    <p:handoutMasterId r:id="rId48"/>
  </p:handoutMasterIdLst>
  <p:sldIdLst>
    <p:sldId id="256" r:id="rId5"/>
    <p:sldId id="259" r:id="rId6"/>
    <p:sldId id="761" r:id="rId7"/>
    <p:sldId id="760" r:id="rId8"/>
    <p:sldId id="268" r:id="rId9"/>
    <p:sldId id="416" r:id="rId10"/>
    <p:sldId id="417" r:id="rId11"/>
    <p:sldId id="414" r:id="rId12"/>
    <p:sldId id="415" r:id="rId13"/>
    <p:sldId id="391" r:id="rId14"/>
    <p:sldId id="392" r:id="rId15"/>
    <p:sldId id="325" r:id="rId16"/>
    <p:sldId id="327" r:id="rId17"/>
    <p:sldId id="326" r:id="rId18"/>
    <p:sldId id="328" r:id="rId19"/>
    <p:sldId id="330" r:id="rId20"/>
    <p:sldId id="394" r:id="rId21"/>
    <p:sldId id="396" r:id="rId22"/>
    <p:sldId id="336" r:id="rId23"/>
    <p:sldId id="337" r:id="rId24"/>
    <p:sldId id="395" r:id="rId25"/>
    <p:sldId id="397" r:id="rId26"/>
    <p:sldId id="399" r:id="rId27"/>
    <p:sldId id="398" r:id="rId28"/>
    <p:sldId id="400" r:id="rId29"/>
    <p:sldId id="401" r:id="rId30"/>
    <p:sldId id="346" r:id="rId31"/>
    <p:sldId id="347" r:id="rId32"/>
    <p:sldId id="402" r:id="rId33"/>
    <p:sldId id="410" r:id="rId34"/>
    <p:sldId id="409" r:id="rId35"/>
    <p:sldId id="411" r:id="rId36"/>
    <p:sldId id="403" r:id="rId37"/>
    <p:sldId id="405" r:id="rId38"/>
    <p:sldId id="342" r:id="rId39"/>
    <p:sldId id="359" r:id="rId40"/>
    <p:sldId id="404" r:id="rId41"/>
    <p:sldId id="408" r:id="rId42"/>
    <p:sldId id="762" r:id="rId43"/>
    <p:sldId id="406" r:id="rId44"/>
    <p:sldId id="412" r:id="rId45"/>
    <p:sldId id="413" r:id="rId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85" userDrawn="1">
          <p15:clr>
            <a:srgbClr val="A4A3A4"/>
          </p15:clr>
        </p15:guide>
        <p15:guide id="2" pos="3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0000"/>
    <a:srgbClr val="ACA39A"/>
    <a:srgbClr val="990000"/>
    <a:srgbClr val="969696"/>
    <a:srgbClr val="9E9A95"/>
    <a:srgbClr val="382E25"/>
    <a:srgbClr val="C17945"/>
    <a:srgbClr val="31526A"/>
    <a:srgbClr val="690304"/>
    <a:srgbClr val="252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52" autoAdjust="0"/>
    <p:restoredTop sz="84973" autoAdjust="0"/>
  </p:normalViewPr>
  <p:slideViewPr>
    <p:cSldViewPr snapToGrid="0" snapToObjects="1">
      <p:cViewPr varScale="1">
        <p:scale>
          <a:sx n="128" d="100"/>
          <a:sy n="128" d="100"/>
        </p:scale>
        <p:origin x="732" y="126"/>
      </p:cViewPr>
      <p:guideLst>
        <p:guide orient="horz" pos="3185"/>
        <p:guide pos="3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132" d="100"/>
          <a:sy n="132" d="100"/>
        </p:scale>
        <p:origin x="-592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7859BD-4604-2843-976C-9F2DEE3C79DB}" type="datetimeFigureOut">
              <a:rPr lang="en-US" smtClean="0"/>
              <a:t>11/18/2020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B64456-6A4C-DF40-836A-7ED7CB7228F1}" type="slidenum">
              <a:rPr lang="en-US" smtClean="0"/>
              <a:t>‹#›</a:t>
            </a:fld>
            <a:endParaRPr lang="en-US" dirty="0"/>
          </a:p>
        </p:txBody>
      </p:sp>
    </p:spTree>
    <p:extLst>
      <p:ext uri="{BB962C8B-B14F-4D97-AF65-F5344CB8AC3E}">
        <p14:creationId xmlns:p14="http://schemas.microsoft.com/office/powerpoint/2010/main" val="2632783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108F45-8DB7-E449-85E4-EC04F96DF3AA}" type="datetimeFigureOut">
              <a:rPr lang="en-US" smtClean="0"/>
              <a:t>11/18/2020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6D261-4ACC-5E49-97C5-9D8FD2D9A3AF}" type="slidenum">
              <a:rPr lang="en-US" smtClean="0"/>
              <a:t>‹#›</a:t>
            </a:fld>
            <a:endParaRPr lang="en-US" dirty="0"/>
          </a:p>
        </p:txBody>
      </p:sp>
    </p:spTree>
    <p:extLst>
      <p:ext uri="{BB962C8B-B14F-4D97-AF65-F5344CB8AC3E}">
        <p14:creationId xmlns:p14="http://schemas.microsoft.com/office/powerpoint/2010/main" val="19473455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Recommended for public health agencies to “maximize public health surveillance and related research mechanisms to monitor preconception health” </a:t>
            </a:r>
          </a:p>
          <a:p>
            <a:endParaRPr lang="en-US" dirty="0"/>
          </a:p>
        </p:txBody>
      </p:sp>
      <p:sp>
        <p:nvSpPr>
          <p:cNvPr id="4" name="Slide Number Placeholder 3"/>
          <p:cNvSpPr>
            <a:spLocks noGrp="1"/>
          </p:cNvSpPr>
          <p:nvPr>
            <p:ph type="sldNum" sz="quarter" idx="5"/>
          </p:nvPr>
        </p:nvSpPr>
        <p:spPr/>
        <p:txBody>
          <a:bodyPr/>
          <a:lstStyle/>
          <a:p>
            <a:fld id="{9706D261-4ACC-5E49-97C5-9D8FD2D9A3AF}" type="slidenum">
              <a:rPr lang="en-US" smtClean="0"/>
              <a:t>10</a:t>
            </a:fld>
            <a:endParaRPr lang="en-US" dirty="0"/>
          </a:p>
        </p:txBody>
      </p:sp>
    </p:spTree>
    <p:extLst>
      <p:ext uri="{BB962C8B-B14F-4D97-AF65-F5344CB8AC3E}">
        <p14:creationId xmlns:p14="http://schemas.microsoft.com/office/powerpoint/2010/main" val="2449510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p:bg>
      <p:bgPr>
        <a:solidFill>
          <a:srgbClr val="ACA39A">
            <a:alpha val="40000"/>
          </a:srgb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A4CDEAE-A72C-6745-AF68-F4D3AFBE4BD4}"/>
              </a:ext>
            </a:extLst>
          </p:cNvPr>
          <p:cNvSpPr/>
          <p:nvPr userDrawn="1"/>
        </p:nvSpPr>
        <p:spPr>
          <a:xfrm flipV="1">
            <a:off x="1" y="4616178"/>
            <a:ext cx="9144000" cy="3428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ext Placeholder 19">
            <a:extLst>
              <a:ext uri="{FF2B5EF4-FFF2-40B4-BE49-F238E27FC236}">
                <a16:creationId xmlns:a16="http://schemas.microsoft.com/office/drawing/2014/main" id="{C9A91140-A017-E042-AACE-3BC11888B624}"/>
              </a:ext>
            </a:extLst>
          </p:cNvPr>
          <p:cNvSpPr>
            <a:spLocks noGrp="1"/>
          </p:cNvSpPr>
          <p:nvPr>
            <p:ph type="body" sz="quarter" idx="11" hasCustomPrompt="1"/>
          </p:nvPr>
        </p:nvSpPr>
        <p:spPr>
          <a:xfrm>
            <a:off x="3137314" y="60530"/>
            <a:ext cx="5842227" cy="252412"/>
          </a:xfrm>
          <a:prstGeom prst="rect">
            <a:avLst/>
          </a:prstGeom>
        </p:spPr>
        <p:txBody>
          <a:bodyPr anchor="ctr">
            <a:noAutofit/>
          </a:bodyPr>
          <a:lstStyle>
            <a:lvl1pPr marL="0" indent="0" algn="r">
              <a:buNone/>
              <a:defRPr sz="1050" b="0" spc="0" baseline="0">
                <a:solidFill>
                  <a:schemeClr val="tx1"/>
                </a:solidFill>
                <a:latin typeface="Arial"/>
                <a:cs typeface="Arial"/>
              </a:defRPr>
            </a:lvl1pPr>
          </a:lstStyle>
          <a:p>
            <a:pPr lvl="0"/>
            <a:r>
              <a:rPr lang="en-US" dirty="0"/>
              <a:t>SUBHEAD OR NAME OF DEPARTMENT, PROGRAM OR UNIT</a:t>
            </a:r>
          </a:p>
        </p:txBody>
      </p:sp>
      <p:sp>
        <p:nvSpPr>
          <p:cNvPr id="17" name="Text Placeholder 19">
            <a:extLst>
              <a:ext uri="{FF2B5EF4-FFF2-40B4-BE49-F238E27FC236}">
                <a16:creationId xmlns:a16="http://schemas.microsoft.com/office/drawing/2014/main" id="{A17B975E-BE6B-3E4A-8B92-9C17B56151B0}"/>
              </a:ext>
            </a:extLst>
          </p:cNvPr>
          <p:cNvSpPr>
            <a:spLocks noGrp="1"/>
          </p:cNvSpPr>
          <p:nvPr>
            <p:ph type="body" sz="quarter" idx="12" hasCustomPrompt="1"/>
          </p:nvPr>
        </p:nvSpPr>
        <p:spPr>
          <a:xfrm>
            <a:off x="530694" y="3264558"/>
            <a:ext cx="7734222" cy="252412"/>
          </a:xfrm>
          <a:prstGeom prst="rect">
            <a:avLst/>
          </a:prstGeom>
        </p:spPr>
        <p:txBody>
          <a:bodyPr anchor="ctr">
            <a:noAutofit/>
          </a:bodyPr>
          <a:lstStyle>
            <a:lvl1pPr marL="0" indent="0">
              <a:buNone/>
              <a:defRPr sz="1500" b="0" spc="0" baseline="0">
                <a:solidFill>
                  <a:schemeClr val="tx1"/>
                </a:solidFill>
                <a:latin typeface="Arial"/>
                <a:cs typeface="Arial"/>
              </a:defRPr>
            </a:lvl1pPr>
          </a:lstStyle>
          <a:p>
            <a:pPr lvl="0"/>
            <a:r>
              <a:rPr lang="en-US" dirty="0"/>
              <a:t>PRESENTER AND TITLE</a:t>
            </a:r>
          </a:p>
        </p:txBody>
      </p:sp>
      <p:sp>
        <p:nvSpPr>
          <p:cNvPr id="20" name="Rectangle 19">
            <a:extLst>
              <a:ext uri="{FF2B5EF4-FFF2-40B4-BE49-F238E27FC236}">
                <a16:creationId xmlns:a16="http://schemas.microsoft.com/office/drawing/2014/main" id="{6482F538-085F-4A46-980B-B7621385365F}"/>
              </a:ext>
            </a:extLst>
          </p:cNvPr>
          <p:cNvSpPr/>
          <p:nvPr userDrawn="1"/>
        </p:nvSpPr>
        <p:spPr>
          <a:xfrm>
            <a:off x="-14942" y="2032000"/>
            <a:ext cx="148614" cy="836706"/>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291A24C4-8E13-DF4D-846B-195D1BD22BEF}"/>
              </a:ext>
            </a:extLst>
          </p:cNvPr>
          <p:cNvPicPr>
            <a:picLocks noChangeAspect="1"/>
          </p:cNvPicPr>
          <p:nvPr userDrawn="1"/>
        </p:nvPicPr>
        <p:blipFill>
          <a:blip r:embed="rId2"/>
          <a:stretch>
            <a:fillRect/>
          </a:stretch>
        </p:blipFill>
        <p:spPr>
          <a:xfrm>
            <a:off x="133672" y="4734253"/>
            <a:ext cx="1727666" cy="317517"/>
          </a:xfrm>
          <a:prstGeom prst="rect">
            <a:avLst/>
          </a:prstGeom>
        </p:spPr>
      </p:pic>
      <p:pic>
        <p:nvPicPr>
          <p:cNvPr id="25" name="Picture 24">
            <a:extLst>
              <a:ext uri="{FF2B5EF4-FFF2-40B4-BE49-F238E27FC236}">
                <a16:creationId xmlns:a16="http://schemas.microsoft.com/office/drawing/2014/main" id="{5E9A4526-49F8-EE40-8C85-32F41D8AC708}"/>
              </a:ext>
            </a:extLst>
          </p:cNvPr>
          <p:cNvPicPr>
            <a:picLocks noChangeAspect="1"/>
          </p:cNvPicPr>
          <p:nvPr userDrawn="1"/>
        </p:nvPicPr>
        <p:blipFill>
          <a:blip r:embed="rId3"/>
          <a:stretch>
            <a:fillRect/>
          </a:stretch>
        </p:blipFill>
        <p:spPr>
          <a:xfrm>
            <a:off x="7350598" y="4722184"/>
            <a:ext cx="1605774" cy="329586"/>
          </a:xfrm>
          <a:prstGeom prst="rect">
            <a:avLst/>
          </a:prstGeom>
        </p:spPr>
      </p:pic>
      <p:sp>
        <p:nvSpPr>
          <p:cNvPr id="2" name="Title 1">
            <a:extLst>
              <a:ext uri="{FF2B5EF4-FFF2-40B4-BE49-F238E27FC236}">
                <a16:creationId xmlns:a16="http://schemas.microsoft.com/office/drawing/2014/main" id="{99329F5E-9589-494F-95A2-C9692AF2199B}"/>
              </a:ext>
            </a:extLst>
          </p:cNvPr>
          <p:cNvSpPr>
            <a:spLocks noGrp="1"/>
          </p:cNvSpPr>
          <p:nvPr>
            <p:ph type="title"/>
          </p:nvPr>
        </p:nvSpPr>
        <p:spPr>
          <a:xfrm>
            <a:off x="528750" y="1881845"/>
            <a:ext cx="7886700" cy="99377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13173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0499" y="510282"/>
            <a:ext cx="8004391" cy="699065"/>
          </a:xfrm>
          <a:prstGeom prst="rect">
            <a:avLst/>
          </a:prstGeom>
        </p:spPr>
        <p:txBody>
          <a:bodyPr>
            <a:normAutofit/>
          </a:bodyPr>
          <a:lstStyle>
            <a:lvl1pPr>
              <a:defRPr sz="3000" b="1" i="0" cap="none" spc="0">
                <a:solidFill>
                  <a:srgbClr val="404041"/>
                </a:solidFill>
                <a:latin typeface="Arial"/>
                <a:cs typeface="Arial"/>
              </a:defRPr>
            </a:lvl1pPr>
          </a:lstStyle>
          <a:p>
            <a:r>
              <a:rPr lang="en-US" dirty="0"/>
              <a:t>Click to edit master title style</a:t>
            </a:r>
          </a:p>
        </p:txBody>
      </p:sp>
      <p:sp>
        <p:nvSpPr>
          <p:cNvPr id="5" name="Rectangle 4"/>
          <p:cNvSpPr/>
          <p:nvPr userDrawn="1"/>
        </p:nvSpPr>
        <p:spPr>
          <a:xfrm>
            <a:off x="0" y="604610"/>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19"/>
          <p:cNvSpPr>
            <a:spLocks noGrp="1"/>
          </p:cNvSpPr>
          <p:nvPr>
            <p:ph type="body" sz="quarter" idx="10" hasCustomPrompt="1"/>
          </p:nvPr>
        </p:nvSpPr>
        <p:spPr>
          <a:xfrm>
            <a:off x="4833956" y="179431"/>
            <a:ext cx="3700462" cy="252412"/>
          </a:xfrm>
          <a:prstGeom prst="rect">
            <a:avLst/>
          </a:prstGeom>
        </p:spPr>
        <p:txBody>
          <a:bodyPr>
            <a:noAutofit/>
          </a:bodyPr>
          <a:lstStyle>
            <a:lvl1pPr marL="0" indent="0" algn="r">
              <a:buNone/>
              <a:defRPr sz="1100" b="0" i="0" spc="0" baseline="0">
                <a:solidFill>
                  <a:schemeClr val="tx1"/>
                </a:solidFill>
                <a:latin typeface="Arial"/>
                <a:cs typeface="Arial"/>
              </a:defRPr>
            </a:lvl1pPr>
          </a:lstStyle>
          <a:p>
            <a:pPr lvl="0"/>
            <a:r>
              <a:rPr lang="en-US" dirty="0"/>
              <a:t>SECTION TITLE OR SUBTITLE</a:t>
            </a:r>
          </a:p>
        </p:txBody>
      </p:sp>
      <p:sp>
        <p:nvSpPr>
          <p:cNvPr id="4" name="TextBox 3"/>
          <p:cNvSpPr txBox="1"/>
          <p:nvPr userDrawn="1"/>
        </p:nvSpPr>
        <p:spPr>
          <a:xfrm>
            <a:off x="3556000" y="3541059"/>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366426" y="1322876"/>
            <a:ext cx="8015594" cy="281063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grpSp>
        <p:nvGrpSpPr>
          <p:cNvPr id="9" name="Group 8">
            <a:extLst>
              <a:ext uri="{FF2B5EF4-FFF2-40B4-BE49-F238E27FC236}">
                <a16:creationId xmlns:a16="http://schemas.microsoft.com/office/drawing/2014/main" id="{0B3A402F-84DE-3648-943C-F947B742644A}"/>
              </a:ext>
            </a:extLst>
          </p:cNvPr>
          <p:cNvGrpSpPr/>
          <p:nvPr userDrawn="1"/>
        </p:nvGrpSpPr>
        <p:grpSpPr>
          <a:xfrm>
            <a:off x="-30788" y="4298510"/>
            <a:ext cx="9228667" cy="853727"/>
            <a:chOff x="-30788" y="4298510"/>
            <a:chExt cx="9228667" cy="853727"/>
          </a:xfrm>
        </p:grpSpPr>
        <p:sp>
          <p:nvSpPr>
            <p:cNvPr id="10" name="Rectangle 9">
              <a:extLst>
                <a:ext uri="{FF2B5EF4-FFF2-40B4-BE49-F238E27FC236}">
                  <a16:creationId xmlns:a16="http://schemas.microsoft.com/office/drawing/2014/main" id="{B4E396F1-F31B-F44E-94EB-2D879CB9F1C8}"/>
                </a:ext>
              </a:extLst>
            </p:cNvPr>
            <p:cNvSpPr/>
            <p:nvPr userDrawn="1"/>
          </p:nvSpPr>
          <p:spPr>
            <a:xfrm>
              <a:off x="-30788" y="4650466"/>
              <a:ext cx="9228667" cy="501771"/>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EC012D6-6963-1C4C-82CB-78A98B57306A}"/>
                </a:ext>
              </a:extLst>
            </p:cNvPr>
            <p:cNvSpPr txBox="1"/>
            <p:nvPr userDrawn="1"/>
          </p:nvSpPr>
          <p:spPr>
            <a:xfrm>
              <a:off x="2576311" y="4704060"/>
              <a:ext cx="6159437" cy="338554"/>
            </a:xfrm>
            <a:prstGeom prst="rect">
              <a:avLst/>
            </a:prstGeom>
            <a:noFill/>
          </p:spPr>
          <p:txBody>
            <a:bodyPr wrap="square" rtlCol="0" anchor="ctr">
              <a:spAutoFit/>
            </a:bodyPr>
            <a:lstStyle/>
            <a:p>
              <a:pPr algn="r"/>
              <a:r>
                <a:rPr lang="en-US" sz="1600" b="1" dirty="0">
                  <a:solidFill>
                    <a:schemeClr val="bg1"/>
                  </a:solidFill>
                </a:rPr>
                <a:t>INDIANA UNIVERSITY SCHOOL OF MEDICINE</a:t>
              </a:r>
            </a:p>
          </p:txBody>
        </p:sp>
        <p:grpSp>
          <p:nvGrpSpPr>
            <p:cNvPr id="12" name="Group 11">
              <a:extLst>
                <a:ext uri="{FF2B5EF4-FFF2-40B4-BE49-F238E27FC236}">
                  <a16:creationId xmlns:a16="http://schemas.microsoft.com/office/drawing/2014/main" id="{9FE0A3E8-2C3C-CF46-A1A4-EE6D0BA3FC9D}"/>
                </a:ext>
              </a:extLst>
            </p:cNvPr>
            <p:cNvGrpSpPr/>
            <p:nvPr userDrawn="1"/>
          </p:nvGrpSpPr>
          <p:grpSpPr>
            <a:xfrm>
              <a:off x="422970" y="4298510"/>
              <a:ext cx="725830" cy="853727"/>
              <a:chOff x="422970" y="4298510"/>
              <a:chExt cx="725830" cy="853727"/>
            </a:xfrm>
          </p:grpSpPr>
          <p:sp>
            <p:nvSpPr>
              <p:cNvPr id="14" name="Rectangle 13">
                <a:extLst>
                  <a:ext uri="{FF2B5EF4-FFF2-40B4-BE49-F238E27FC236}">
                    <a16:creationId xmlns:a16="http://schemas.microsoft.com/office/drawing/2014/main" id="{B226430D-4079-4B41-9842-41583BFE0C9D}"/>
                  </a:ext>
                </a:extLst>
              </p:cNvPr>
              <p:cNvSpPr/>
              <p:nvPr userDrawn="1"/>
            </p:nvSpPr>
            <p:spPr>
              <a:xfrm>
                <a:off x="583872" y="4456709"/>
                <a:ext cx="407139" cy="695528"/>
              </a:xfrm>
              <a:prstGeom prst="rect">
                <a:avLst/>
              </a:prstGeom>
              <a:solidFill>
                <a:srgbClr val="99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FEB69E89-B821-FD42-BA2A-E2E3A1CD5B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970" y="4298510"/>
                <a:ext cx="725830" cy="797138"/>
              </a:xfrm>
              <a:prstGeom prst="rect">
                <a:avLst/>
              </a:prstGeom>
            </p:spPr>
          </p:pic>
        </p:grpSp>
      </p:grpSp>
    </p:spTree>
    <p:extLst>
      <p:ext uri="{BB962C8B-B14F-4D97-AF65-F5344CB8AC3E}">
        <p14:creationId xmlns:p14="http://schemas.microsoft.com/office/powerpoint/2010/main" val="385965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page">
    <p:bg>
      <p:bgPr>
        <a:solidFill>
          <a:srgbClr val="ACA39A">
            <a:alpha val="4000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6E28AC-0C0C-C240-881B-3E1B0E4909DC}"/>
              </a:ext>
            </a:extLst>
          </p:cNvPr>
          <p:cNvSpPr/>
          <p:nvPr userDrawn="1"/>
        </p:nvSpPr>
        <p:spPr>
          <a:xfrm>
            <a:off x="0" y="0"/>
            <a:ext cx="9144000" cy="4616178"/>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A4CDEAE-A72C-6745-AF68-F4D3AFBE4BD4}"/>
              </a:ext>
            </a:extLst>
          </p:cNvPr>
          <p:cNvSpPr/>
          <p:nvPr userDrawn="1"/>
        </p:nvSpPr>
        <p:spPr>
          <a:xfrm flipV="1">
            <a:off x="1" y="4616178"/>
            <a:ext cx="9144000" cy="3428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ext Placeholder 19">
            <a:extLst>
              <a:ext uri="{FF2B5EF4-FFF2-40B4-BE49-F238E27FC236}">
                <a16:creationId xmlns:a16="http://schemas.microsoft.com/office/drawing/2014/main" id="{C9A91140-A017-E042-AACE-3BC11888B624}"/>
              </a:ext>
            </a:extLst>
          </p:cNvPr>
          <p:cNvSpPr>
            <a:spLocks noGrp="1"/>
          </p:cNvSpPr>
          <p:nvPr>
            <p:ph type="body" sz="quarter" idx="11" hasCustomPrompt="1"/>
          </p:nvPr>
        </p:nvSpPr>
        <p:spPr>
          <a:xfrm>
            <a:off x="3137314" y="60530"/>
            <a:ext cx="5842227" cy="252412"/>
          </a:xfrm>
          <a:prstGeom prst="rect">
            <a:avLst/>
          </a:prstGeom>
        </p:spPr>
        <p:txBody>
          <a:bodyPr anchor="ctr">
            <a:noAutofit/>
          </a:bodyPr>
          <a:lstStyle>
            <a:lvl1pPr marL="0" indent="0" algn="r">
              <a:buNone/>
              <a:defRPr sz="1050" b="0" spc="0" baseline="0">
                <a:solidFill>
                  <a:schemeClr val="bg1"/>
                </a:solidFill>
                <a:latin typeface="Arial"/>
                <a:cs typeface="Arial"/>
              </a:defRPr>
            </a:lvl1pPr>
          </a:lstStyle>
          <a:p>
            <a:pPr lvl="0"/>
            <a:r>
              <a:rPr lang="en-US" dirty="0"/>
              <a:t>SUBHEAD OR NAME OF DEPARTMENT, PROGRAM OR UNIT</a:t>
            </a:r>
          </a:p>
        </p:txBody>
      </p:sp>
      <p:sp>
        <p:nvSpPr>
          <p:cNvPr id="17" name="Text Placeholder 19">
            <a:extLst>
              <a:ext uri="{FF2B5EF4-FFF2-40B4-BE49-F238E27FC236}">
                <a16:creationId xmlns:a16="http://schemas.microsoft.com/office/drawing/2014/main" id="{A17B975E-BE6B-3E4A-8B92-9C17B56151B0}"/>
              </a:ext>
            </a:extLst>
          </p:cNvPr>
          <p:cNvSpPr>
            <a:spLocks noGrp="1"/>
          </p:cNvSpPr>
          <p:nvPr>
            <p:ph type="body" sz="quarter" idx="12" hasCustomPrompt="1"/>
          </p:nvPr>
        </p:nvSpPr>
        <p:spPr>
          <a:xfrm>
            <a:off x="530694" y="3264558"/>
            <a:ext cx="7734222" cy="252412"/>
          </a:xfrm>
          <a:prstGeom prst="rect">
            <a:avLst/>
          </a:prstGeom>
        </p:spPr>
        <p:txBody>
          <a:bodyPr anchor="ctr">
            <a:noAutofit/>
          </a:bodyPr>
          <a:lstStyle>
            <a:lvl1pPr marL="0" indent="0">
              <a:buNone/>
              <a:defRPr sz="1500" b="0" spc="0" baseline="0">
                <a:solidFill>
                  <a:schemeClr val="bg1"/>
                </a:solidFill>
                <a:latin typeface="Arial"/>
                <a:cs typeface="Arial"/>
              </a:defRPr>
            </a:lvl1pPr>
          </a:lstStyle>
          <a:p>
            <a:pPr lvl="0"/>
            <a:r>
              <a:rPr lang="en-US" dirty="0"/>
              <a:t>PRESENTER AND TITLE</a:t>
            </a:r>
          </a:p>
        </p:txBody>
      </p:sp>
      <p:sp>
        <p:nvSpPr>
          <p:cNvPr id="20" name="Rectangle 19">
            <a:extLst>
              <a:ext uri="{FF2B5EF4-FFF2-40B4-BE49-F238E27FC236}">
                <a16:creationId xmlns:a16="http://schemas.microsoft.com/office/drawing/2014/main" id="{6482F538-085F-4A46-980B-B7621385365F}"/>
              </a:ext>
            </a:extLst>
          </p:cNvPr>
          <p:cNvSpPr/>
          <p:nvPr userDrawn="1"/>
        </p:nvSpPr>
        <p:spPr>
          <a:xfrm>
            <a:off x="-14942" y="2032000"/>
            <a:ext cx="148614" cy="836706"/>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24" name="Picture 23">
            <a:extLst>
              <a:ext uri="{FF2B5EF4-FFF2-40B4-BE49-F238E27FC236}">
                <a16:creationId xmlns:a16="http://schemas.microsoft.com/office/drawing/2014/main" id="{291A24C4-8E13-DF4D-846B-195D1BD22BEF}"/>
              </a:ext>
            </a:extLst>
          </p:cNvPr>
          <p:cNvPicPr>
            <a:picLocks noChangeAspect="1"/>
          </p:cNvPicPr>
          <p:nvPr userDrawn="1"/>
        </p:nvPicPr>
        <p:blipFill>
          <a:blip r:embed="rId2"/>
          <a:stretch>
            <a:fillRect/>
          </a:stretch>
        </p:blipFill>
        <p:spPr>
          <a:xfrm>
            <a:off x="133672" y="4734253"/>
            <a:ext cx="1727666" cy="317517"/>
          </a:xfrm>
          <a:prstGeom prst="rect">
            <a:avLst/>
          </a:prstGeom>
        </p:spPr>
      </p:pic>
      <p:pic>
        <p:nvPicPr>
          <p:cNvPr id="25" name="Picture 24">
            <a:extLst>
              <a:ext uri="{FF2B5EF4-FFF2-40B4-BE49-F238E27FC236}">
                <a16:creationId xmlns:a16="http://schemas.microsoft.com/office/drawing/2014/main" id="{5E9A4526-49F8-EE40-8C85-32F41D8AC708}"/>
              </a:ext>
            </a:extLst>
          </p:cNvPr>
          <p:cNvPicPr>
            <a:picLocks noChangeAspect="1"/>
          </p:cNvPicPr>
          <p:nvPr userDrawn="1"/>
        </p:nvPicPr>
        <p:blipFill>
          <a:blip r:embed="rId3"/>
          <a:stretch>
            <a:fillRect/>
          </a:stretch>
        </p:blipFill>
        <p:spPr>
          <a:xfrm>
            <a:off x="7350598" y="4722184"/>
            <a:ext cx="1605774" cy="329586"/>
          </a:xfrm>
          <a:prstGeom prst="rect">
            <a:avLst/>
          </a:prstGeom>
        </p:spPr>
      </p:pic>
      <p:sp>
        <p:nvSpPr>
          <p:cNvPr id="10" name="Title 1">
            <a:extLst>
              <a:ext uri="{FF2B5EF4-FFF2-40B4-BE49-F238E27FC236}">
                <a16:creationId xmlns:a16="http://schemas.microsoft.com/office/drawing/2014/main" id="{C17335B1-6B05-7444-A009-569D13F1EFF6}"/>
              </a:ext>
            </a:extLst>
          </p:cNvPr>
          <p:cNvSpPr>
            <a:spLocks noGrp="1"/>
          </p:cNvSpPr>
          <p:nvPr>
            <p:ph type="title"/>
          </p:nvPr>
        </p:nvSpPr>
        <p:spPr>
          <a:xfrm>
            <a:off x="528750" y="1881845"/>
            <a:ext cx="7886700" cy="993775"/>
          </a:xfrm>
          <a:prstGeom prst="rect">
            <a:avLst/>
          </a:prstGeo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401632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ACA39A">
            <a:alpha val="41000"/>
          </a:srgbClr>
        </a:solidFill>
        <a:effectLst/>
      </p:bgPr>
    </p:bg>
    <p:spTree>
      <p:nvGrpSpPr>
        <p:cNvPr id="1" name=""/>
        <p:cNvGrpSpPr/>
        <p:nvPr/>
      </p:nvGrpSpPr>
      <p:grpSpPr>
        <a:xfrm>
          <a:off x="0" y="0"/>
          <a:ext cx="0" cy="0"/>
          <a:chOff x="0" y="0"/>
          <a:chExt cx="0" cy="0"/>
        </a:xfrm>
      </p:grpSpPr>
      <p:sp>
        <p:nvSpPr>
          <p:cNvPr id="2" name="TextBox 1"/>
          <p:cNvSpPr txBox="1"/>
          <p:nvPr userDrawn="1"/>
        </p:nvSpPr>
        <p:spPr>
          <a:xfrm>
            <a:off x="1378693" y="2390510"/>
            <a:ext cx="184731" cy="369332"/>
          </a:xfrm>
          <a:prstGeom prst="rect">
            <a:avLst/>
          </a:prstGeom>
          <a:noFill/>
        </p:spPr>
        <p:txBody>
          <a:bodyPr wrap="none" rtlCol="0">
            <a:spAutoFit/>
          </a:bodyPr>
          <a:lstStyle/>
          <a:p>
            <a:endParaRPr lang="en-US" sz="1800" dirty="0"/>
          </a:p>
        </p:txBody>
      </p:sp>
      <p:sp>
        <p:nvSpPr>
          <p:cNvPr id="10" name="TextBox 9"/>
          <p:cNvSpPr txBox="1"/>
          <p:nvPr userDrawn="1"/>
        </p:nvSpPr>
        <p:spPr>
          <a:xfrm>
            <a:off x="1378693" y="2390510"/>
            <a:ext cx="184731" cy="369332"/>
          </a:xfrm>
          <a:prstGeom prst="rect">
            <a:avLst/>
          </a:prstGeom>
          <a:noFill/>
        </p:spPr>
        <p:txBody>
          <a:bodyPr wrap="none" rtlCol="0">
            <a:spAutoFit/>
          </a:bodyPr>
          <a:lstStyle/>
          <a:p>
            <a:endParaRPr lang="en-US" sz="1800" dirty="0"/>
          </a:p>
        </p:txBody>
      </p:sp>
      <p:sp>
        <p:nvSpPr>
          <p:cNvPr id="11" name="TextBox 10"/>
          <p:cNvSpPr txBox="1"/>
          <p:nvPr userDrawn="1"/>
        </p:nvSpPr>
        <p:spPr>
          <a:xfrm>
            <a:off x="1378693" y="2390510"/>
            <a:ext cx="184731" cy="369332"/>
          </a:xfrm>
          <a:prstGeom prst="rect">
            <a:avLst/>
          </a:prstGeom>
          <a:noFill/>
        </p:spPr>
        <p:txBody>
          <a:bodyPr wrap="none" rtlCol="0">
            <a:spAutoFit/>
          </a:bodyPr>
          <a:lstStyle/>
          <a:p>
            <a:endParaRPr lang="en-US" sz="1800" dirty="0"/>
          </a:p>
        </p:txBody>
      </p:sp>
      <p:sp>
        <p:nvSpPr>
          <p:cNvPr id="14" name="Title 13"/>
          <p:cNvSpPr>
            <a:spLocks noGrp="1"/>
          </p:cNvSpPr>
          <p:nvPr>
            <p:ph type="title" hasCustomPrompt="1"/>
          </p:nvPr>
        </p:nvSpPr>
        <p:spPr>
          <a:xfrm>
            <a:off x="506694" y="2274522"/>
            <a:ext cx="6802482" cy="656910"/>
          </a:xfrm>
          <a:prstGeom prst="rect">
            <a:avLst/>
          </a:prstGeom>
        </p:spPr>
        <p:txBody>
          <a:bodyPr anchor="ctr">
            <a:noAutofit/>
          </a:bodyPr>
          <a:lstStyle>
            <a:lvl1pPr>
              <a:defRPr sz="3600" b="1" i="0" spc="0" baseline="0">
                <a:solidFill>
                  <a:schemeClr val="tx1"/>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032788"/>
            <a:ext cx="4828294" cy="252412"/>
          </a:xfrm>
          <a:prstGeom prst="rect">
            <a:avLst/>
          </a:prstGeom>
        </p:spPr>
        <p:txBody>
          <a:bodyPr anchor="ctr">
            <a:noAutofit/>
          </a:bodyPr>
          <a:lstStyle>
            <a:lvl1pPr marL="0" indent="0">
              <a:buNone/>
              <a:defRPr sz="1400" b="1" i="0" spc="50" baseline="0">
                <a:solidFill>
                  <a:schemeClr val="tx1"/>
                </a:solidFill>
                <a:latin typeface="Arial"/>
                <a:cs typeface="Arial"/>
              </a:defRPr>
            </a:lvl1pPr>
          </a:lstStyle>
          <a:p>
            <a:pPr lvl="0"/>
            <a:r>
              <a:rPr lang="en-US" dirty="0"/>
              <a:t>SECTION NUMBER OR SUBTITLE</a:t>
            </a:r>
          </a:p>
        </p:txBody>
      </p:sp>
      <p:sp>
        <p:nvSpPr>
          <p:cNvPr id="4" name="Rectangle 3"/>
          <p:cNvSpPr/>
          <p:nvPr userDrawn="1"/>
        </p:nvSpPr>
        <p:spPr>
          <a:xfrm>
            <a:off x="-14942" y="2032000"/>
            <a:ext cx="148614" cy="836706"/>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71595CF3-9252-EE46-83B0-3CEA4C383304}"/>
              </a:ext>
            </a:extLst>
          </p:cNvPr>
          <p:cNvSpPr/>
          <p:nvPr userDrawn="1"/>
        </p:nvSpPr>
        <p:spPr>
          <a:xfrm flipV="1">
            <a:off x="1" y="4616178"/>
            <a:ext cx="9144000" cy="3428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Text Placeholder 19">
            <a:extLst>
              <a:ext uri="{FF2B5EF4-FFF2-40B4-BE49-F238E27FC236}">
                <a16:creationId xmlns:a16="http://schemas.microsoft.com/office/drawing/2014/main" id="{CD065864-336A-BC40-A674-18BB7307F078}"/>
              </a:ext>
            </a:extLst>
          </p:cNvPr>
          <p:cNvSpPr>
            <a:spLocks noGrp="1"/>
          </p:cNvSpPr>
          <p:nvPr>
            <p:ph type="body" sz="quarter" idx="11" hasCustomPrompt="1"/>
          </p:nvPr>
        </p:nvSpPr>
        <p:spPr>
          <a:xfrm>
            <a:off x="3137314" y="60530"/>
            <a:ext cx="5842227" cy="252412"/>
          </a:xfrm>
          <a:prstGeom prst="rect">
            <a:avLst/>
          </a:prstGeom>
        </p:spPr>
        <p:txBody>
          <a:bodyPr anchor="ctr">
            <a:noAutofit/>
          </a:bodyPr>
          <a:lstStyle>
            <a:lvl1pPr marL="0" indent="0" algn="r">
              <a:buNone/>
              <a:defRPr sz="1050" b="0" spc="0" baseline="0">
                <a:solidFill>
                  <a:schemeClr val="tx1"/>
                </a:solidFill>
                <a:latin typeface="Arial"/>
                <a:cs typeface="Arial"/>
              </a:defRPr>
            </a:lvl1pPr>
          </a:lstStyle>
          <a:p>
            <a:pPr lvl="0"/>
            <a:r>
              <a:rPr lang="en-US" dirty="0"/>
              <a:t>SUBHEAD OR NAME OF DEPARTMENT, PROGRAM OR UNIT</a:t>
            </a:r>
          </a:p>
        </p:txBody>
      </p:sp>
      <p:pic>
        <p:nvPicPr>
          <p:cNvPr id="12" name="Picture 11">
            <a:extLst>
              <a:ext uri="{FF2B5EF4-FFF2-40B4-BE49-F238E27FC236}">
                <a16:creationId xmlns:a16="http://schemas.microsoft.com/office/drawing/2014/main" id="{1F9EA660-3969-7141-93F9-5C2823073BDF}"/>
              </a:ext>
            </a:extLst>
          </p:cNvPr>
          <p:cNvPicPr>
            <a:picLocks noChangeAspect="1"/>
          </p:cNvPicPr>
          <p:nvPr userDrawn="1"/>
        </p:nvPicPr>
        <p:blipFill>
          <a:blip r:embed="rId2"/>
          <a:stretch>
            <a:fillRect/>
          </a:stretch>
        </p:blipFill>
        <p:spPr>
          <a:xfrm>
            <a:off x="133672" y="4734253"/>
            <a:ext cx="1727666" cy="317517"/>
          </a:xfrm>
          <a:prstGeom prst="rect">
            <a:avLst/>
          </a:prstGeom>
        </p:spPr>
      </p:pic>
      <p:pic>
        <p:nvPicPr>
          <p:cNvPr id="13" name="Picture 12">
            <a:extLst>
              <a:ext uri="{FF2B5EF4-FFF2-40B4-BE49-F238E27FC236}">
                <a16:creationId xmlns:a16="http://schemas.microsoft.com/office/drawing/2014/main" id="{BCFB0D1C-574A-974D-9A71-6F71F16E01D6}"/>
              </a:ext>
            </a:extLst>
          </p:cNvPr>
          <p:cNvPicPr>
            <a:picLocks noChangeAspect="1"/>
          </p:cNvPicPr>
          <p:nvPr userDrawn="1"/>
        </p:nvPicPr>
        <p:blipFill>
          <a:blip r:embed="rId3"/>
          <a:stretch>
            <a:fillRect/>
          </a:stretch>
        </p:blipFill>
        <p:spPr>
          <a:xfrm>
            <a:off x="7350598" y="4722184"/>
            <a:ext cx="1605774" cy="329586"/>
          </a:xfrm>
          <a:prstGeom prst="rect">
            <a:avLst/>
          </a:prstGeom>
        </p:spPr>
      </p:pic>
    </p:spTree>
    <p:extLst>
      <p:ext uri="{BB962C8B-B14F-4D97-AF65-F5344CB8AC3E}">
        <p14:creationId xmlns:p14="http://schemas.microsoft.com/office/powerpoint/2010/main" val="2354721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ACA39A">
            <a:alpha val="41000"/>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009F98-8860-434A-B687-E3861B4A9084}"/>
              </a:ext>
            </a:extLst>
          </p:cNvPr>
          <p:cNvSpPr/>
          <p:nvPr userDrawn="1"/>
        </p:nvSpPr>
        <p:spPr>
          <a:xfrm>
            <a:off x="0" y="0"/>
            <a:ext cx="9144000" cy="4616178"/>
          </a:xfrm>
          <a:prstGeom prst="rect">
            <a:avLst/>
          </a:prstGeom>
          <a:solidFill>
            <a:srgbClr val="88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userDrawn="1"/>
        </p:nvSpPr>
        <p:spPr>
          <a:xfrm>
            <a:off x="1378693" y="2390510"/>
            <a:ext cx="184731" cy="369332"/>
          </a:xfrm>
          <a:prstGeom prst="rect">
            <a:avLst/>
          </a:prstGeom>
          <a:noFill/>
        </p:spPr>
        <p:txBody>
          <a:bodyPr wrap="none" rtlCol="0">
            <a:spAutoFit/>
          </a:bodyPr>
          <a:lstStyle/>
          <a:p>
            <a:endParaRPr lang="en-US" sz="1800" dirty="0"/>
          </a:p>
        </p:txBody>
      </p:sp>
      <p:sp>
        <p:nvSpPr>
          <p:cNvPr id="10" name="TextBox 9"/>
          <p:cNvSpPr txBox="1"/>
          <p:nvPr userDrawn="1"/>
        </p:nvSpPr>
        <p:spPr>
          <a:xfrm>
            <a:off x="1378693" y="2390510"/>
            <a:ext cx="184731" cy="369332"/>
          </a:xfrm>
          <a:prstGeom prst="rect">
            <a:avLst/>
          </a:prstGeom>
          <a:noFill/>
        </p:spPr>
        <p:txBody>
          <a:bodyPr wrap="none" rtlCol="0">
            <a:spAutoFit/>
          </a:bodyPr>
          <a:lstStyle/>
          <a:p>
            <a:endParaRPr lang="en-US" sz="1800" dirty="0"/>
          </a:p>
        </p:txBody>
      </p:sp>
      <p:sp>
        <p:nvSpPr>
          <p:cNvPr id="11" name="TextBox 10"/>
          <p:cNvSpPr txBox="1"/>
          <p:nvPr userDrawn="1"/>
        </p:nvSpPr>
        <p:spPr>
          <a:xfrm>
            <a:off x="1378693" y="2390510"/>
            <a:ext cx="184731" cy="369332"/>
          </a:xfrm>
          <a:prstGeom prst="rect">
            <a:avLst/>
          </a:prstGeom>
          <a:noFill/>
        </p:spPr>
        <p:txBody>
          <a:bodyPr wrap="none" rtlCol="0">
            <a:spAutoFit/>
          </a:bodyPr>
          <a:lstStyle/>
          <a:p>
            <a:endParaRPr lang="en-US" sz="1800" dirty="0"/>
          </a:p>
        </p:txBody>
      </p:sp>
      <p:sp>
        <p:nvSpPr>
          <p:cNvPr id="14" name="Title 13"/>
          <p:cNvSpPr>
            <a:spLocks noGrp="1"/>
          </p:cNvSpPr>
          <p:nvPr>
            <p:ph type="title" hasCustomPrompt="1"/>
          </p:nvPr>
        </p:nvSpPr>
        <p:spPr>
          <a:xfrm>
            <a:off x="506694" y="2274522"/>
            <a:ext cx="6802482" cy="656910"/>
          </a:xfrm>
          <a:prstGeom prst="rect">
            <a:avLst/>
          </a:prstGeom>
        </p:spPr>
        <p:txBody>
          <a:bodyPr anchor="ctr">
            <a:noAutofit/>
          </a:bodyPr>
          <a:lstStyle>
            <a:lvl1pPr>
              <a:defRPr sz="3600" b="1" i="0" spc="0" baseline="0">
                <a:solidFill>
                  <a:schemeClr val="bg1"/>
                </a:solidFill>
                <a:latin typeface="Arial"/>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032788"/>
            <a:ext cx="4828294" cy="252412"/>
          </a:xfrm>
          <a:prstGeom prst="rect">
            <a:avLst/>
          </a:prstGeom>
        </p:spPr>
        <p:txBody>
          <a:bodyPr anchor="ctr">
            <a:noAutofit/>
          </a:bodyPr>
          <a:lstStyle>
            <a:lvl1pPr marL="0" indent="0">
              <a:buNone/>
              <a:defRPr sz="1400" b="1" i="0" spc="50" baseline="0">
                <a:solidFill>
                  <a:schemeClr val="bg1"/>
                </a:solidFill>
                <a:latin typeface="Arial"/>
                <a:cs typeface="Arial"/>
              </a:defRPr>
            </a:lvl1pPr>
          </a:lstStyle>
          <a:p>
            <a:pPr lvl="0"/>
            <a:r>
              <a:rPr lang="en-US" dirty="0"/>
              <a:t>SECTION NUMBER OR SUBTITLE</a:t>
            </a:r>
          </a:p>
        </p:txBody>
      </p:sp>
      <p:sp>
        <p:nvSpPr>
          <p:cNvPr id="4" name="Rectangle 3"/>
          <p:cNvSpPr/>
          <p:nvPr userDrawn="1"/>
        </p:nvSpPr>
        <p:spPr>
          <a:xfrm>
            <a:off x="-14942" y="2032000"/>
            <a:ext cx="148614" cy="8367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71595CF3-9252-EE46-83B0-3CEA4C383304}"/>
              </a:ext>
            </a:extLst>
          </p:cNvPr>
          <p:cNvSpPr/>
          <p:nvPr userDrawn="1"/>
        </p:nvSpPr>
        <p:spPr>
          <a:xfrm flipV="1">
            <a:off x="1" y="4616178"/>
            <a:ext cx="9144000" cy="3428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Text Placeholder 19">
            <a:extLst>
              <a:ext uri="{FF2B5EF4-FFF2-40B4-BE49-F238E27FC236}">
                <a16:creationId xmlns:a16="http://schemas.microsoft.com/office/drawing/2014/main" id="{CD065864-336A-BC40-A674-18BB7307F078}"/>
              </a:ext>
            </a:extLst>
          </p:cNvPr>
          <p:cNvSpPr>
            <a:spLocks noGrp="1"/>
          </p:cNvSpPr>
          <p:nvPr>
            <p:ph type="body" sz="quarter" idx="11" hasCustomPrompt="1"/>
          </p:nvPr>
        </p:nvSpPr>
        <p:spPr>
          <a:xfrm>
            <a:off x="3137314" y="60530"/>
            <a:ext cx="5842227" cy="252412"/>
          </a:xfrm>
          <a:prstGeom prst="rect">
            <a:avLst/>
          </a:prstGeom>
        </p:spPr>
        <p:txBody>
          <a:bodyPr anchor="ctr">
            <a:noAutofit/>
          </a:bodyPr>
          <a:lstStyle>
            <a:lvl1pPr marL="0" indent="0" algn="r">
              <a:buNone/>
              <a:defRPr sz="1050" b="0" spc="0" baseline="0">
                <a:solidFill>
                  <a:schemeClr val="bg1"/>
                </a:solidFill>
                <a:latin typeface="Arial"/>
                <a:cs typeface="Arial"/>
              </a:defRPr>
            </a:lvl1pPr>
          </a:lstStyle>
          <a:p>
            <a:pPr lvl="0"/>
            <a:r>
              <a:rPr lang="en-US" dirty="0"/>
              <a:t>SUBHEAD OR NAME OF DEPARTMENT, PROGRAM OR UNIT</a:t>
            </a:r>
          </a:p>
        </p:txBody>
      </p:sp>
      <p:pic>
        <p:nvPicPr>
          <p:cNvPr id="12" name="Picture 11">
            <a:extLst>
              <a:ext uri="{FF2B5EF4-FFF2-40B4-BE49-F238E27FC236}">
                <a16:creationId xmlns:a16="http://schemas.microsoft.com/office/drawing/2014/main" id="{1F9EA660-3969-7141-93F9-5C2823073BDF}"/>
              </a:ext>
            </a:extLst>
          </p:cNvPr>
          <p:cNvPicPr>
            <a:picLocks noChangeAspect="1"/>
          </p:cNvPicPr>
          <p:nvPr userDrawn="1"/>
        </p:nvPicPr>
        <p:blipFill>
          <a:blip r:embed="rId2"/>
          <a:stretch>
            <a:fillRect/>
          </a:stretch>
        </p:blipFill>
        <p:spPr>
          <a:xfrm>
            <a:off x="133672" y="4734253"/>
            <a:ext cx="1727666" cy="317517"/>
          </a:xfrm>
          <a:prstGeom prst="rect">
            <a:avLst/>
          </a:prstGeom>
        </p:spPr>
      </p:pic>
      <p:pic>
        <p:nvPicPr>
          <p:cNvPr id="13" name="Picture 12">
            <a:extLst>
              <a:ext uri="{FF2B5EF4-FFF2-40B4-BE49-F238E27FC236}">
                <a16:creationId xmlns:a16="http://schemas.microsoft.com/office/drawing/2014/main" id="{BCFB0D1C-574A-974D-9A71-6F71F16E01D6}"/>
              </a:ext>
            </a:extLst>
          </p:cNvPr>
          <p:cNvPicPr>
            <a:picLocks noChangeAspect="1"/>
          </p:cNvPicPr>
          <p:nvPr userDrawn="1"/>
        </p:nvPicPr>
        <p:blipFill>
          <a:blip r:embed="rId3"/>
          <a:stretch>
            <a:fillRect/>
          </a:stretch>
        </p:blipFill>
        <p:spPr>
          <a:xfrm>
            <a:off x="7350598" y="4722184"/>
            <a:ext cx="1605774" cy="329586"/>
          </a:xfrm>
          <a:prstGeom prst="rect">
            <a:avLst/>
          </a:prstGeom>
        </p:spPr>
      </p:pic>
    </p:spTree>
    <p:extLst>
      <p:ext uri="{BB962C8B-B14F-4D97-AF65-F5344CB8AC3E}">
        <p14:creationId xmlns:p14="http://schemas.microsoft.com/office/powerpoint/2010/main" val="848582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0028" y="472096"/>
            <a:ext cx="8004391" cy="699065"/>
          </a:xfrm>
          <a:prstGeom prst="rect">
            <a:avLst/>
          </a:prstGeom>
        </p:spPr>
        <p:txBody>
          <a:bodyPr>
            <a:normAutofit/>
          </a:bodyPr>
          <a:lstStyle>
            <a:lvl1pPr>
              <a:defRPr sz="3000" b="1" i="0" cap="none" spc="0">
                <a:solidFill>
                  <a:srgbClr val="404041"/>
                </a:solidFill>
                <a:latin typeface="Arial"/>
                <a:cs typeface="Arial"/>
              </a:defRPr>
            </a:lvl1pPr>
          </a:lstStyle>
          <a:p>
            <a:r>
              <a:rPr lang="en-US" dirty="0"/>
              <a:t>Click to edit master title style</a:t>
            </a:r>
          </a:p>
        </p:txBody>
      </p:sp>
      <p:sp>
        <p:nvSpPr>
          <p:cNvPr id="5" name="Rectangle 4"/>
          <p:cNvSpPr/>
          <p:nvPr userDrawn="1"/>
        </p:nvSpPr>
        <p:spPr>
          <a:xfrm>
            <a:off x="0" y="529195"/>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Box 3"/>
          <p:cNvSpPr txBox="1"/>
          <p:nvPr userDrawn="1"/>
        </p:nvSpPr>
        <p:spPr>
          <a:xfrm>
            <a:off x="3556004" y="3541061"/>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518824" y="1271376"/>
            <a:ext cx="8015594" cy="2810633"/>
          </a:xfrm>
          <a:prstGeom prst="rect">
            <a:avLst/>
          </a:prstGeom>
        </p:spPr>
        <p:txBody>
          <a:bodyPr vert="horz" lIns="91440" tIns="45720" rIns="91440" bIns="45720" rtlCol="0">
            <a:normAutofit/>
          </a:bodyPr>
          <a:lstStyle>
            <a:lvl1pPr marL="342884" marR="0" indent="-342884" algn="l" defTabSz="457178"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14" name="Rectangle 13">
            <a:extLst>
              <a:ext uri="{FF2B5EF4-FFF2-40B4-BE49-F238E27FC236}">
                <a16:creationId xmlns:a16="http://schemas.microsoft.com/office/drawing/2014/main" id="{8E7BC511-0440-754C-AF04-F4A457586155}"/>
              </a:ext>
            </a:extLst>
          </p:cNvPr>
          <p:cNvSpPr/>
          <p:nvPr userDrawn="1"/>
        </p:nvSpPr>
        <p:spPr>
          <a:xfrm flipV="1">
            <a:off x="1" y="4616178"/>
            <a:ext cx="9144000" cy="3428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4" name="Text Placeholder 19">
            <a:extLst>
              <a:ext uri="{FF2B5EF4-FFF2-40B4-BE49-F238E27FC236}">
                <a16:creationId xmlns:a16="http://schemas.microsoft.com/office/drawing/2014/main" id="{BA78909C-5DAE-3F46-B3C6-43EFD714B0AF}"/>
              </a:ext>
            </a:extLst>
          </p:cNvPr>
          <p:cNvSpPr>
            <a:spLocks noGrp="1"/>
          </p:cNvSpPr>
          <p:nvPr>
            <p:ph type="body" sz="quarter" idx="11" hasCustomPrompt="1"/>
          </p:nvPr>
        </p:nvSpPr>
        <p:spPr>
          <a:xfrm>
            <a:off x="3137314" y="60530"/>
            <a:ext cx="5842227" cy="252412"/>
          </a:xfrm>
          <a:prstGeom prst="rect">
            <a:avLst/>
          </a:prstGeom>
        </p:spPr>
        <p:txBody>
          <a:bodyPr anchor="ctr">
            <a:noAutofit/>
          </a:bodyPr>
          <a:lstStyle>
            <a:lvl1pPr marL="0" indent="0" algn="r">
              <a:buNone/>
              <a:defRPr sz="1050" b="0" spc="0" baseline="0">
                <a:solidFill>
                  <a:schemeClr val="tx1"/>
                </a:solidFill>
                <a:latin typeface="Arial"/>
                <a:cs typeface="Arial"/>
              </a:defRPr>
            </a:lvl1pPr>
          </a:lstStyle>
          <a:p>
            <a:pPr lvl="0"/>
            <a:r>
              <a:rPr lang="en-US" dirty="0"/>
              <a:t>SUBHEAD OR NAME OF DEPARTMENT, PROGRAM OR UNIT</a:t>
            </a:r>
          </a:p>
        </p:txBody>
      </p:sp>
      <p:pic>
        <p:nvPicPr>
          <p:cNvPr id="12" name="Picture 11">
            <a:extLst>
              <a:ext uri="{FF2B5EF4-FFF2-40B4-BE49-F238E27FC236}">
                <a16:creationId xmlns:a16="http://schemas.microsoft.com/office/drawing/2014/main" id="{657E6E5D-055A-3C48-9FBD-1AF9118FA3BC}"/>
              </a:ext>
            </a:extLst>
          </p:cNvPr>
          <p:cNvPicPr>
            <a:picLocks noChangeAspect="1"/>
          </p:cNvPicPr>
          <p:nvPr userDrawn="1"/>
        </p:nvPicPr>
        <p:blipFill>
          <a:blip r:embed="rId2"/>
          <a:stretch>
            <a:fillRect/>
          </a:stretch>
        </p:blipFill>
        <p:spPr>
          <a:xfrm>
            <a:off x="133672" y="4734253"/>
            <a:ext cx="1727666" cy="317517"/>
          </a:xfrm>
          <a:prstGeom prst="rect">
            <a:avLst/>
          </a:prstGeom>
        </p:spPr>
      </p:pic>
      <p:pic>
        <p:nvPicPr>
          <p:cNvPr id="13" name="Picture 12">
            <a:extLst>
              <a:ext uri="{FF2B5EF4-FFF2-40B4-BE49-F238E27FC236}">
                <a16:creationId xmlns:a16="http://schemas.microsoft.com/office/drawing/2014/main" id="{E8ED4416-97D1-6D4A-8614-3CFD195187D1}"/>
              </a:ext>
            </a:extLst>
          </p:cNvPr>
          <p:cNvPicPr>
            <a:picLocks noChangeAspect="1"/>
          </p:cNvPicPr>
          <p:nvPr userDrawn="1"/>
        </p:nvPicPr>
        <p:blipFill>
          <a:blip r:embed="rId3"/>
          <a:stretch>
            <a:fillRect/>
          </a:stretch>
        </p:blipFill>
        <p:spPr>
          <a:xfrm>
            <a:off x="7350598" y="4722184"/>
            <a:ext cx="1605774" cy="329586"/>
          </a:xfrm>
          <a:prstGeom prst="rect">
            <a:avLst/>
          </a:prstGeom>
        </p:spPr>
      </p:pic>
    </p:spTree>
    <p:extLst>
      <p:ext uri="{BB962C8B-B14F-4D97-AF65-F5344CB8AC3E}">
        <p14:creationId xmlns:p14="http://schemas.microsoft.com/office/powerpoint/2010/main" val="3682060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with footer: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D2F7D9-ACC7-8243-8FFE-DD36574CF48E}"/>
              </a:ext>
            </a:extLst>
          </p:cNvPr>
          <p:cNvSpPr/>
          <p:nvPr userDrawn="1"/>
        </p:nvSpPr>
        <p:spPr>
          <a:xfrm>
            <a:off x="0" y="529195"/>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Text Placeholder 19">
            <a:extLst>
              <a:ext uri="{FF2B5EF4-FFF2-40B4-BE49-F238E27FC236}">
                <a16:creationId xmlns:a16="http://schemas.microsoft.com/office/drawing/2014/main" id="{E5A6D359-A7F2-104D-AE13-A2CC95C6994F}"/>
              </a:ext>
            </a:extLst>
          </p:cNvPr>
          <p:cNvSpPr>
            <a:spLocks noGrp="1"/>
          </p:cNvSpPr>
          <p:nvPr>
            <p:ph type="body" sz="quarter" idx="11" hasCustomPrompt="1"/>
          </p:nvPr>
        </p:nvSpPr>
        <p:spPr>
          <a:xfrm>
            <a:off x="3137314" y="60530"/>
            <a:ext cx="5842227" cy="252412"/>
          </a:xfrm>
          <a:prstGeom prst="rect">
            <a:avLst/>
          </a:prstGeom>
        </p:spPr>
        <p:txBody>
          <a:bodyPr anchor="ctr">
            <a:noAutofit/>
          </a:bodyPr>
          <a:lstStyle>
            <a:lvl1pPr marL="0" indent="0" algn="r">
              <a:buNone/>
              <a:defRPr sz="1050" b="0" spc="0" baseline="0">
                <a:solidFill>
                  <a:schemeClr val="tx1"/>
                </a:solidFill>
                <a:latin typeface="Arial"/>
                <a:cs typeface="Arial"/>
              </a:defRPr>
            </a:lvl1pPr>
          </a:lstStyle>
          <a:p>
            <a:pPr lvl="0"/>
            <a:r>
              <a:rPr lang="en-US" dirty="0"/>
              <a:t>SUBHEAD OR NAME OF DEPARTMENT, PROGRAM OR UNIT</a:t>
            </a:r>
          </a:p>
        </p:txBody>
      </p:sp>
      <p:sp>
        <p:nvSpPr>
          <p:cNvPr id="9" name="Rectangle 8">
            <a:extLst>
              <a:ext uri="{FF2B5EF4-FFF2-40B4-BE49-F238E27FC236}">
                <a16:creationId xmlns:a16="http://schemas.microsoft.com/office/drawing/2014/main" id="{234B461C-5BC8-254C-985F-31F4FE483390}"/>
              </a:ext>
            </a:extLst>
          </p:cNvPr>
          <p:cNvSpPr/>
          <p:nvPr userDrawn="1"/>
        </p:nvSpPr>
        <p:spPr>
          <a:xfrm flipV="1">
            <a:off x="1" y="4616178"/>
            <a:ext cx="9144000" cy="3428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256A4980-CED0-CA49-93E3-403661D88E67}"/>
              </a:ext>
            </a:extLst>
          </p:cNvPr>
          <p:cNvPicPr>
            <a:picLocks noChangeAspect="1"/>
          </p:cNvPicPr>
          <p:nvPr userDrawn="1"/>
        </p:nvPicPr>
        <p:blipFill>
          <a:blip r:embed="rId2"/>
          <a:stretch>
            <a:fillRect/>
          </a:stretch>
        </p:blipFill>
        <p:spPr>
          <a:xfrm>
            <a:off x="133672" y="4734253"/>
            <a:ext cx="1727666" cy="317517"/>
          </a:xfrm>
          <a:prstGeom prst="rect">
            <a:avLst/>
          </a:prstGeom>
        </p:spPr>
      </p:pic>
      <p:pic>
        <p:nvPicPr>
          <p:cNvPr id="17" name="Picture 16">
            <a:extLst>
              <a:ext uri="{FF2B5EF4-FFF2-40B4-BE49-F238E27FC236}">
                <a16:creationId xmlns:a16="http://schemas.microsoft.com/office/drawing/2014/main" id="{60403DE4-DD75-7A45-A36D-66A0BF48D349}"/>
              </a:ext>
            </a:extLst>
          </p:cNvPr>
          <p:cNvPicPr>
            <a:picLocks noChangeAspect="1"/>
          </p:cNvPicPr>
          <p:nvPr userDrawn="1"/>
        </p:nvPicPr>
        <p:blipFill>
          <a:blip r:embed="rId3"/>
          <a:stretch>
            <a:fillRect/>
          </a:stretch>
        </p:blipFill>
        <p:spPr>
          <a:xfrm>
            <a:off x="7350598" y="4722184"/>
            <a:ext cx="1605774" cy="329586"/>
          </a:xfrm>
          <a:prstGeom prst="rect">
            <a:avLst/>
          </a:prstGeom>
        </p:spPr>
      </p:pic>
    </p:spTree>
    <p:extLst>
      <p:ext uri="{BB962C8B-B14F-4D97-AF65-F5344CB8AC3E}">
        <p14:creationId xmlns:p14="http://schemas.microsoft.com/office/powerpoint/2010/main" val="1315652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only: white">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6CE611-FC64-B84E-B5B1-803344640B8E}"/>
              </a:ext>
            </a:extLst>
          </p:cNvPr>
          <p:cNvSpPr/>
          <p:nvPr userDrawn="1"/>
        </p:nvSpPr>
        <p:spPr>
          <a:xfrm>
            <a:off x="0" y="4650467"/>
            <a:ext cx="9144000" cy="49303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30028" y="472096"/>
            <a:ext cx="8004391" cy="699065"/>
          </a:xfrm>
          <a:prstGeom prst="rect">
            <a:avLst/>
          </a:prstGeom>
        </p:spPr>
        <p:txBody>
          <a:bodyPr>
            <a:normAutofit/>
          </a:bodyPr>
          <a:lstStyle>
            <a:lvl1pPr>
              <a:defRPr sz="3000" b="1" i="0" cap="none" spc="0">
                <a:solidFill>
                  <a:schemeClr val="bg1"/>
                </a:solidFill>
                <a:latin typeface="Arial"/>
                <a:cs typeface="Arial"/>
              </a:defRPr>
            </a:lvl1pPr>
          </a:lstStyle>
          <a:p>
            <a:r>
              <a:rPr lang="en-US" dirty="0"/>
              <a:t>Click to edit master title style</a:t>
            </a:r>
          </a:p>
        </p:txBody>
      </p:sp>
      <p:sp>
        <p:nvSpPr>
          <p:cNvPr id="5" name="Rectangle 4"/>
          <p:cNvSpPr/>
          <p:nvPr userDrawn="1"/>
        </p:nvSpPr>
        <p:spPr>
          <a:xfrm>
            <a:off x="0" y="529195"/>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Box 3"/>
          <p:cNvSpPr txBox="1"/>
          <p:nvPr userDrawn="1"/>
        </p:nvSpPr>
        <p:spPr>
          <a:xfrm>
            <a:off x="3556004" y="3541061"/>
            <a:ext cx="184731" cy="369332"/>
          </a:xfrm>
          <a:prstGeom prst="rect">
            <a:avLst/>
          </a:prstGeom>
          <a:noFill/>
        </p:spPr>
        <p:txBody>
          <a:bodyPr wrap="none" rtlCol="0">
            <a:spAutoFit/>
          </a:bodyPr>
          <a:lstStyle/>
          <a:p>
            <a:endParaRPr lang="en-US" sz="1800" dirty="0"/>
          </a:p>
        </p:txBody>
      </p:sp>
      <p:sp>
        <p:nvSpPr>
          <p:cNvPr id="7" name="Text Placeholder 2"/>
          <p:cNvSpPr>
            <a:spLocks noGrp="1"/>
          </p:cNvSpPr>
          <p:nvPr>
            <p:ph idx="1" hasCustomPrompt="1"/>
          </p:nvPr>
        </p:nvSpPr>
        <p:spPr>
          <a:xfrm>
            <a:off x="518824" y="1271376"/>
            <a:ext cx="8015594" cy="2810633"/>
          </a:xfrm>
          <a:prstGeom prst="rect">
            <a:avLst/>
          </a:prstGeom>
        </p:spPr>
        <p:txBody>
          <a:bodyPr vert="horz" lIns="91440" tIns="45720" rIns="91440" bIns="45720" rtlCol="0">
            <a:normAutofit/>
          </a:bodyPr>
          <a:lstStyle>
            <a:lvl1pPr marL="342884" marR="0" indent="-342884" algn="l" defTabSz="457178"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chemeClr val="bg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14" name="Rectangle 13">
            <a:extLst>
              <a:ext uri="{FF2B5EF4-FFF2-40B4-BE49-F238E27FC236}">
                <a16:creationId xmlns:a16="http://schemas.microsoft.com/office/drawing/2014/main" id="{8E7BC511-0440-754C-AF04-F4A457586155}"/>
              </a:ext>
            </a:extLst>
          </p:cNvPr>
          <p:cNvSpPr/>
          <p:nvPr userDrawn="1"/>
        </p:nvSpPr>
        <p:spPr>
          <a:xfrm flipV="1">
            <a:off x="1" y="4616178"/>
            <a:ext cx="9144000" cy="3428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4" name="Text Placeholder 19">
            <a:extLst>
              <a:ext uri="{FF2B5EF4-FFF2-40B4-BE49-F238E27FC236}">
                <a16:creationId xmlns:a16="http://schemas.microsoft.com/office/drawing/2014/main" id="{BA78909C-5DAE-3F46-B3C6-43EFD714B0AF}"/>
              </a:ext>
            </a:extLst>
          </p:cNvPr>
          <p:cNvSpPr>
            <a:spLocks noGrp="1"/>
          </p:cNvSpPr>
          <p:nvPr>
            <p:ph type="body" sz="quarter" idx="11" hasCustomPrompt="1"/>
          </p:nvPr>
        </p:nvSpPr>
        <p:spPr>
          <a:xfrm>
            <a:off x="3137314" y="60530"/>
            <a:ext cx="5842227" cy="252412"/>
          </a:xfrm>
          <a:prstGeom prst="rect">
            <a:avLst/>
          </a:prstGeom>
        </p:spPr>
        <p:txBody>
          <a:bodyPr anchor="ctr">
            <a:noAutofit/>
          </a:bodyPr>
          <a:lstStyle>
            <a:lvl1pPr marL="0" indent="0" algn="r">
              <a:buNone/>
              <a:defRPr sz="1050" b="0" spc="0" baseline="0">
                <a:solidFill>
                  <a:schemeClr val="bg1"/>
                </a:solidFill>
                <a:latin typeface="Arial"/>
                <a:cs typeface="Arial"/>
              </a:defRPr>
            </a:lvl1pPr>
          </a:lstStyle>
          <a:p>
            <a:pPr lvl="0"/>
            <a:r>
              <a:rPr lang="en-US" dirty="0"/>
              <a:t>SUBHEAD OR NAME OF DEPARTMENT, PROGRAM OR UNIT</a:t>
            </a:r>
          </a:p>
        </p:txBody>
      </p:sp>
      <p:pic>
        <p:nvPicPr>
          <p:cNvPr id="12" name="Picture 11">
            <a:extLst>
              <a:ext uri="{FF2B5EF4-FFF2-40B4-BE49-F238E27FC236}">
                <a16:creationId xmlns:a16="http://schemas.microsoft.com/office/drawing/2014/main" id="{657E6E5D-055A-3C48-9FBD-1AF9118FA3BC}"/>
              </a:ext>
            </a:extLst>
          </p:cNvPr>
          <p:cNvPicPr>
            <a:picLocks noChangeAspect="1"/>
          </p:cNvPicPr>
          <p:nvPr userDrawn="1"/>
        </p:nvPicPr>
        <p:blipFill>
          <a:blip r:embed="rId2"/>
          <a:stretch>
            <a:fillRect/>
          </a:stretch>
        </p:blipFill>
        <p:spPr>
          <a:xfrm>
            <a:off x="133672" y="4734253"/>
            <a:ext cx="1727666" cy="317517"/>
          </a:xfrm>
          <a:prstGeom prst="rect">
            <a:avLst/>
          </a:prstGeom>
        </p:spPr>
      </p:pic>
      <p:pic>
        <p:nvPicPr>
          <p:cNvPr id="13" name="Picture 12">
            <a:extLst>
              <a:ext uri="{FF2B5EF4-FFF2-40B4-BE49-F238E27FC236}">
                <a16:creationId xmlns:a16="http://schemas.microsoft.com/office/drawing/2014/main" id="{E8ED4416-97D1-6D4A-8614-3CFD195187D1}"/>
              </a:ext>
            </a:extLst>
          </p:cNvPr>
          <p:cNvPicPr>
            <a:picLocks noChangeAspect="1"/>
          </p:cNvPicPr>
          <p:nvPr userDrawn="1"/>
        </p:nvPicPr>
        <p:blipFill>
          <a:blip r:embed="rId3"/>
          <a:stretch>
            <a:fillRect/>
          </a:stretch>
        </p:blipFill>
        <p:spPr>
          <a:xfrm>
            <a:off x="7350598" y="4722184"/>
            <a:ext cx="1605774" cy="329586"/>
          </a:xfrm>
          <a:prstGeom prst="rect">
            <a:avLst/>
          </a:prstGeom>
        </p:spPr>
      </p:pic>
    </p:spTree>
    <p:extLst>
      <p:ext uri="{BB962C8B-B14F-4D97-AF65-F5344CB8AC3E}">
        <p14:creationId xmlns:p14="http://schemas.microsoft.com/office/powerpoint/2010/main" val="2156034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with footer: whit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F726DD-EEEA-324B-9F37-4DD40B0306C5}"/>
              </a:ext>
            </a:extLst>
          </p:cNvPr>
          <p:cNvSpPr/>
          <p:nvPr userDrawn="1"/>
        </p:nvSpPr>
        <p:spPr>
          <a:xfrm>
            <a:off x="0" y="4650467"/>
            <a:ext cx="9144000" cy="493033"/>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D2F7D9-ACC7-8243-8FFE-DD36574CF48E}"/>
              </a:ext>
            </a:extLst>
          </p:cNvPr>
          <p:cNvSpPr/>
          <p:nvPr userDrawn="1"/>
        </p:nvSpPr>
        <p:spPr>
          <a:xfrm>
            <a:off x="0" y="529195"/>
            <a:ext cx="82664" cy="387197"/>
          </a:xfrm>
          <a:prstGeom prst="rect">
            <a:avLst/>
          </a:prstGeom>
          <a:solidFill>
            <a:srgbClr val="99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7" name="Text Placeholder 19">
            <a:extLst>
              <a:ext uri="{FF2B5EF4-FFF2-40B4-BE49-F238E27FC236}">
                <a16:creationId xmlns:a16="http://schemas.microsoft.com/office/drawing/2014/main" id="{E5A6D359-A7F2-104D-AE13-A2CC95C6994F}"/>
              </a:ext>
            </a:extLst>
          </p:cNvPr>
          <p:cNvSpPr>
            <a:spLocks noGrp="1"/>
          </p:cNvSpPr>
          <p:nvPr>
            <p:ph type="body" sz="quarter" idx="11" hasCustomPrompt="1"/>
          </p:nvPr>
        </p:nvSpPr>
        <p:spPr>
          <a:xfrm>
            <a:off x="3137314" y="60530"/>
            <a:ext cx="5842227" cy="252412"/>
          </a:xfrm>
          <a:prstGeom prst="rect">
            <a:avLst/>
          </a:prstGeom>
        </p:spPr>
        <p:txBody>
          <a:bodyPr anchor="ctr">
            <a:noAutofit/>
          </a:bodyPr>
          <a:lstStyle>
            <a:lvl1pPr marL="0" indent="0" algn="r">
              <a:buNone/>
              <a:defRPr sz="1050" b="0" spc="0" baseline="0">
                <a:solidFill>
                  <a:schemeClr val="bg1"/>
                </a:solidFill>
                <a:latin typeface="Arial"/>
                <a:cs typeface="Arial"/>
              </a:defRPr>
            </a:lvl1pPr>
          </a:lstStyle>
          <a:p>
            <a:pPr lvl="0"/>
            <a:r>
              <a:rPr lang="en-US" dirty="0"/>
              <a:t>SUBHEAD OR NAME OF DEPARTMENT, PROGRAM OR UNIT</a:t>
            </a:r>
          </a:p>
        </p:txBody>
      </p:sp>
      <p:sp>
        <p:nvSpPr>
          <p:cNvPr id="9" name="Rectangle 8">
            <a:extLst>
              <a:ext uri="{FF2B5EF4-FFF2-40B4-BE49-F238E27FC236}">
                <a16:creationId xmlns:a16="http://schemas.microsoft.com/office/drawing/2014/main" id="{234B461C-5BC8-254C-985F-31F4FE483390}"/>
              </a:ext>
            </a:extLst>
          </p:cNvPr>
          <p:cNvSpPr/>
          <p:nvPr userDrawn="1"/>
        </p:nvSpPr>
        <p:spPr>
          <a:xfrm flipV="1">
            <a:off x="1" y="4616178"/>
            <a:ext cx="9144000" cy="34289"/>
          </a:xfrm>
          <a:prstGeom prst="rect">
            <a:avLst/>
          </a:prstGeom>
          <a:solidFill>
            <a:srgbClr val="6903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256A4980-CED0-CA49-93E3-403661D88E67}"/>
              </a:ext>
            </a:extLst>
          </p:cNvPr>
          <p:cNvPicPr>
            <a:picLocks noChangeAspect="1"/>
          </p:cNvPicPr>
          <p:nvPr userDrawn="1"/>
        </p:nvPicPr>
        <p:blipFill>
          <a:blip r:embed="rId2"/>
          <a:stretch>
            <a:fillRect/>
          </a:stretch>
        </p:blipFill>
        <p:spPr>
          <a:xfrm>
            <a:off x="133672" y="4734253"/>
            <a:ext cx="1727666" cy="317517"/>
          </a:xfrm>
          <a:prstGeom prst="rect">
            <a:avLst/>
          </a:prstGeom>
        </p:spPr>
      </p:pic>
      <p:pic>
        <p:nvPicPr>
          <p:cNvPr id="17" name="Picture 16">
            <a:extLst>
              <a:ext uri="{FF2B5EF4-FFF2-40B4-BE49-F238E27FC236}">
                <a16:creationId xmlns:a16="http://schemas.microsoft.com/office/drawing/2014/main" id="{60403DE4-DD75-7A45-A36D-66A0BF48D349}"/>
              </a:ext>
            </a:extLst>
          </p:cNvPr>
          <p:cNvPicPr>
            <a:picLocks noChangeAspect="1"/>
          </p:cNvPicPr>
          <p:nvPr userDrawn="1"/>
        </p:nvPicPr>
        <p:blipFill>
          <a:blip r:embed="rId3"/>
          <a:stretch>
            <a:fillRect/>
          </a:stretch>
        </p:blipFill>
        <p:spPr>
          <a:xfrm>
            <a:off x="7350598" y="4722184"/>
            <a:ext cx="1605774" cy="329586"/>
          </a:xfrm>
          <a:prstGeom prst="rect">
            <a:avLst/>
          </a:prstGeom>
        </p:spPr>
      </p:pic>
    </p:spTree>
    <p:extLst>
      <p:ext uri="{BB962C8B-B14F-4D97-AF65-F5344CB8AC3E}">
        <p14:creationId xmlns:p14="http://schemas.microsoft.com/office/powerpoint/2010/main" val="1880876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rt Slide #2">
    <p:spTree>
      <p:nvGrpSpPr>
        <p:cNvPr id="1" name=""/>
        <p:cNvGrpSpPr/>
        <p:nvPr/>
      </p:nvGrpSpPr>
      <p:grpSpPr>
        <a:xfrm>
          <a:off x="0" y="0"/>
          <a:ext cx="0" cy="0"/>
          <a:chOff x="0" y="0"/>
          <a:chExt cx="0" cy="0"/>
        </a:xfrm>
      </p:grpSpPr>
      <p:cxnSp>
        <p:nvCxnSpPr>
          <p:cNvPr id="13" name="Straight Connector 12"/>
          <p:cNvCxnSpPr/>
          <p:nvPr userDrawn="1"/>
        </p:nvCxnSpPr>
        <p:spPr>
          <a:xfrm>
            <a:off x="166379" y="4646310"/>
            <a:ext cx="8811242"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E52F6A9A-92CD-EB4F-B038-E854BBB7D6C8}"/>
              </a:ext>
            </a:extLst>
          </p:cNvPr>
          <p:cNvSpPr>
            <a:spLocks noGrp="1"/>
          </p:cNvSpPr>
          <p:nvPr>
            <p:ph type="subTitle" idx="1" hasCustomPrompt="1"/>
          </p:nvPr>
        </p:nvSpPr>
        <p:spPr>
          <a:xfrm>
            <a:off x="358334" y="2101592"/>
            <a:ext cx="3383387" cy="2163111"/>
          </a:xfrm>
          <a:effectLst/>
        </p:spPr>
        <p:txBody>
          <a:bodyPr>
            <a:normAutofit/>
          </a:bodyPr>
          <a:lstStyle>
            <a:lvl1pPr marL="0" marR="0" indent="0" algn="l" defTabSz="685800" rtl="0" eaLnBrk="1" fontAlgn="auto" latinLnBrk="0" hangingPunct="1">
              <a:lnSpc>
                <a:spcPct val="100000"/>
              </a:lnSpc>
              <a:spcBef>
                <a:spcPts val="750"/>
              </a:spcBef>
              <a:spcAft>
                <a:spcPts val="750"/>
              </a:spcAft>
              <a:buClrTx/>
              <a:buSzTx/>
              <a:buFont typeface="Arial"/>
              <a:buNone/>
              <a:defRPr sz="1350" b="0" i="0" baseline="0">
                <a:solidFill>
                  <a:srgbClr val="000000"/>
                </a:solidFill>
                <a:latin typeface="Arial"/>
                <a:ea typeface="Arial"/>
                <a:cs typeface="Aria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b="0" i="0">
                <a:effectLst/>
                <a:latin typeface="Arial"/>
              </a:rPr>
              <a:t>Click to add text</a:t>
            </a:r>
          </a:p>
        </p:txBody>
      </p:sp>
      <p:sp>
        <p:nvSpPr>
          <p:cNvPr id="22" name="Title 1">
            <a:extLst>
              <a:ext uri="{FF2B5EF4-FFF2-40B4-BE49-F238E27FC236}">
                <a16:creationId xmlns:a16="http://schemas.microsoft.com/office/drawing/2014/main" id="{257BFDF8-81DB-C943-BADD-7B5219E1D750}"/>
              </a:ext>
            </a:extLst>
          </p:cNvPr>
          <p:cNvSpPr>
            <a:spLocks noGrp="1"/>
          </p:cNvSpPr>
          <p:nvPr>
            <p:ph type="title" hasCustomPrompt="1"/>
          </p:nvPr>
        </p:nvSpPr>
        <p:spPr>
          <a:xfrm>
            <a:off x="356876" y="359627"/>
            <a:ext cx="3384768" cy="909691"/>
          </a:xfrm>
          <a:ln>
            <a:noFill/>
          </a:ln>
        </p:spPr>
        <p:txBody>
          <a:bodyPr anchor="t">
            <a:normAutofit/>
          </a:bodyPr>
          <a:lstStyle>
            <a:lvl1pPr>
              <a:lnSpc>
                <a:spcPct val="80000"/>
              </a:lnSpc>
              <a:defRPr sz="2700" b="1" i="0" cap="all" baseline="0">
                <a:solidFill>
                  <a:srgbClr val="7029EC"/>
                </a:solidFill>
                <a:latin typeface="Arial Black" charset="0"/>
                <a:ea typeface="Arial Black"/>
                <a:cs typeface="Arial Black" charset="0"/>
              </a:defRPr>
            </a:lvl1pPr>
          </a:lstStyle>
          <a:p>
            <a:r>
              <a:rPr lang="en-US"/>
              <a:t>CLICK TO EDIT TITLE</a:t>
            </a:r>
          </a:p>
        </p:txBody>
      </p:sp>
      <p:sp>
        <p:nvSpPr>
          <p:cNvPr id="23" name="Text Placeholder 2">
            <a:extLst>
              <a:ext uri="{FF2B5EF4-FFF2-40B4-BE49-F238E27FC236}">
                <a16:creationId xmlns:a16="http://schemas.microsoft.com/office/drawing/2014/main" id="{FEE5D617-C7E4-F849-B7DD-92C84AD46F0B}"/>
              </a:ext>
            </a:extLst>
          </p:cNvPr>
          <p:cNvSpPr>
            <a:spLocks noGrp="1"/>
          </p:cNvSpPr>
          <p:nvPr>
            <p:ph type="body" sz="quarter" idx="17"/>
          </p:nvPr>
        </p:nvSpPr>
        <p:spPr>
          <a:xfrm>
            <a:off x="356876" y="1398992"/>
            <a:ext cx="3384947" cy="572925"/>
          </a:xfrm>
        </p:spPr>
        <p:txBody>
          <a:bodyPr>
            <a:normAutofit/>
          </a:bodyPr>
          <a:lstStyle>
            <a:lvl1pPr>
              <a:defRPr sz="1800" b="1" i="0">
                <a:solidFill>
                  <a:srgbClr val="7029EC"/>
                </a:solidFill>
                <a:latin typeface="Arial Black" panose="020B0604020202020204" pitchFamily="34" charset="0"/>
                <a:cs typeface="Arial Black" panose="020B0604020202020204" pitchFamily="34" charset="0"/>
              </a:defRPr>
            </a:lvl1pPr>
          </a:lstStyle>
          <a:p>
            <a:pPr lvl="0"/>
            <a:endParaRPr lang="en-US"/>
          </a:p>
        </p:txBody>
      </p:sp>
      <p:sp>
        <p:nvSpPr>
          <p:cNvPr id="11" name="Date Placeholder 7"/>
          <p:cNvSpPr>
            <a:spLocks noGrp="1"/>
          </p:cNvSpPr>
          <p:nvPr>
            <p:ph type="dt" sz="half" idx="38"/>
          </p:nvPr>
        </p:nvSpPr>
        <p:spPr>
          <a:xfrm>
            <a:off x="1362694" y="4767263"/>
            <a:ext cx="1499876" cy="273844"/>
          </a:xfrm>
        </p:spPr>
        <p:txBody>
          <a:bodyPr/>
          <a:lstStyle>
            <a:lvl1pPr>
              <a:defRPr b="0" i="0">
                <a:solidFill>
                  <a:schemeClr val="tx1"/>
                </a:solidFill>
                <a:latin typeface="Arial"/>
                <a:ea typeface="Arial"/>
                <a:cs typeface="Arial"/>
              </a:defRPr>
            </a:lvl1pPr>
          </a:lstStyle>
          <a:p>
            <a:endParaRPr lang="en-US"/>
          </a:p>
        </p:txBody>
      </p:sp>
      <p:sp>
        <p:nvSpPr>
          <p:cNvPr id="14" name="Footer Placeholder 8"/>
          <p:cNvSpPr>
            <a:spLocks noGrp="1"/>
          </p:cNvSpPr>
          <p:nvPr>
            <p:ph type="ftr" sz="quarter" idx="39"/>
          </p:nvPr>
        </p:nvSpPr>
        <p:spPr>
          <a:xfrm>
            <a:off x="3028950" y="4767263"/>
            <a:ext cx="4600602" cy="273844"/>
          </a:xfrm>
        </p:spPr>
        <p:txBody>
          <a:bodyPr/>
          <a:lstStyle>
            <a:lvl1pPr>
              <a:defRPr b="0" i="0">
                <a:solidFill>
                  <a:schemeClr val="tx1"/>
                </a:solidFill>
                <a:latin typeface="Arial"/>
                <a:ea typeface="Arial"/>
                <a:cs typeface="Arial"/>
              </a:defRPr>
            </a:lvl1pPr>
          </a:lstStyle>
          <a:p>
            <a:endParaRPr lang="en-US"/>
          </a:p>
        </p:txBody>
      </p:sp>
      <p:sp>
        <p:nvSpPr>
          <p:cNvPr id="18" name="Slide Number Placeholder 9"/>
          <p:cNvSpPr>
            <a:spLocks noGrp="1"/>
          </p:cNvSpPr>
          <p:nvPr>
            <p:ph type="sldNum" sz="quarter" idx="40"/>
          </p:nvPr>
        </p:nvSpPr>
        <p:spPr>
          <a:xfrm>
            <a:off x="7795932" y="4767263"/>
            <a:ext cx="1181688" cy="273844"/>
          </a:xfrm>
        </p:spPr>
        <p:txBody>
          <a:bodyPr/>
          <a:lstStyle>
            <a:lvl1pPr>
              <a:defRPr b="0" i="0">
                <a:solidFill>
                  <a:schemeClr val="tx1"/>
                </a:solidFill>
                <a:latin typeface="Arial"/>
                <a:ea typeface="Arial"/>
                <a:cs typeface="Arial"/>
              </a:defRPr>
            </a:lvl1pPr>
          </a:lstStyle>
          <a:p>
            <a:fld id="{74E668D2-7E3A-1C49-BA1B-833A750388D4}" type="slidenum">
              <a:rPr lang="en-US" smtClean="0"/>
              <a:t>‹#›</a:t>
            </a:fld>
            <a:endParaRPr lang="en-US"/>
          </a:p>
        </p:txBody>
      </p:sp>
      <p:sp>
        <p:nvSpPr>
          <p:cNvPr id="10" name="Chart Placeholder 2"/>
          <p:cNvSpPr>
            <a:spLocks noGrp="1"/>
          </p:cNvSpPr>
          <p:nvPr>
            <p:ph type="chart" sz="quarter" idx="41"/>
          </p:nvPr>
        </p:nvSpPr>
        <p:spPr>
          <a:xfrm>
            <a:off x="3937571" y="359568"/>
            <a:ext cx="5040049" cy="3905134"/>
          </a:xfrm>
        </p:spPr>
        <p:txBody>
          <a:bodyPr/>
          <a:lstStyle>
            <a:lvl1pPr>
              <a:defRPr baseline="0">
                <a:solidFill>
                  <a:srgbClr val="000000"/>
                </a:solidFill>
              </a:defRPr>
            </a:lvl1pPr>
          </a:lstStyle>
          <a:p>
            <a:endParaRPr lang="en-US"/>
          </a:p>
        </p:txBody>
      </p:sp>
      <p:pic>
        <p:nvPicPr>
          <p:cNvPr id="15" name="Picture 14">
            <a:extLst>
              <a:ext uri="{FF2B5EF4-FFF2-40B4-BE49-F238E27FC236}">
                <a16:creationId xmlns:a16="http://schemas.microsoft.com/office/drawing/2014/main" id="{47AFF39B-4A01-A442-9B21-3B934BD013D6}"/>
              </a:ext>
            </a:extLst>
          </p:cNvPr>
          <p:cNvPicPr>
            <a:picLocks noChangeAspect="1"/>
          </p:cNvPicPr>
          <p:nvPr userDrawn="1"/>
        </p:nvPicPr>
        <p:blipFill>
          <a:blip r:embed="rId2"/>
          <a:stretch>
            <a:fillRect/>
          </a:stretch>
        </p:blipFill>
        <p:spPr>
          <a:xfrm>
            <a:off x="168039" y="4773306"/>
            <a:ext cx="605392" cy="341287"/>
          </a:xfrm>
          <a:prstGeom prst="rect">
            <a:avLst/>
          </a:prstGeom>
        </p:spPr>
      </p:pic>
    </p:spTree>
    <p:extLst>
      <p:ext uri="{BB962C8B-B14F-4D97-AF65-F5344CB8AC3E}">
        <p14:creationId xmlns:p14="http://schemas.microsoft.com/office/powerpoint/2010/main" val="10939139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478" r:id="rId3"/>
    <p:sldLayoutId id="2147493483" r:id="rId4"/>
    <p:sldLayoutId id="2147493472" r:id="rId5"/>
    <p:sldLayoutId id="2147493475" r:id="rId6"/>
    <p:sldLayoutId id="2147493484" r:id="rId7"/>
    <p:sldLayoutId id="2147493485" r:id="rId8"/>
    <p:sldLayoutId id="2147493486" r:id="rId9"/>
    <p:sldLayoutId id="2147493488" r:id="rId10"/>
  </p:sldLayoutIdLst>
  <p:txStyles>
    <p:titleStyle>
      <a:lvl1pPr algn="l" defTabSz="457178" rtl="0" eaLnBrk="1" latinLnBrk="0" hangingPunct="1">
        <a:spcBef>
          <a:spcPct val="0"/>
        </a:spcBef>
        <a:buNone/>
        <a:defRPr sz="3200" b="1" i="0" kern="100" spc="0">
          <a:solidFill>
            <a:schemeClr val="tx1"/>
          </a:solidFill>
          <a:latin typeface="Arial"/>
          <a:ea typeface="+mj-ea"/>
          <a:cs typeface="Arial"/>
        </a:defRPr>
      </a:lvl1pPr>
    </p:titleStyle>
    <p:bodyStyle>
      <a:lvl1pPr marL="342884" indent="-342884" algn="l" defTabSz="457178"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13" indent="-285736" algn="l" defTabSz="457178"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2pPr>
      <a:lvl3pPr marL="1142944" indent="-228588" algn="l" defTabSz="457178"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120" indent="-228588" algn="l" defTabSz="457178"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297" indent="-228588" algn="l" defTabSz="457178"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marchofdimes.org/professionals/implicit-interconception-care-toolkit.aspx"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81BD642-B422-CB4E-A00B-CD8DAD93E64C}"/>
              </a:ext>
            </a:extLst>
          </p:cNvPr>
          <p:cNvSpPr>
            <a:spLocks noGrp="1"/>
          </p:cNvSpPr>
          <p:nvPr>
            <p:ph type="body" sz="quarter" idx="11"/>
          </p:nvPr>
        </p:nvSpPr>
        <p:spPr/>
        <p:txBody>
          <a:bodyPr/>
          <a:lstStyle/>
          <a:p>
            <a:endParaRPr lang="en-US"/>
          </a:p>
        </p:txBody>
      </p:sp>
      <p:sp>
        <p:nvSpPr>
          <p:cNvPr id="11" name="Text Placeholder 10">
            <a:extLst>
              <a:ext uri="{FF2B5EF4-FFF2-40B4-BE49-F238E27FC236}">
                <a16:creationId xmlns:a16="http://schemas.microsoft.com/office/drawing/2014/main" id="{920E6A68-8CA8-4740-89F3-100A13E0ABB6}"/>
              </a:ext>
            </a:extLst>
          </p:cNvPr>
          <p:cNvSpPr>
            <a:spLocks noGrp="1"/>
          </p:cNvSpPr>
          <p:nvPr>
            <p:ph type="body" sz="quarter" idx="12"/>
          </p:nvPr>
        </p:nvSpPr>
        <p:spPr/>
        <p:txBody>
          <a:bodyPr/>
          <a:lstStyle/>
          <a:p>
            <a:r>
              <a:rPr lang="en-US" dirty="0"/>
              <a:t>Emily Scott, MD FAAP</a:t>
            </a:r>
          </a:p>
        </p:txBody>
      </p:sp>
      <p:sp>
        <p:nvSpPr>
          <p:cNvPr id="9" name="Title 8">
            <a:extLst>
              <a:ext uri="{FF2B5EF4-FFF2-40B4-BE49-F238E27FC236}">
                <a16:creationId xmlns:a16="http://schemas.microsoft.com/office/drawing/2014/main" id="{C0B485B5-584F-EE4A-A81E-B6D9B8F41BCD}"/>
              </a:ext>
            </a:extLst>
          </p:cNvPr>
          <p:cNvSpPr>
            <a:spLocks noGrp="1"/>
          </p:cNvSpPr>
          <p:nvPr>
            <p:ph type="title"/>
          </p:nvPr>
        </p:nvSpPr>
        <p:spPr/>
        <p:txBody>
          <a:bodyPr/>
          <a:lstStyle/>
          <a:p>
            <a:r>
              <a:rPr lang="en-US" sz="2800" dirty="0"/>
              <a:t>Engaging Primary Care Providers in Interconception Care during Pediatric Visits</a:t>
            </a:r>
          </a:p>
        </p:txBody>
      </p:sp>
    </p:spTree>
    <p:extLst>
      <p:ext uri="{BB962C8B-B14F-4D97-AF65-F5344CB8AC3E}">
        <p14:creationId xmlns:p14="http://schemas.microsoft.com/office/powerpoint/2010/main" val="2561148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CA2D-2356-4D70-ABB6-1254757FE1D0}"/>
              </a:ext>
            </a:extLst>
          </p:cNvPr>
          <p:cNvSpPr>
            <a:spLocks noGrp="1"/>
          </p:cNvSpPr>
          <p:nvPr>
            <p:ph type="ctrTitle"/>
          </p:nvPr>
        </p:nvSpPr>
        <p:spPr/>
        <p:txBody>
          <a:bodyPr/>
          <a:lstStyle/>
          <a:p>
            <a:r>
              <a:rPr lang="en-US" dirty="0"/>
              <a:t>What is </a:t>
            </a:r>
            <a:r>
              <a:rPr lang="en-US" dirty="0" err="1"/>
              <a:t>interconception</a:t>
            </a:r>
            <a:r>
              <a:rPr lang="en-US" dirty="0"/>
              <a:t> care?  </a:t>
            </a:r>
          </a:p>
        </p:txBody>
      </p:sp>
      <p:sp>
        <p:nvSpPr>
          <p:cNvPr id="3" name="Content Placeholder 2">
            <a:extLst>
              <a:ext uri="{FF2B5EF4-FFF2-40B4-BE49-F238E27FC236}">
                <a16:creationId xmlns:a16="http://schemas.microsoft.com/office/drawing/2014/main" id="{4DD0B0C4-AB79-4533-B95A-AB73BA08A082}"/>
              </a:ext>
            </a:extLst>
          </p:cNvPr>
          <p:cNvSpPr>
            <a:spLocks noGrp="1"/>
          </p:cNvSpPr>
          <p:nvPr>
            <p:ph idx="1"/>
          </p:nvPr>
        </p:nvSpPr>
        <p:spPr/>
        <p:txBody>
          <a:bodyPr>
            <a:normAutofit lnSpcReduction="10000"/>
          </a:bodyPr>
          <a:lstStyle/>
          <a:p>
            <a:pPr marL="0" indent="0">
              <a:buNone/>
            </a:pPr>
            <a:r>
              <a:rPr lang="en-US" dirty="0"/>
              <a:t>Interconception care is defined as the care of a woman in between pregnancies – from the birth of one child to the conception of the next child.  </a:t>
            </a:r>
          </a:p>
          <a:p>
            <a:pPr marL="285750" indent="-285750">
              <a:buFontTx/>
              <a:buChar char="-"/>
            </a:pPr>
            <a:r>
              <a:rPr lang="en-US" dirty="0"/>
              <a:t>Can have tremendous impact on subsequent pregnancy and birth outcomes</a:t>
            </a:r>
          </a:p>
          <a:p>
            <a:pPr marL="285750" indent="-285750">
              <a:buFontTx/>
              <a:buChar char="-"/>
            </a:pPr>
            <a:r>
              <a:rPr lang="en-US" dirty="0"/>
              <a:t>Can be a time when women do not receive preventive health care</a:t>
            </a:r>
          </a:p>
          <a:p>
            <a:pPr marL="285750" indent="-285750">
              <a:buFontTx/>
              <a:buChar char="-"/>
            </a:pPr>
            <a:r>
              <a:rPr lang="en-US" dirty="0"/>
              <a:t>Access to </a:t>
            </a:r>
            <a:r>
              <a:rPr lang="en-US" dirty="0" err="1"/>
              <a:t>interconception</a:t>
            </a:r>
            <a:r>
              <a:rPr lang="en-US" dirty="0"/>
              <a:t> care is impacted by racial disparities </a:t>
            </a:r>
          </a:p>
          <a:p>
            <a:pPr marL="0" indent="0">
              <a:buNone/>
            </a:pPr>
            <a:r>
              <a:rPr lang="en-US" dirty="0"/>
              <a:t>Area of active interest – CDC Preconception Care Work Group</a:t>
            </a:r>
          </a:p>
        </p:txBody>
      </p:sp>
      <p:sp>
        <p:nvSpPr>
          <p:cNvPr id="4" name="Text Placeholder 3">
            <a:extLst>
              <a:ext uri="{FF2B5EF4-FFF2-40B4-BE49-F238E27FC236}">
                <a16:creationId xmlns:a16="http://schemas.microsoft.com/office/drawing/2014/main" id="{9E05C65B-5718-4EB8-ABF0-A71951A158C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08808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18042-EE63-44C6-8CDE-3B8401853ED4}"/>
              </a:ext>
            </a:extLst>
          </p:cNvPr>
          <p:cNvSpPr>
            <a:spLocks noGrp="1"/>
          </p:cNvSpPr>
          <p:nvPr>
            <p:ph type="ctrTitle"/>
          </p:nvPr>
        </p:nvSpPr>
        <p:spPr/>
        <p:txBody>
          <a:bodyPr>
            <a:normAutofit/>
          </a:bodyPr>
          <a:lstStyle/>
          <a:p>
            <a:r>
              <a:rPr lang="en-US" dirty="0"/>
              <a:t>CDC’s 10 Preconception Health Indicators </a:t>
            </a:r>
          </a:p>
        </p:txBody>
      </p:sp>
      <p:sp>
        <p:nvSpPr>
          <p:cNvPr id="3" name="Content Placeholder 2">
            <a:extLst>
              <a:ext uri="{FF2B5EF4-FFF2-40B4-BE49-F238E27FC236}">
                <a16:creationId xmlns:a16="http://schemas.microsoft.com/office/drawing/2014/main" id="{4228B9BE-E129-4B2E-9DA6-F0D955E82634}"/>
              </a:ext>
            </a:extLst>
          </p:cNvPr>
          <p:cNvSpPr>
            <a:spLocks noGrp="1"/>
          </p:cNvSpPr>
          <p:nvPr>
            <p:ph idx="1"/>
          </p:nvPr>
        </p:nvSpPr>
        <p:spPr>
          <a:xfrm>
            <a:off x="518824" y="1271376"/>
            <a:ext cx="3708402" cy="2810633"/>
          </a:xfrm>
        </p:spPr>
        <p:txBody>
          <a:bodyPr/>
          <a:lstStyle/>
          <a:p>
            <a:r>
              <a:rPr lang="en-US" dirty="0"/>
              <a:t>Current smoking </a:t>
            </a:r>
          </a:p>
          <a:p>
            <a:r>
              <a:rPr lang="en-US" dirty="0"/>
              <a:t>Depression </a:t>
            </a:r>
          </a:p>
          <a:p>
            <a:r>
              <a:rPr lang="en-US" dirty="0"/>
              <a:t>Diabetes</a:t>
            </a:r>
          </a:p>
          <a:p>
            <a:r>
              <a:rPr lang="en-US" dirty="0"/>
              <a:t>Folic acid intake </a:t>
            </a:r>
          </a:p>
          <a:p>
            <a:r>
              <a:rPr lang="en-US" dirty="0"/>
              <a:t>Heavy alcohol consumption </a:t>
            </a:r>
          </a:p>
        </p:txBody>
      </p:sp>
      <p:sp>
        <p:nvSpPr>
          <p:cNvPr id="4" name="Text Placeholder 3">
            <a:extLst>
              <a:ext uri="{FF2B5EF4-FFF2-40B4-BE49-F238E27FC236}">
                <a16:creationId xmlns:a16="http://schemas.microsoft.com/office/drawing/2014/main" id="{E3A7CE5A-587D-465D-8679-AEC579BAB3BF}"/>
              </a:ext>
            </a:extLst>
          </p:cNvPr>
          <p:cNvSpPr>
            <a:spLocks noGrp="1"/>
          </p:cNvSpPr>
          <p:nvPr>
            <p:ph type="body" sz="quarter" idx="11"/>
          </p:nvPr>
        </p:nvSpPr>
        <p:spPr/>
        <p:txBody>
          <a:bodyPr/>
          <a:lstStyle/>
          <a:p>
            <a:endParaRPr lang="en-US"/>
          </a:p>
        </p:txBody>
      </p:sp>
      <p:sp>
        <p:nvSpPr>
          <p:cNvPr id="5" name="Star: 5 Points 4">
            <a:extLst>
              <a:ext uri="{FF2B5EF4-FFF2-40B4-BE49-F238E27FC236}">
                <a16:creationId xmlns:a16="http://schemas.microsoft.com/office/drawing/2014/main" id="{5BE4F878-16B8-48E6-A1F9-3687AF9569BA}"/>
              </a:ext>
            </a:extLst>
          </p:cNvPr>
          <p:cNvSpPr/>
          <p:nvPr/>
        </p:nvSpPr>
        <p:spPr>
          <a:xfrm>
            <a:off x="2683241" y="1330315"/>
            <a:ext cx="299801" cy="272611"/>
          </a:xfrm>
          <a:prstGeom prst="star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641E2AA-4AB1-4A39-9E09-8472C21E9F5D}"/>
              </a:ext>
            </a:extLst>
          </p:cNvPr>
          <p:cNvPicPr>
            <a:picLocks noChangeAspect="1"/>
          </p:cNvPicPr>
          <p:nvPr/>
        </p:nvPicPr>
        <p:blipFill>
          <a:blip r:embed="rId2"/>
          <a:stretch>
            <a:fillRect/>
          </a:stretch>
        </p:blipFill>
        <p:spPr>
          <a:xfrm>
            <a:off x="2158584" y="1791355"/>
            <a:ext cx="337992" cy="345260"/>
          </a:xfrm>
          <a:prstGeom prst="rect">
            <a:avLst/>
          </a:prstGeom>
        </p:spPr>
      </p:pic>
      <p:sp>
        <p:nvSpPr>
          <p:cNvPr id="8" name="Content Placeholder 2">
            <a:extLst>
              <a:ext uri="{FF2B5EF4-FFF2-40B4-BE49-F238E27FC236}">
                <a16:creationId xmlns:a16="http://schemas.microsoft.com/office/drawing/2014/main" id="{047138D4-8439-4FE8-BDF6-9B58829A36A2}"/>
              </a:ext>
            </a:extLst>
          </p:cNvPr>
          <p:cNvSpPr txBox="1">
            <a:spLocks/>
          </p:cNvSpPr>
          <p:nvPr/>
        </p:nvSpPr>
        <p:spPr>
          <a:xfrm>
            <a:off x="4657364" y="1271375"/>
            <a:ext cx="3967812" cy="2810633"/>
          </a:xfrm>
          <a:prstGeom prst="rect">
            <a:avLst/>
          </a:prstGeom>
        </p:spPr>
        <p:txBody>
          <a:bodyPr vert="horz" lIns="91440" tIns="45720" rIns="91440" bIns="45720" rtlCol="0">
            <a:normAutofit fontScale="92500" lnSpcReduction="10000"/>
          </a:bodyPr>
          <a:lstStyle>
            <a:lvl1pPr marL="342884" marR="0" indent="-342884" algn="l" defTabSz="457178"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13" indent="-285736" algn="l" defTabSz="457178"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2pPr>
            <a:lvl3pPr marL="1142944" indent="-228588" algn="l" defTabSz="457178"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120" indent="-228588" algn="l" defTabSz="457178"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297" indent="-228588" algn="l" defTabSz="457178"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6. Hypertension </a:t>
            </a:r>
          </a:p>
          <a:p>
            <a:pPr marL="0" indent="0">
              <a:buNone/>
            </a:pPr>
            <a:r>
              <a:rPr lang="en-US" dirty="0"/>
              <a:t>7. Normal weight </a:t>
            </a:r>
          </a:p>
          <a:p>
            <a:pPr marL="0" indent="0">
              <a:buNone/>
            </a:pPr>
            <a:r>
              <a:rPr lang="en-US" dirty="0"/>
              <a:t>8. Physical activity</a:t>
            </a:r>
          </a:p>
          <a:p>
            <a:pPr marL="0" indent="0">
              <a:buNone/>
            </a:pPr>
            <a:r>
              <a:rPr lang="en-US" dirty="0"/>
              <a:t>9. Postpartum use of a most/ moderately effective method of contraception </a:t>
            </a:r>
          </a:p>
          <a:p>
            <a:pPr marL="0" indent="0">
              <a:buNone/>
            </a:pPr>
            <a:r>
              <a:rPr lang="en-US" dirty="0"/>
              <a:t>10. Unwanted pregnancy</a:t>
            </a:r>
          </a:p>
        </p:txBody>
      </p:sp>
      <p:pic>
        <p:nvPicPr>
          <p:cNvPr id="9" name="Picture 8">
            <a:extLst>
              <a:ext uri="{FF2B5EF4-FFF2-40B4-BE49-F238E27FC236}">
                <a16:creationId xmlns:a16="http://schemas.microsoft.com/office/drawing/2014/main" id="{CC3BCC31-3A11-40E4-8650-D17F23FF4DD2}"/>
              </a:ext>
            </a:extLst>
          </p:cNvPr>
          <p:cNvPicPr>
            <a:picLocks noChangeAspect="1"/>
          </p:cNvPicPr>
          <p:nvPr/>
        </p:nvPicPr>
        <p:blipFill>
          <a:blip r:embed="rId3"/>
          <a:stretch>
            <a:fillRect/>
          </a:stretch>
        </p:blipFill>
        <p:spPr>
          <a:xfrm>
            <a:off x="2622811" y="2766839"/>
            <a:ext cx="420660" cy="390178"/>
          </a:xfrm>
          <a:prstGeom prst="rect">
            <a:avLst/>
          </a:prstGeom>
        </p:spPr>
      </p:pic>
      <p:pic>
        <p:nvPicPr>
          <p:cNvPr id="10" name="Picture 9">
            <a:extLst>
              <a:ext uri="{FF2B5EF4-FFF2-40B4-BE49-F238E27FC236}">
                <a16:creationId xmlns:a16="http://schemas.microsoft.com/office/drawing/2014/main" id="{88523279-FAAA-4426-B1E7-18F3E3C28A2E}"/>
              </a:ext>
            </a:extLst>
          </p:cNvPr>
          <p:cNvPicPr>
            <a:picLocks noChangeAspect="1"/>
          </p:cNvPicPr>
          <p:nvPr/>
        </p:nvPicPr>
        <p:blipFill>
          <a:blip r:embed="rId3"/>
          <a:stretch>
            <a:fillRect/>
          </a:stretch>
        </p:blipFill>
        <p:spPr>
          <a:xfrm>
            <a:off x="6120883" y="3157017"/>
            <a:ext cx="420660" cy="390178"/>
          </a:xfrm>
          <a:prstGeom prst="rect">
            <a:avLst/>
          </a:prstGeom>
        </p:spPr>
      </p:pic>
      <p:pic>
        <p:nvPicPr>
          <p:cNvPr id="11" name="Picture 10">
            <a:extLst>
              <a:ext uri="{FF2B5EF4-FFF2-40B4-BE49-F238E27FC236}">
                <a16:creationId xmlns:a16="http://schemas.microsoft.com/office/drawing/2014/main" id="{1BB5E516-10AC-4E8F-BA08-DFD4E2F65DC7}"/>
              </a:ext>
            </a:extLst>
          </p:cNvPr>
          <p:cNvPicPr>
            <a:picLocks noChangeAspect="1"/>
          </p:cNvPicPr>
          <p:nvPr/>
        </p:nvPicPr>
        <p:blipFill>
          <a:blip r:embed="rId3"/>
          <a:stretch>
            <a:fillRect/>
          </a:stretch>
        </p:blipFill>
        <p:spPr>
          <a:xfrm>
            <a:off x="7162699" y="3547195"/>
            <a:ext cx="420660" cy="390178"/>
          </a:xfrm>
          <a:prstGeom prst="rect">
            <a:avLst/>
          </a:prstGeom>
        </p:spPr>
      </p:pic>
    </p:spTree>
    <p:extLst>
      <p:ext uri="{BB962C8B-B14F-4D97-AF65-F5344CB8AC3E}">
        <p14:creationId xmlns:p14="http://schemas.microsoft.com/office/powerpoint/2010/main" val="2374784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7656D-2A45-4545-B460-A1E4FF4F63C4}"/>
              </a:ext>
            </a:extLst>
          </p:cNvPr>
          <p:cNvSpPr>
            <a:spLocks noGrp="1"/>
          </p:cNvSpPr>
          <p:nvPr>
            <p:ph type="ctrTitle"/>
          </p:nvPr>
        </p:nvSpPr>
        <p:spPr/>
        <p:txBody>
          <a:bodyPr/>
          <a:lstStyle/>
          <a:p>
            <a:r>
              <a:rPr lang="en-US" dirty="0"/>
              <a:t>What is IMPLICIT ICC?  </a:t>
            </a:r>
          </a:p>
        </p:txBody>
      </p:sp>
      <p:sp>
        <p:nvSpPr>
          <p:cNvPr id="4" name="Content Placeholder 3">
            <a:extLst>
              <a:ext uri="{FF2B5EF4-FFF2-40B4-BE49-F238E27FC236}">
                <a16:creationId xmlns:a16="http://schemas.microsoft.com/office/drawing/2014/main" id="{D0BEFEB5-2ECF-4692-8B8F-45B04BFA5290}"/>
              </a:ext>
            </a:extLst>
          </p:cNvPr>
          <p:cNvSpPr>
            <a:spLocks noGrp="1"/>
          </p:cNvSpPr>
          <p:nvPr>
            <p:ph idx="1"/>
          </p:nvPr>
        </p:nvSpPr>
        <p:spPr>
          <a:xfrm>
            <a:off x="518824" y="1271376"/>
            <a:ext cx="3960897" cy="2810633"/>
          </a:xfrm>
        </p:spPr>
        <p:txBody>
          <a:bodyPr/>
          <a:lstStyle/>
          <a:p>
            <a:pPr marL="285750" indent="-285750">
              <a:buFont typeface="Arial" panose="020B0604020202020204" pitchFamily="34" charset="0"/>
              <a:buChar char="•"/>
            </a:pPr>
            <a:r>
              <a:rPr lang="en-US" dirty="0"/>
              <a:t>Interventions to Minimize Preterm and Low birthweight Infants through Continuous Improvement Techniques (IMPLICIT) </a:t>
            </a:r>
          </a:p>
          <a:p>
            <a:endParaRPr lang="en-US" dirty="0"/>
          </a:p>
        </p:txBody>
      </p:sp>
      <p:sp>
        <p:nvSpPr>
          <p:cNvPr id="7" name="Text Placeholder 6">
            <a:extLst>
              <a:ext uri="{FF2B5EF4-FFF2-40B4-BE49-F238E27FC236}">
                <a16:creationId xmlns:a16="http://schemas.microsoft.com/office/drawing/2014/main" id="{804F5355-548D-4E2C-86C4-5E0DCC9C12F5}"/>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01DB731C-A9C9-4294-A297-EA93FB070694}"/>
              </a:ext>
            </a:extLst>
          </p:cNvPr>
          <p:cNvPicPr>
            <a:picLocks noChangeAspect="1"/>
          </p:cNvPicPr>
          <p:nvPr/>
        </p:nvPicPr>
        <p:blipFill>
          <a:blip r:embed="rId2"/>
          <a:stretch>
            <a:fillRect/>
          </a:stretch>
        </p:blipFill>
        <p:spPr>
          <a:xfrm>
            <a:off x="5150850" y="431843"/>
            <a:ext cx="3066674" cy="38578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46" y="4689533"/>
            <a:ext cx="1997747" cy="453967"/>
          </a:xfrm>
          <a:prstGeom prst="rect">
            <a:avLst/>
          </a:prstGeom>
        </p:spPr>
      </p:pic>
    </p:spTree>
    <p:extLst>
      <p:ext uri="{BB962C8B-B14F-4D97-AF65-F5344CB8AC3E}">
        <p14:creationId xmlns:p14="http://schemas.microsoft.com/office/powerpoint/2010/main" val="2729816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F3807-7FCA-459A-A7C1-3AD905497424}"/>
              </a:ext>
            </a:extLst>
          </p:cNvPr>
          <p:cNvSpPr>
            <a:spLocks noGrp="1"/>
          </p:cNvSpPr>
          <p:nvPr>
            <p:ph type="ctrTitle"/>
          </p:nvPr>
        </p:nvSpPr>
        <p:spPr/>
        <p:txBody>
          <a:bodyPr/>
          <a:lstStyle/>
          <a:p>
            <a:r>
              <a:rPr lang="en-US" dirty="0"/>
              <a:t>Why provide </a:t>
            </a:r>
            <a:r>
              <a:rPr lang="en-US" dirty="0" err="1"/>
              <a:t>interconception</a:t>
            </a:r>
            <a:r>
              <a:rPr lang="en-US" dirty="0"/>
              <a:t> care?   </a:t>
            </a:r>
          </a:p>
        </p:txBody>
      </p:sp>
      <p:sp>
        <p:nvSpPr>
          <p:cNvPr id="6" name="Text Placeholder 5">
            <a:extLst>
              <a:ext uri="{FF2B5EF4-FFF2-40B4-BE49-F238E27FC236}">
                <a16:creationId xmlns:a16="http://schemas.microsoft.com/office/drawing/2014/main" id="{7F00EA5E-F020-412F-83F7-E621B704C39A}"/>
              </a:ext>
            </a:extLst>
          </p:cNvPr>
          <p:cNvSpPr>
            <a:spLocks noGrp="1"/>
          </p:cNvSpPr>
          <p:nvPr>
            <p:ph type="body" sz="quarter" idx="11"/>
          </p:nvPr>
        </p:nvSpPr>
        <p:spPr/>
        <p:txBody>
          <a:bodyPr/>
          <a:lstStyle/>
          <a:p>
            <a:endParaRPr lang="en-US"/>
          </a:p>
        </p:txBody>
      </p:sp>
      <p:pic>
        <p:nvPicPr>
          <p:cNvPr id="9" name="Picture 8">
            <a:extLst>
              <a:ext uri="{FF2B5EF4-FFF2-40B4-BE49-F238E27FC236}">
                <a16:creationId xmlns:a16="http://schemas.microsoft.com/office/drawing/2014/main" id="{4CFAA697-B8A9-48AC-9229-D6E4653E427D}"/>
              </a:ext>
            </a:extLst>
          </p:cNvPr>
          <p:cNvPicPr>
            <a:picLocks noChangeAspect="1"/>
          </p:cNvPicPr>
          <p:nvPr/>
        </p:nvPicPr>
        <p:blipFill>
          <a:blip r:embed="rId2"/>
          <a:stretch>
            <a:fillRect/>
          </a:stretch>
        </p:blipFill>
        <p:spPr>
          <a:xfrm>
            <a:off x="974792" y="2571750"/>
            <a:ext cx="1377815" cy="1396105"/>
          </a:xfrm>
          <a:prstGeom prst="rect">
            <a:avLst/>
          </a:prstGeom>
        </p:spPr>
      </p:pic>
      <p:pic>
        <p:nvPicPr>
          <p:cNvPr id="10" name="Picture 9">
            <a:extLst>
              <a:ext uri="{FF2B5EF4-FFF2-40B4-BE49-F238E27FC236}">
                <a16:creationId xmlns:a16="http://schemas.microsoft.com/office/drawing/2014/main" id="{F6C8A22F-4CE9-473D-A40D-496E7D221128}"/>
              </a:ext>
            </a:extLst>
          </p:cNvPr>
          <p:cNvPicPr>
            <a:picLocks noChangeAspect="1"/>
          </p:cNvPicPr>
          <p:nvPr/>
        </p:nvPicPr>
        <p:blipFill>
          <a:blip r:embed="rId3"/>
          <a:stretch>
            <a:fillRect/>
          </a:stretch>
        </p:blipFill>
        <p:spPr>
          <a:xfrm>
            <a:off x="2999761" y="2571750"/>
            <a:ext cx="1121761" cy="1810669"/>
          </a:xfrm>
          <a:prstGeom prst="rect">
            <a:avLst/>
          </a:prstGeom>
        </p:spPr>
      </p:pic>
      <p:pic>
        <p:nvPicPr>
          <p:cNvPr id="11" name="Picture 10">
            <a:extLst>
              <a:ext uri="{FF2B5EF4-FFF2-40B4-BE49-F238E27FC236}">
                <a16:creationId xmlns:a16="http://schemas.microsoft.com/office/drawing/2014/main" id="{3CA94120-E6C1-478B-A31F-4E8B7C09FB39}"/>
              </a:ext>
            </a:extLst>
          </p:cNvPr>
          <p:cNvPicPr>
            <a:picLocks noChangeAspect="1"/>
          </p:cNvPicPr>
          <p:nvPr/>
        </p:nvPicPr>
        <p:blipFill>
          <a:blip r:embed="rId4"/>
          <a:stretch>
            <a:fillRect/>
          </a:stretch>
        </p:blipFill>
        <p:spPr>
          <a:xfrm>
            <a:off x="4838618" y="2605726"/>
            <a:ext cx="1680812" cy="2027492"/>
          </a:xfrm>
          <a:prstGeom prst="rect">
            <a:avLst/>
          </a:prstGeom>
        </p:spPr>
      </p:pic>
      <p:pic>
        <p:nvPicPr>
          <p:cNvPr id="12" name="Picture 11">
            <a:extLst>
              <a:ext uri="{FF2B5EF4-FFF2-40B4-BE49-F238E27FC236}">
                <a16:creationId xmlns:a16="http://schemas.microsoft.com/office/drawing/2014/main" id="{DA7B0412-CB02-4C30-815B-DFD70EFAA53A}"/>
              </a:ext>
            </a:extLst>
          </p:cNvPr>
          <p:cNvPicPr>
            <a:picLocks noChangeAspect="1"/>
          </p:cNvPicPr>
          <p:nvPr/>
        </p:nvPicPr>
        <p:blipFill>
          <a:blip r:embed="rId5"/>
          <a:stretch>
            <a:fillRect/>
          </a:stretch>
        </p:blipFill>
        <p:spPr>
          <a:xfrm>
            <a:off x="7020310" y="2571750"/>
            <a:ext cx="1365622" cy="1944780"/>
          </a:xfrm>
          <a:prstGeom prst="rect">
            <a:avLst/>
          </a:prstGeom>
        </p:spPr>
      </p:pic>
      <p:pic>
        <p:nvPicPr>
          <p:cNvPr id="4" name="Picture 3">
            <a:extLst>
              <a:ext uri="{FF2B5EF4-FFF2-40B4-BE49-F238E27FC236}">
                <a16:creationId xmlns:a16="http://schemas.microsoft.com/office/drawing/2014/main" id="{2D8C0CA6-1C16-403A-9EAC-97FB3DFAF729}"/>
              </a:ext>
            </a:extLst>
          </p:cNvPr>
          <p:cNvPicPr>
            <a:picLocks noChangeAspect="1"/>
          </p:cNvPicPr>
          <p:nvPr/>
        </p:nvPicPr>
        <p:blipFill>
          <a:blip r:embed="rId6"/>
          <a:stretch>
            <a:fillRect/>
          </a:stretch>
        </p:blipFill>
        <p:spPr>
          <a:xfrm>
            <a:off x="4719989" y="1273189"/>
            <a:ext cx="1298561" cy="1298561"/>
          </a:xfrm>
          <a:prstGeom prst="rect">
            <a:avLst/>
          </a:prstGeom>
        </p:spPr>
      </p:pic>
      <p:pic>
        <p:nvPicPr>
          <p:cNvPr id="15" name="Picture 14">
            <a:extLst>
              <a:ext uri="{FF2B5EF4-FFF2-40B4-BE49-F238E27FC236}">
                <a16:creationId xmlns:a16="http://schemas.microsoft.com/office/drawing/2014/main" id="{3C81A447-F199-4E6E-B08D-FAF306B68914}"/>
              </a:ext>
            </a:extLst>
          </p:cNvPr>
          <p:cNvPicPr>
            <a:picLocks noChangeAspect="1"/>
          </p:cNvPicPr>
          <p:nvPr/>
        </p:nvPicPr>
        <p:blipFill>
          <a:blip r:embed="rId7"/>
          <a:stretch>
            <a:fillRect/>
          </a:stretch>
        </p:blipFill>
        <p:spPr>
          <a:xfrm>
            <a:off x="3159981" y="1442126"/>
            <a:ext cx="760712" cy="1088171"/>
          </a:xfrm>
          <a:prstGeom prst="rect">
            <a:avLst/>
          </a:prstGeom>
        </p:spPr>
      </p:pic>
      <p:pic>
        <p:nvPicPr>
          <p:cNvPr id="16" name="Picture 15">
            <a:extLst>
              <a:ext uri="{FF2B5EF4-FFF2-40B4-BE49-F238E27FC236}">
                <a16:creationId xmlns:a16="http://schemas.microsoft.com/office/drawing/2014/main" id="{BAD0F167-FEFD-4F27-825F-83E685CED34D}"/>
              </a:ext>
            </a:extLst>
          </p:cNvPr>
          <p:cNvPicPr>
            <a:picLocks noChangeAspect="1"/>
          </p:cNvPicPr>
          <p:nvPr/>
        </p:nvPicPr>
        <p:blipFill>
          <a:blip r:embed="rId8"/>
          <a:stretch>
            <a:fillRect/>
          </a:stretch>
        </p:blipFill>
        <p:spPr>
          <a:xfrm>
            <a:off x="7175731" y="1524000"/>
            <a:ext cx="748859" cy="587439"/>
          </a:xfrm>
          <a:prstGeom prst="rect">
            <a:avLst/>
          </a:prstGeom>
        </p:spPr>
      </p:pic>
      <p:pic>
        <p:nvPicPr>
          <p:cNvPr id="17" name="Picture 16">
            <a:extLst>
              <a:ext uri="{FF2B5EF4-FFF2-40B4-BE49-F238E27FC236}">
                <a16:creationId xmlns:a16="http://schemas.microsoft.com/office/drawing/2014/main" id="{98703C78-2F48-4D2B-A7AA-D822F5A6658C}"/>
              </a:ext>
            </a:extLst>
          </p:cNvPr>
          <p:cNvPicPr>
            <a:picLocks noChangeAspect="1"/>
          </p:cNvPicPr>
          <p:nvPr/>
        </p:nvPicPr>
        <p:blipFill>
          <a:blip r:embed="rId9"/>
          <a:stretch>
            <a:fillRect/>
          </a:stretch>
        </p:blipFill>
        <p:spPr>
          <a:xfrm>
            <a:off x="1116584" y="1287786"/>
            <a:ext cx="886216" cy="1146244"/>
          </a:xfrm>
          <a:prstGeom prst="rect">
            <a:avLst/>
          </a:prstGeom>
        </p:spPr>
      </p:pic>
      <p:sp>
        <p:nvSpPr>
          <p:cNvPr id="18" name="Rectangle 17">
            <a:extLst>
              <a:ext uri="{FF2B5EF4-FFF2-40B4-BE49-F238E27FC236}">
                <a16:creationId xmlns:a16="http://schemas.microsoft.com/office/drawing/2014/main" id="{430ED718-8765-4584-81B0-F6404FB6725E}"/>
              </a:ext>
            </a:extLst>
          </p:cNvPr>
          <p:cNvSpPr/>
          <p:nvPr/>
        </p:nvSpPr>
        <p:spPr>
          <a:xfrm>
            <a:off x="917999" y="2342043"/>
            <a:ext cx="1295166" cy="962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84691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BE9CFE-EB31-41A8-9B8E-37B84CE456F8}"/>
              </a:ext>
            </a:extLst>
          </p:cNvPr>
          <p:cNvSpPr>
            <a:spLocks noGrp="1"/>
          </p:cNvSpPr>
          <p:nvPr>
            <p:ph type="ctrTitle"/>
          </p:nvPr>
        </p:nvSpPr>
        <p:spPr/>
        <p:txBody>
          <a:bodyPr/>
          <a:lstStyle/>
          <a:p>
            <a:endParaRPr lang="en-US"/>
          </a:p>
        </p:txBody>
      </p:sp>
      <p:pic>
        <p:nvPicPr>
          <p:cNvPr id="5" name="Content Placeholder 4">
            <a:extLst>
              <a:ext uri="{FF2B5EF4-FFF2-40B4-BE49-F238E27FC236}">
                <a16:creationId xmlns:a16="http://schemas.microsoft.com/office/drawing/2014/main" id="{E1F5C18C-E371-4454-BB1E-46908539B906}"/>
              </a:ext>
            </a:extLst>
          </p:cNvPr>
          <p:cNvPicPr>
            <a:picLocks noGrp="1" noChangeAspect="1"/>
          </p:cNvPicPr>
          <p:nvPr>
            <p:ph idx="1"/>
          </p:nvPr>
        </p:nvPicPr>
        <p:blipFill>
          <a:blip r:embed="rId2"/>
          <a:stretch>
            <a:fillRect/>
          </a:stretch>
        </p:blipFill>
        <p:spPr>
          <a:xfrm>
            <a:off x="498454" y="0"/>
            <a:ext cx="8015287" cy="2512344"/>
          </a:xfrm>
          <a:prstGeom prst="rect">
            <a:avLst/>
          </a:prstGeom>
        </p:spPr>
      </p:pic>
      <p:sp>
        <p:nvSpPr>
          <p:cNvPr id="4" name="TextBox 3">
            <a:extLst>
              <a:ext uri="{FF2B5EF4-FFF2-40B4-BE49-F238E27FC236}">
                <a16:creationId xmlns:a16="http://schemas.microsoft.com/office/drawing/2014/main" id="{486DFCBD-0883-414E-983C-CBDDCF8854A3}"/>
              </a:ext>
            </a:extLst>
          </p:cNvPr>
          <p:cNvSpPr txBox="1"/>
          <p:nvPr/>
        </p:nvSpPr>
        <p:spPr>
          <a:xfrm>
            <a:off x="599801" y="2548015"/>
            <a:ext cx="7864844" cy="2031325"/>
          </a:xfrm>
          <a:prstGeom prst="rect">
            <a:avLst/>
          </a:prstGeom>
          <a:noFill/>
        </p:spPr>
        <p:txBody>
          <a:bodyPr wrap="square" rtlCol="0">
            <a:spAutoFit/>
          </a:bodyPr>
          <a:lstStyle/>
          <a:p>
            <a:pPr marL="285750" indent="-285750">
              <a:buFont typeface="Arial" panose="020B0604020202020204" pitchFamily="34" charset="0"/>
              <a:buChar char="•"/>
            </a:pPr>
            <a:r>
              <a:rPr lang="en-US" dirty="0"/>
              <a:t>Targets women at their child’s well child visits</a:t>
            </a:r>
          </a:p>
          <a:p>
            <a:pPr marL="285750" indent="-285750">
              <a:buFont typeface="Arial" panose="020B0604020202020204" pitchFamily="34" charset="0"/>
              <a:buChar char="•"/>
            </a:pPr>
            <a:r>
              <a:rPr lang="en-US" dirty="0"/>
              <a:t>Targeted screenings/interventions have strong evidence for improving future birth outcomes</a:t>
            </a:r>
          </a:p>
          <a:p>
            <a:pPr marL="285750" indent="-285750">
              <a:buFont typeface="Arial" panose="020B0604020202020204" pitchFamily="34" charset="0"/>
              <a:buChar char="•"/>
            </a:pPr>
            <a:r>
              <a:rPr lang="en-US" dirty="0"/>
              <a:t>Screenings/interventions are brief and performable in the context of a well child visit</a:t>
            </a:r>
          </a:p>
          <a:p>
            <a:pPr marL="285750" indent="-285750">
              <a:buFont typeface="Arial" panose="020B0604020202020204" pitchFamily="34" charset="0"/>
              <a:buChar char="•"/>
            </a:pPr>
            <a:r>
              <a:rPr lang="en-US" dirty="0"/>
              <a:t>Enhances access to health care, especially for women who may not otherwise seek care</a:t>
            </a:r>
          </a:p>
        </p:txBody>
      </p:sp>
    </p:spTree>
    <p:extLst>
      <p:ext uri="{BB962C8B-B14F-4D97-AF65-F5344CB8AC3E}">
        <p14:creationId xmlns:p14="http://schemas.microsoft.com/office/powerpoint/2010/main" val="4019279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9722B-8EB7-498B-83E6-25112A0C964F}"/>
              </a:ext>
            </a:extLst>
          </p:cNvPr>
          <p:cNvSpPr>
            <a:spLocks noGrp="1"/>
          </p:cNvSpPr>
          <p:nvPr>
            <p:ph type="ctrTitle"/>
          </p:nvPr>
        </p:nvSpPr>
        <p:spPr/>
        <p:txBody>
          <a:bodyPr/>
          <a:lstStyle/>
          <a:p>
            <a:r>
              <a:rPr lang="en-US" dirty="0"/>
              <a:t>IMPLICIT – why focus on pediatric visits?</a:t>
            </a:r>
          </a:p>
        </p:txBody>
      </p:sp>
      <p:sp>
        <p:nvSpPr>
          <p:cNvPr id="4" name="Content Placeholder 3">
            <a:extLst>
              <a:ext uri="{FF2B5EF4-FFF2-40B4-BE49-F238E27FC236}">
                <a16:creationId xmlns:a16="http://schemas.microsoft.com/office/drawing/2014/main" id="{64C843F6-38FF-4B06-BE0D-A9D798E258B8}"/>
              </a:ext>
            </a:extLst>
          </p:cNvPr>
          <p:cNvSpPr>
            <a:spLocks noGrp="1"/>
          </p:cNvSpPr>
          <p:nvPr>
            <p:ph idx="1"/>
          </p:nvPr>
        </p:nvSpPr>
        <p:spPr>
          <a:xfrm>
            <a:off x="183264" y="1271376"/>
            <a:ext cx="5898754" cy="2810633"/>
          </a:xfrm>
        </p:spPr>
        <p:txBody>
          <a:bodyPr>
            <a:normAutofit fontScale="85000" lnSpcReduction="10000"/>
          </a:bodyPr>
          <a:lstStyle/>
          <a:p>
            <a:pPr>
              <a:buFont typeface="Arial" panose="020B0604020202020204" pitchFamily="34" charset="0"/>
              <a:buChar char="•"/>
            </a:pPr>
            <a:r>
              <a:rPr lang="en-US" sz="1900" dirty="0"/>
              <a:t>Maternal and family focus shifts from care of the pregnant woman to care of the infant.</a:t>
            </a:r>
          </a:p>
          <a:p>
            <a:pPr>
              <a:buFont typeface="Arial" panose="020B0604020202020204" pitchFamily="34" charset="0"/>
              <a:buChar char="•"/>
            </a:pPr>
            <a:r>
              <a:rPr lang="en-US" sz="1900" dirty="0"/>
              <a:t>Even if a mother doesn’t have her own primary care provider, most take their infants regularly to their pediatric visits.</a:t>
            </a:r>
          </a:p>
          <a:p>
            <a:pPr>
              <a:buFont typeface="Arial" panose="020B0604020202020204" pitchFamily="34" charset="0"/>
              <a:buChar char="•"/>
            </a:pPr>
            <a:r>
              <a:rPr lang="en-US" sz="1900" dirty="0"/>
              <a:t>Primary care pediatric providers interact with mothers more frequently than their own primary care provider or OB/GYN</a:t>
            </a:r>
          </a:p>
          <a:p>
            <a:pPr lvl="1"/>
            <a:r>
              <a:rPr lang="en-US" sz="1700" dirty="0"/>
              <a:t>8 well child visits in the baby’s first year of life</a:t>
            </a:r>
          </a:p>
          <a:p>
            <a:endParaRPr lang="en-US" dirty="0"/>
          </a:p>
        </p:txBody>
      </p:sp>
      <p:sp>
        <p:nvSpPr>
          <p:cNvPr id="6" name="Text Placeholder 5">
            <a:extLst>
              <a:ext uri="{FF2B5EF4-FFF2-40B4-BE49-F238E27FC236}">
                <a16:creationId xmlns:a16="http://schemas.microsoft.com/office/drawing/2014/main" id="{C477438F-767A-4549-9343-7D864965A844}"/>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3E44FD2A-FC71-4077-AB99-8140713DA83B}"/>
              </a:ext>
            </a:extLst>
          </p:cNvPr>
          <p:cNvPicPr>
            <a:picLocks noChangeAspect="1"/>
          </p:cNvPicPr>
          <p:nvPr/>
        </p:nvPicPr>
        <p:blipFill>
          <a:blip r:embed="rId2"/>
          <a:stretch>
            <a:fillRect/>
          </a:stretch>
        </p:blipFill>
        <p:spPr>
          <a:xfrm>
            <a:off x="6377175" y="1539731"/>
            <a:ext cx="2766825" cy="206403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46" y="4689533"/>
            <a:ext cx="1997747" cy="453967"/>
          </a:xfrm>
          <a:prstGeom prst="rect">
            <a:avLst/>
          </a:prstGeom>
        </p:spPr>
      </p:pic>
    </p:spTree>
    <p:extLst>
      <p:ext uri="{BB962C8B-B14F-4D97-AF65-F5344CB8AC3E}">
        <p14:creationId xmlns:p14="http://schemas.microsoft.com/office/powerpoint/2010/main" val="1846657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17DE-B5D2-4F59-89F8-F4D82DC3A6F8}"/>
              </a:ext>
            </a:extLst>
          </p:cNvPr>
          <p:cNvSpPr>
            <a:spLocks noGrp="1"/>
          </p:cNvSpPr>
          <p:nvPr>
            <p:ph type="ctrTitle"/>
          </p:nvPr>
        </p:nvSpPr>
        <p:spPr>
          <a:xfrm>
            <a:off x="389105" y="242807"/>
            <a:ext cx="8004391" cy="699065"/>
          </a:xfrm>
        </p:spPr>
        <p:txBody>
          <a:bodyPr/>
          <a:lstStyle/>
          <a:p>
            <a:r>
              <a:rPr lang="en-US" dirty="0"/>
              <a:t>IMPLICIT Framework</a:t>
            </a:r>
          </a:p>
        </p:txBody>
      </p:sp>
      <p:sp>
        <p:nvSpPr>
          <p:cNvPr id="4" name="Content Placeholder 3">
            <a:extLst>
              <a:ext uri="{FF2B5EF4-FFF2-40B4-BE49-F238E27FC236}">
                <a16:creationId xmlns:a16="http://schemas.microsoft.com/office/drawing/2014/main" id="{71849333-2413-4C72-8696-A12776DF7E43}"/>
              </a:ext>
            </a:extLst>
          </p:cNvPr>
          <p:cNvSpPr>
            <a:spLocks noGrp="1"/>
          </p:cNvSpPr>
          <p:nvPr>
            <p:ph idx="1"/>
          </p:nvPr>
        </p:nvSpPr>
        <p:spPr>
          <a:xfrm>
            <a:off x="389105" y="871736"/>
            <a:ext cx="4531348" cy="3799668"/>
          </a:xfrm>
        </p:spPr>
        <p:txBody>
          <a:bodyPr>
            <a:normAutofit/>
          </a:bodyPr>
          <a:lstStyle/>
          <a:p>
            <a:pPr marL="285750" indent="-285750">
              <a:buFont typeface="Arial" panose="020B0604020202020204" pitchFamily="34" charset="0"/>
              <a:buChar char="•"/>
            </a:pPr>
            <a:r>
              <a:rPr lang="en-US" sz="1600" dirty="0"/>
              <a:t>Help moms have a healthy and appropriately spaced NEXT pregnancy while promoting the overall health of the family</a:t>
            </a:r>
          </a:p>
          <a:p>
            <a:pPr marL="285750" indent="-285750">
              <a:buFont typeface="Arial" panose="020B0604020202020204" pitchFamily="34" charset="0"/>
              <a:buChar char="•"/>
            </a:pPr>
            <a:r>
              <a:rPr lang="en-US" sz="1600" dirty="0"/>
              <a:t>Screening/Intervention for: </a:t>
            </a:r>
          </a:p>
          <a:p>
            <a:pPr marL="685800" lvl="1">
              <a:buFont typeface="Arial" panose="020B0604020202020204" pitchFamily="34" charset="0"/>
              <a:buChar char="•"/>
            </a:pPr>
            <a:r>
              <a:rPr lang="en-US" dirty="0"/>
              <a:t>Tobacco use</a:t>
            </a:r>
          </a:p>
          <a:p>
            <a:pPr marL="685800" lvl="1">
              <a:buFont typeface="Arial" panose="020B0604020202020204" pitchFamily="34" charset="0"/>
              <a:buChar char="•"/>
            </a:pPr>
            <a:r>
              <a:rPr lang="en-US" dirty="0"/>
              <a:t>Maternal Depression</a:t>
            </a:r>
          </a:p>
          <a:p>
            <a:pPr marL="685800" lvl="1">
              <a:buFont typeface="Arial" panose="020B0604020202020204" pitchFamily="34" charset="0"/>
              <a:buChar char="•"/>
            </a:pPr>
            <a:r>
              <a:rPr lang="en-US" dirty="0"/>
              <a:t>Birth spacing plans</a:t>
            </a:r>
          </a:p>
          <a:p>
            <a:pPr marL="685800" lvl="1">
              <a:buFont typeface="Arial" panose="020B0604020202020204" pitchFamily="34" charset="0"/>
              <a:buChar char="•"/>
            </a:pPr>
            <a:r>
              <a:rPr lang="en-US" dirty="0"/>
              <a:t>Use of Folic Acid</a:t>
            </a:r>
          </a:p>
          <a:p>
            <a:pPr marL="285750">
              <a:buFont typeface="Arial" panose="020B0604020202020204" pitchFamily="34" charset="0"/>
              <a:buChar char="•"/>
            </a:pPr>
            <a:r>
              <a:rPr lang="en-US" dirty="0"/>
              <a:t>Safe sleep*</a:t>
            </a:r>
            <a:endParaRPr lang="en-US" sz="1600" dirty="0"/>
          </a:p>
        </p:txBody>
      </p:sp>
      <p:sp>
        <p:nvSpPr>
          <p:cNvPr id="3" name="Text Placeholder 2">
            <a:extLst>
              <a:ext uri="{FF2B5EF4-FFF2-40B4-BE49-F238E27FC236}">
                <a16:creationId xmlns:a16="http://schemas.microsoft.com/office/drawing/2014/main" id="{3F048C4D-C4F0-4254-96A3-A4156CE54C84}"/>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965EC967-145D-461F-B3A9-E9B46A43EF4B}"/>
              </a:ext>
            </a:extLst>
          </p:cNvPr>
          <p:cNvPicPr>
            <a:picLocks noChangeAspect="1"/>
          </p:cNvPicPr>
          <p:nvPr/>
        </p:nvPicPr>
        <p:blipFill>
          <a:blip r:embed="rId2"/>
          <a:stretch>
            <a:fillRect/>
          </a:stretch>
        </p:blipFill>
        <p:spPr>
          <a:xfrm>
            <a:off x="6194854" y="442297"/>
            <a:ext cx="2438418" cy="4042640"/>
          </a:xfrm>
          <a:prstGeom prst="rect">
            <a:avLst/>
          </a:prstGeom>
        </p:spPr>
      </p:pic>
    </p:spTree>
    <p:extLst>
      <p:ext uri="{BB962C8B-B14F-4D97-AF65-F5344CB8AC3E}">
        <p14:creationId xmlns:p14="http://schemas.microsoft.com/office/powerpoint/2010/main" val="2112231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D1F7-C5AB-48B0-BB45-5E72C0F7A38D}"/>
              </a:ext>
            </a:extLst>
          </p:cNvPr>
          <p:cNvSpPr>
            <a:spLocks noGrp="1"/>
          </p:cNvSpPr>
          <p:nvPr>
            <p:ph type="title"/>
          </p:nvPr>
        </p:nvSpPr>
        <p:spPr/>
        <p:txBody>
          <a:bodyPr/>
          <a:lstStyle/>
          <a:p>
            <a:r>
              <a:rPr lang="en-US" dirty="0"/>
              <a:t>Pediatric Quality Improvement Learning Collaborative </a:t>
            </a:r>
          </a:p>
        </p:txBody>
      </p:sp>
      <p:sp>
        <p:nvSpPr>
          <p:cNvPr id="4" name="Text Placeholder 3">
            <a:extLst>
              <a:ext uri="{FF2B5EF4-FFF2-40B4-BE49-F238E27FC236}">
                <a16:creationId xmlns:a16="http://schemas.microsoft.com/office/drawing/2014/main" id="{8EEB7E22-E070-4291-B24F-6F6F0B2E772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94202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FB563-C32D-714E-8E68-B815C4300FA5}"/>
              </a:ext>
            </a:extLst>
          </p:cNvPr>
          <p:cNvSpPr>
            <a:spLocks noGrp="1"/>
          </p:cNvSpPr>
          <p:nvPr>
            <p:ph type="ctrTitle"/>
          </p:nvPr>
        </p:nvSpPr>
        <p:spPr/>
        <p:txBody>
          <a:bodyPr>
            <a:noAutofit/>
          </a:bodyPr>
          <a:lstStyle/>
          <a:p>
            <a:r>
              <a:rPr lang="en-US" sz="2400" dirty="0"/>
              <a:t>Quality Improvement Learning Collaborative - 2019</a:t>
            </a:r>
          </a:p>
        </p:txBody>
      </p:sp>
      <p:sp>
        <p:nvSpPr>
          <p:cNvPr id="3" name="Content Placeholder 2">
            <a:extLst>
              <a:ext uri="{FF2B5EF4-FFF2-40B4-BE49-F238E27FC236}">
                <a16:creationId xmlns:a16="http://schemas.microsoft.com/office/drawing/2014/main" id="{66262813-097A-5543-A683-26FF18A09A32}"/>
              </a:ext>
            </a:extLst>
          </p:cNvPr>
          <p:cNvSpPr>
            <a:spLocks noGrp="1"/>
          </p:cNvSpPr>
          <p:nvPr>
            <p:ph idx="1"/>
          </p:nvPr>
        </p:nvSpPr>
        <p:spPr>
          <a:xfrm>
            <a:off x="518824" y="1271376"/>
            <a:ext cx="3667282" cy="2810633"/>
          </a:xfrm>
        </p:spPr>
        <p:txBody>
          <a:bodyPr>
            <a:normAutofit/>
          </a:bodyPr>
          <a:lstStyle/>
          <a:p>
            <a:pPr marL="285750" indent="-285750">
              <a:buFont typeface="Arial" panose="020B0604020202020204" pitchFamily="34" charset="0"/>
              <a:buChar char="•"/>
            </a:pPr>
            <a:r>
              <a:rPr lang="en-US" dirty="0"/>
              <a:t>Kick-off Session </a:t>
            </a:r>
          </a:p>
          <a:p>
            <a:pPr marL="685779" lvl="1" indent="-285750">
              <a:buFont typeface="Arial" panose="020B0604020202020204" pitchFamily="34" charset="0"/>
              <a:buChar char="•"/>
            </a:pPr>
            <a:r>
              <a:rPr lang="en-US" dirty="0"/>
              <a:t>Overview of infant mortality in Indiana – the WHY?</a:t>
            </a:r>
          </a:p>
          <a:p>
            <a:pPr marL="685800" lvl="1">
              <a:buFont typeface="Arial" panose="020B0604020202020204" pitchFamily="34" charset="0"/>
              <a:buChar char="•"/>
            </a:pPr>
            <a:r>
              <a:rPr lang="en-US" dirty="0"/>
              <a:t>IMPLICIT </a:t>
            </a:r>
            <a:r>
              <a:rPr lang="en-US" dirty="0" err="1"/>
              <a:t>Interconception</a:t>
            </a:r>
            <a:r>
              <a:rPr lang="en-US" dirty="0"/>
              <a:t> Care model</a:t>
            </a:r>
          </a:p>
          <a:p>
            <a:pPr marL="685800" lvl="1">
              <a:buFont typeface="Arial" panose="020B0604020202020204" pitchFamily="34" charset="0"/>
              <a:buChar char="•"/>
            </a:pPr>
            <a:r>
              <a:rPr lang="en-US" dirty="0"/>
              <a:t>QI basics, current state process map</a:t>
            </a:r>
          </a:p>
          <a:p>
            <a:pPr marL="685800" lvl="1">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03B74F90-3BFA-4726-A614-1CDB46B599A9}"/>
              </a:ext>
            </a:extLst>
          </p:cNvPr>
          <p:cNvSpPr>
            <a:spLocks noGrp="1"/>
          </p:cNvSpPr>
          <p:nvPr>
            <p:ph type="body" sz="quarter" idx="11"/>
          </p:nvPr>
        </p:nvSpPr>
        <p:spPr/>
        <p:txBody>
          <a:bodyPr/>
          <a:lstStyle/>
          <a:p>
            <a:endParaRPr lang="en-US"/>
          </a:p>
        </p:txBody>
      </p:sp>
      <p:sp>
        <p:nvSpPr>
          <p:cNvPr id="8" name="TextBox 7">
            <a:extLst>
              <a:ext uri="{FF2B5EF4-FFF2-40B4-BE49-F238E27FC236}">
                <a16:creationId xmlns:a16="http://schemas.microsoft.com/office/drawing/2014/main" id="{52CDAB12-1E0F-49D5-BADB-43F38BFC6067}"/>
              </a:ext>
            </a:extLst>
          </p:cNvPr>
          <p:cNvSpPr txBox="1"/>
          <p:nvPr/>
        </p:nvSpPr>
        <p:spPr>
          <a:xfrm>
            <a:off x="4324350" y="1095031"/>
            <a:ext cx="4819650" cy="338554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dirty="0"/>
              <a:t>8 Monthly Webinars </a:t>
            </a:r>
          </a:p>
          <a:p>
            <a:pPr marL="742950" lvl="1" indent="-285750">
              <a:lnSpc>
                <a:spcPct val="200000"/>
              </a:lnSpc>
              <a:buFont typeface="Arial" panose="020B0604020202020204" pitchFamily="34" charset="0"/>
              <a:buChar char="•"/>
            </a:pPr>
            <a:r>
              <a:rPr lang="en-US" sz="1600" dirty="0"/>
              <a:t>Data Review</a:t>
            </a:r>
          </a:p>
          <a:p>
            <a:pPr marL="742950" lvl="1" indent="-285750">
              <a:lnSpc>
                <a:spcPct val="200000"/>
              </a:lnSpc>
              <a:buFont typeface="Arial" panose="020B0604020202020204" pitchFamily="34" charset="0"/>
              <a:buChar char="•"/>
            </a:pPr>
            <a:r>
              <a:rPr lang="en-US" sz="1600" dirty="0"/>
              <a:t>Current PDSA cycles</a:t>
            </a:r>
          </a:p>
          <a:p>
            <a:pPr marL="742950" lvl="1" indent="-285750">
              <a:lnSpc>
                <a:spcPct val="200000"/>
              </a:lnSpc>
              <a:buFont typeface="Arial" panose="020B0604020202020204" pitchFamily="34" charset="0"/>
              <a:buChar char="•"/>
            </a:pPr>
            <a:r>
              <a:rPr lang="en-US" sz="1600" dirty="0"/>
              <a:t>Sharing ideas, resources</a:t>
            </a:r>
          </a:p>
          <a:p>
            <a:pPr marL="742950" lvl="1" indent="-285750">
              <a:lnSpc>
                <a:spcPct val="200000"/>
              </a:lnSpc>
              <a:buFont typeface="Arial" panose="020B0604020202020204" pitchFamily="34" charset="0"/>
              <a:buChar char="•"/>
            </a:pPr>
            <a:r>
              <a:rPr lang="en-US" sz="1600" dirty="0"/>
              <a:t>QI topic</a:t>
            </a:r>
          </a:p>
          <a:p>
            <a:pPr marL="742950" lvl="1" indent="-285750">
              <a:lnSpc>
                <a:spcPct val="200000"/>
              </a:lnSpc>
              <a:buFont typeface="Arial" panose="020B0604020202020204" pitchFamily="34" charset="0"/>
              <a:buChar char="•"/>
            </a:pPr>
            <a:r>
              <a:rPr lang="en-US" sz="1600" dirty="0"/>
              <a:t>Review of best practice recommendations</a:t>
            </a:r>
          </a:p>
          <a:p>
            <a:endParaRPr lang="en-US" dirty="0"/>
          </a:p>
        </p:txBody>
      </p:sp>
    </p:spTree>
    <p:extLst>
      <p:ext uri="{BB962C8B-B14F-4D97-AF65-F5344CB8AC3E}">
        <p14:creationId xmlns:p14="http://schemas.microsoft.com/office/powerpoint/2010/main" val="798055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B6FDC-E2C2-48C0-99CD-DE866B4ABD94}"/>
              </a:ext>
            </a:extLst>
          </p:cNvPr>
          <p:cNvSpPr>
            <a:spLocks noGrp="1"/>
          </p:cNvSpPr>
          <p:nvPr>
            <p:ph type="ctrTitle"/>
          </p:nvPr>
        </p:nvSpPr>
        <p:spPr/>
        <p:txBody>
          <a:bodyPr/>
          <a:lstStyle/>
          <a:p>
            <a:r>
              <a:rPr lang="en-US" dirty="0"/>
              <a:t>Two Pediatric Clinics – Marion County</a:t>
            </a:r>
          </a:p>
        </p:txBody>
      </p:sp>
      <p:sp>
        <p:nvSpPr>
          <p:cNvPr id="4" name="Content Placeholder 3">
            <a:extLst>
              <a:ext uri="{FF2B5EF4-FFF2-40B4-BE49-F238E27FC236}">
                <a16:creationId xmlns:a16="http://schemas.microsoft.com/office/drawing/2014/main" id="{8C043911-E270-48F4-92BE-A30B939BDCFD}"/>
              </a:ext>
            </a:extLst>
          </p:cNvPr>
          <p:cNvSpPr>
            <a:spLocks noGrp="1"/>
          </p:cNvSpPr>
          <p:nvPr>
            <p:ph idx="1"/>
          </p:nvPr>
        </p:nvSpPr>
        <p:spPr/>
        <p:txBody>
          <a:bodyPr>
            <a:normAutofit fontScale="85000" lnSpcReduction="20000"/>
          </a:bodyPr>
          <a:lstStyle/>
          <a:p>
            <a:r>
              <a:rPr lang="en-US" dirty="0"/>
              <a:t>Public Health Department</a:t>
            </a:r>
          </a:p>
          <a:p>
            <a:pPr lvl="1"/>
            <a:r>
              <a:rPr lang="en-US" dirty="0"/>
              <a:t>1 Pediatrician, 1 Family Medicine Physician, 1 FM Nurse Practitioner</a:t>
            </a:r>
          </a:p>
          <a:p>
            <a:pPr lvl="1"/>
            <a:r>
              <a:rPr lang="en-US" dirty="0"/>
              <a:t>Social work on site (but not always available) </a:t>
            </a:r>
          </a:p>
          <a:p>
            <a:pPr lvl="1"/>
            <a:r>
              <a:rPr lang="en-US" dirty="0"/>
              <a:t>OB/GYN on site</a:t>
            </a:r>
          </a:p>
          <a:p>
            <a:r>
              <a:rPr lang="en-US" dirty="0"/>
              <a:t>General Pediatric Subspecialty Clinic focusing on infant growth and development</a:t>
            </a:r>
          </a:p>
          <a:p>
            <a:pPr lvl="1"/>
            <a:r>
              <a:rPr lang="en-US" dirty="0"/>
              <a:t>2 Pediatricians </a:t>
            </a:r>
          </a:p>
          <a:p>
            <a:pPr lvl="1"/>
            <a:r>
              <a:rPr lang="en-US" dirty="0"/>
              <a:t>Social work embedded in clinic</a:t>
            </a:r>
          </a:p>
        </p:txBody>
      </p:sp>
      <p:sp>
        <p:nvSpPr>
          <p:cNvPr id="5" name="Text Placeholder 4">
            <a:extLst>
              <a:ext uri="{FF2B5EF4-FFF2-40B4-BE49-F238E27FC236}">
                <a16:creationId xmlns:a16="http://schemas.microsoft.com/office/drawing/2014/main" id="{CAF53073-121B-4D2E-9E4B-FDA76480BB90}"/>
              </a:ext>
            </a:extLst>
          </p:cNvPr>
          <p:cNvSpPr>
            <a:spLocks noGrp="1"/>
          </p:cNvSpPr>
          <p:nvPr>
            <p:ph type="body" sz="quarter" idx="1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46" y="4689533"/>
            <a:ext cx="1997747" cy="453967"/>
          </a:xfrm>
          <a:prstGeom prst="rect">
            <a:avLst/>
          </a:prstGeom>
        </p:spPr>
      </p:pic>
    </p:spTree>
    <p:extLst>
      <p:ext uri="{BB962C8B-B14F-4D97-AF65-F5344CB8AC3E}">
        <p14:creationId xmlns:p14="http://schemas.microsoft.com/office/powerpoint/2010/main" val="120754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ED0FB-5B3B-4049-BD36-F5B27D7123EB}"/>
              </a:ext>
            </a:extLst>
          </p:cNvPr>
          <p:cNvSpPr>
            <a:spLocks noGrp="1"/>
          </p:cNvSpPr>
          <p:nvPr>
            <p:ph type="ctr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C2C85A71-EA70-44AA-A7D0-9CB80B3333BA}"/>
              </a:ext>
            </a:extLst>
          </p:cNvPr>
          <p:cNvSpPr>
            <a:spLocks noGrp="1"/>
          </p:cNvSpPr>
          <p:nvPr>
            <p:ph idx="1"/>
          </p:nvPr>
        </p:nvSpPr>
        <p:spPr/>
        <p:txBody>
          <a:bodyPr/>
          <a:lstStyle/>
          <a:p>
            <a:pPr marL="0" indent="0">
              <a:buNone/>
            </a:pPr>
            <a:r>
              <a:rPr lang="en-US" dirty="0"/>
              <a:t>Funding provided by: </a:t>
            </a:r>
          </a:p>
          <a:p>
            <a:pPr marL="285750" indent="-285750">
              <a:buFontTx/>
              <a:buChar char="-"/>
            </a:pPr>
            <a:r>
              <a:rPr lang="en-US" dirty="0"/>
              <a:t>March of Dimes, Indiana</a:t>
            </a:r>
          </a:p>
          <a:p>
            <a:pPr marL="285750" indent="-285750">
              <a:buFontTx/>
              <a:buChar char="-"/>
            </a:pPr>
            <a:r>
              <a:rPr lang="en-US" dirty="0"/>
              <a:t>Riley Children’s Foundation </a:t>
            </a:r>
          </a:p>
        </p:txBody>
      </p:sp>
      <p:sp>
        <p:nvSpPr>
          <p:cNvPr id="4" name="Text Placeholder 3">
            <a:extLst>
              <a:ext uri="{FF2B5EF4-FFF2-40B4-BE49-F238E27FC236}">
                <a16:creationId xmlns:a16="http://schemas.microsoft.com/office/drawing/2014/main" id="{284CFB21-C479-497E-89D2-226DEBA9E9A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79686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6EECD-A1DD-4EF0-9D72-7768C6D215D0}"/>
              </a:ext>
            </a:extLst>
          </p:cNvPr>
          <p:cNvSpPr>
            <a:spLocks noGrp="1"/>
          </p:cNvSpPr>
          <p:nvPr>
            <p:ph type="ctrTitle"/>
          </p:nvPr>
        </p:nvSpPr>
        <p:spPr/>
        <p:txBody>
          <a:bodyPr/>
          <a:lstStyle/>
          <a:p>
            <a:r>
              <a:rPr lang="en-US" dirty="0"/>
              <a:t>Infant Mortality Champion</a:t>
            </a:r>
          </a:p>
        </p:txBody>
      </p:sp>
      <p:sp>
        <p:nvSpPr>
          <p:cNvPr id="4" name="Content Placeholder 3">
            <a:extLst>
              <a:ext uri="{FF2B5EF4-FFF2-40B4-BE49-F238E27FC236}">
                <a16:creationId xmlns:a16="http://schemas.microsoft.com/office/drawing/2014/main" id="{EAB959FB-EB17-45AB-B72F-C0B3E2ACA0D5}"/>
              </a:ext>
            </a:extLst>
          </p:cNvPr>
          <p:cNvSpPr>
            <a:spLocks noGrp="1"/>
          </p:cNvSpPr>
          <p:nvPr>
            <p:ph idx="1"/>
          </p:nvPr>
        </p:nvSpPr>
        <p:spPr>
          <a:xfrm>
            <a:off x="518824" y="1271376"/>
            <a:ext cx="8015594" cy="3400028"/>
          </a:xfrm>
        </p:spPr>
        <p:txBody>
          <a:bodyPr/>
          <a:lstStyle/>
          <a:p>
            <a:pPr marL="285750" indent="-285750">
              <a:buFont typeface="Arial" panose="020B0604020202020204" pitchFamily="34" charset="0"/>
              <a:buChar char="•"/>
            </a:pPr>
            <a:r>
              <a:rPr lang="en-US" dirty="0"/>
              <a:t>RN/LPN/MA leading multidisciplinary team in clinic </a:t>
            </a:r>
          </a:p>
          <a:p>
            <a:pPr marL="285750" indent="-285750">
              <a:buFont typeface="Arial" panose="020B0604020202020204" pitchFamily="34" charset="0"/>
              <a:buChar char="•"/>
            </a:pPr>
            <a:r>
              <a:rPr lang="en-US" dirty="0"/>
              <a:t>Met with project leader, QI coach weekly</a:t>
            </a:r>
          </a:p>
          <a:p>
            <a:pPr marL="285750" indent="-285750">
              <a:buFont typeface="Arial" panose="020B0604020202020204" pitchFamily="34" charset="0"/>
              <a:buChar char="•"/>
            </a:pPr>
            <a:r>
              <a:rPr lang="en-US" dirty="0"/>
              <a:t>Responsible for developing PDSA cycles, communicating with clinic team, collecting and entering data into database</a:t>
            </a:r>
          </a:p>
          <a:p>
            <a:pPr marL="285750" indent="-285750">
              <a:buFont typeface="Arial" panose="020B0604020202020204" pitchFamily="34" charset="0"/>
              <a:buChar char="•"/>
            </a:pPr>
            <a:r>
              <a:rPr lang="en-US" dirty="0"/>
              <a:t>0.1 FTE salary support</a:t>
            </a:r>
          </a:p>
        </p:txBody>
      </p:sp>
      <p:sp>
        <p:nvSpPr>
          <p:cNvPr id="5" name="Text Placeholder 4">
            <a:extLst>
              <a:ext uri="{FF2B5EF4-FFF2-40B4-BE49-F238E27FC236}">
                <a16:creationId xmlns:a16="http://schemas.microsoft.com/office/drawing/2014/main" id="{BB3FD888-C764-431D-A95B-CDE288853FAB}"/>
              </a:ext>
            </a:extLst>
          </p:cNvPr>
          <p:cNvSpPr>
            <a:spLocks noGrp="1"/>
          </p:cNvSpPr>
          <p:nvPr>
            <p:ph type="body" sz="quarter" idx="1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46" y="4689533"/>
            <a:ext cx="1997747" cy="453967"/>
          </a:xfrm>
          <a:prstGeom prst="rect">
            <a:avLst/>
          </a:prstGeom>
        </p:spPr>
      </p:pic>
    </p:spTree>
    <p:extLst>
      <p:ext uri="{BB962C8B-B14F-4D97-AF65-F5344CB8AC3E}">
        <p14:creationId xmlns:p14="http://schemas.microsoft.com/office/powerpoint/2010/main" val="3639615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B1C941-98FD-44FB-A8B4-D49ACB4F5A6D}"/>
              </a:ext>
            </a:extLst>
          </p:cNvPr>
          <p:cNvSpPr>
            <a:spLocks noGrp="1"/>
          </p:cNvSpPr>
          <p:nvPr>
            <p:ph type="body" sz="quarter" idx="11"/>
          </p:nvPr>
        </p:nvSpPr>
        <p:spPr/>
        <p:txBody>
          <a:bodyPr/>
          <a:lstStyle/>
          <a:p>
            <a:endParaRPr lang="en-US"/>
          </a:p>
        </p:txBody>
      </p:sp>
      <p:pic>
        <p:nvPicPr>
          <p:cNvPr id="3" name="Picture 2">
            <a:extLst>
              <a:ext uri="{FF2B5EF4-FFF2-40B4-BE49-F238E27FC236}">
                <a16:creationId xmlns:a16="http://schemas.microsoft.com/office/drawing/2014/main" id="{4AE4844C-53D3-4B3D-BD72-81C971C8D094}"/>
              </a:ext>
            </a:extLst>
          </p:cNvPr>
          <p:cNvPicPr>
            <a:picLocks noChangeAspect="1"/>
          </p:cNvPicPr>
          <p:nvPr/>
        </p:nvPicPr>
        <p:blipFill>
          <a:blip r:embed="rId2"/>
          <a:stretch>
            <a:fillRect/>
          </a:stretch>
        </p:blipFill>
        <p:spPr>
          <a:xfrm>
            <a:off x="1314716" y="0"/>
            <a:ext cx="6367020" cy="4420998"/>
          </a:xfrm>
          <a:prstGeom prst="rect">
            <a:avLst/>
          </a:prstGeom>
        </p:spPr>
      </p:pic>
    </p:spTree>
    <p:extLst>
      <p:ext uri="{BB962C8B-B14F-4D97-AF65-F5344CB8AC3E}">
        <p14:creationId xmlns:p14="http://schemas.microsoft.com/office/powerpoint/2010/main" val="3208182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B05A58-CA5D-44D2-8503-AF2409F0AA12}"/>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9637FF1E-4BEF-4811-AD10-32906DA4A22A}"/>
              </a:ext>
            </a:extLst>
          </p:cNvPr>
          <p:cNvPicPr>
            <a:picLocks noChangeAspect="1"/>
          </p:cNvPicPr>
          <p:nvPr/>
        </p:nvPicPr>
        <p:blipFill>
          <a:blip r:embed="rId2"/>
          <a:stretch>
            <a:fillRect/>
          </a:stretch>
        </p:blipFill>
        <p:spPr>
          <a:xfrm>
            <a:off x="1190213" y="60530"/>
            <a:ext cx="6763574" cy="4377246"/>
          </a:xfrm>
          <a:prstGeom prst="rect">
            <a:avLst/>
          </a:prstGeom>
        </p:spPr>
      </p:pic>
    </p:spTree>
    <p:extLst>
      <p:ext uri="{BB962C8B-B14F-4D97-AF65-F5344CB8AC3E}">
        <p14:creationId xmlns:p14="http://schemas.microsoft.com/office/powerpoint/2010/main" val="2247916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00D39-CEF9-4C29-B7DD-2D43AC856CD7}"/>
              </a:ext>
            </a:extLst>
          </p:cNvPr>
          <p:cNvSpPr>
            <a:spLocks noGrp="1"/>
          </p:cNvSpPr>
          <p:nvPr>
            <p:ph type="ctrTitle"/>
          </p:nvPr>
        </p:nvSpPr>
        <p:spPr/>
        <p:txBody>
          <a:bodyPr/>
          <a:lstStyle/>
          <a:p>
            <a:r>
              <a:rPr lang="en-US" dirty="0"/>
              <a:t>What was a positive “screen”</a:t>
            </a:r>
          </a:p>
        </p:txBody>
      </p:sp>
      <p:sp>
        <p:nvSpPr>
          <p:cNvPr id="3" name="Content Placeholder 2">
            <a:extLst>
              <a:ext uri="{FF2B5EF4-FFF2-40B4-BE49-F238E27FC236}">
                <a16:creationId xmlns:a16="http://schemas.microsoft.com/office/drawing/2014/main" id="{A1B9E8E9-8570-4B4D-9885-E5F7B0BEEBD5}"/>
              </a:ext>
            </a:extLst>
          </p:cNvPr>
          <p:cNvSpPr>
            <a:spLocks noGrp="1"/>
          </p:cNvSpPr>
          <p:nvPr>
            <p:ph idx="1"/>
          </p:nvPr>
        </p:nvSpPr>
        <p:spPr>
          <a:xfrm>
            <a:off x="518824" y="1271376"/>
            <a:ext cx="8015594" cy="2981842"/>
          </a:xfrm>
        </p:spPr>
        <p:txBody>
          <a:bodyPr>
            <a:normAutofit fontScale="92500" lnSpcReduction="10000"/>
          </a:bodyPr>
          <a:lstStyle/>
          <a:p>
            <a:pPr marL="0" indent="0">
              <a:buNone/>
            </a:pPr>
            <a:r>
              <a:rPr lang="en-US" dirty="0"/>
              <a:t>Any screen that needed an intervention – </a:t>
            </a:r>
          </a:p>
          <a:p>
            <a:pPr marL="285750" indent="-285750">
              <a:buFontTx/>
              <a:buChar char="-"/>
            </a:pPr>
            <a:r>
              <a:rPr lang="en-US" dirty="0"/>
              <a:t>Family reported baby was not sleeping safely at bedtime or naptime</a:t>
            </a:r>
          </a:p>
          <a:p>
            <a:pPr marL="285750" indent="-285750">
              <a:buFontTx/>
              <a:buChar char="-"/>
            </a:pPr>
            <a:r>
              <a:rPr lang="en-US" dirty="0"/>
              <a:t>Mom was using cigarettes or vaping</a:t>
            </a:r>
          </a:p>
          <a:p>
            <a:pPr marL="285750" indent="-285750">
              <a:buFontTx/>
              <a:buChar char="-"/>
            </a:pPr>
            <a:r>
              <a:rPr lang="en-US" dirty="0"/>
              <a:t>Mom was not taking MVI with folic acid </a:t>
            </a:r>
          </a:p>
          <a:p>
            <a:pPr marL="285750" indent="-285750">
              <a:buFontTx/>
              <a:buChar char="-"/>
            </a:pPr>
            <a:r>
              <a:rPr lang="en-US" dirty="0"/>
              <a:t>Mom did not desire a pregnancy in the next year and was not using a reliable for of birth control </a:t>
            </a:r>
          </a:p>
          <a:p>
            <a:pPr marL="285750" indent="-285750">
              <a:buFontTx/>
              <a:buChar char="-"/>
            </a:pPr>
            <a:r>
              <a:rPr lang="en-US" dirty="0"/>
              <a:t>Mom had a positive score on the PHQ9 or Edinburgh</a:t>
            </a:r>
          </a:p>
        </p:txBody>
      </p:sp>
      <p:sp>
        <p:nvSpPr>
          <p:cNvPr id="4" name="Text Placeholder 3">
            <a:extLst>
              <a:ext uri="{FF2B5EF4-FFF2-40B4-BE49-F238E27FC236}">
                <a16:creationId xmlns:a16="http://schemas.microsoft.com/office/drawing/2014/main" id="{82318ABB-C931-4658-9768-9E1DBD7C81A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59797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6698EE-45ED-4397-BC29-13A0A1E3DA52}"/>
              </a:ext>
            </a:extLst>
          </p:cNvPr>
          <p:cNvPicPr>
            <a:picLocks noChangeAspect="1"/>
          </p:cNvPicPr>
          <p:nvPr/>
        </p:nvPicPr>
        <p:blipFill>
          <a:blip r:embed="rId2"/>
          <a:stretch>
            <a:fillRect/>
          </a:stretch>
        </p:blipFill>
        <p:spPr>
          <a:xfrm>
            <a:off x="973123" y="60530"/>
            <a:ext cx="7032487" cy="4349323"/>
          </a:xfrm>
          <a:prstGeom prst="rect">
            <a:avLst/>
          </a:prstGeom>
        </p:spPr>
      </p:pic>
    </p:spTree>
    <p:extLst>
      <p:ext uri="{BB962C8B-B14F-4D97-AF65-F5344CB8AC3E}">
        <p14:creationId xmlns:p14="http://schemas.microsoft.com/office/powerpoint/2010/main" val="2611359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39316E-97DF-44A2-A9DA-F692059A4221}"/>
              </a:ext>
            </a:extLst>
          </p:cNvPr>
          <p:cNvPicPr>
            <a:picLocks noChangeAspect="1"/>
          </p:cNvPicPr>
          <p:nvPr/>
        </p:nvPicPr>
        <p:blipFill>
          <a:blip r:embed="rId2"/>
          <a:stretch>
            <a:fillRect/>
          </a:stretch>
        </p:blipFill>
        <p:spPr>
          <a:xfrm>
            <a:off x="1599942" y="0"/>
            <a:ext cx="5944115" cy="4450466"/>
          </a:xfrm>
          <a:prstGeom prst="rect">
            <a:avLst/>
          </a:prstGeom>
        </p:spPr>
      </p:pic>
    </p:spTree>
    <p:extLst>
      <p:ext uri="{BB962C8B-B14F-4D97-AF65-F5344CB8AC3E}">
        <p14:creationId xmlns:p14="http://schemas.microsoft.com/office/powerpoint/2010/main" val="4035067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0370B-C1FC-4A5C-820B-E6C636C1BC03}"/>
              </a:ext>
            </a:extLst>
          </p:cNvPr>
          <p:cNvSpPr>
            <a:spLocks noGrp="1"/>
          </p:cNvSpPr>
          <p:nvPr>
            <p:ph type="ctrTitle"/>
          </p:nvPr>
        </p:nvSpPr>
        <p:spPr/>
        <p:txBody>
          <a:bodyPr/>
          <a:lstStyle/>
          <a:p>
            <a:r>
              <a:rPr lang="en-US" dirty="0"/>
              <a:t>What made this feasible in pediatrics?  </a:t>
            </a:r>
          </a:p>
        </p:txBody>
      </p:sp>
      <p:pic>
        <p:nvPicPr>
          <p:cNvPr id="5" name="Content Placeholder 4">
            <a:extLst>
              <a:ext uri="{FF2B5EF4-FFF2-40B4-BE49-F238E27FC236}">
                <a16:creationId xmlns:a16="http://schemas.microsoft.com/office/drawing/2014/main" id="{FAC7E33D-6848-4A92-A3E3-521EE2F8BF83}"/>
              </a:ext>
            </a:extLst>
          </p:cNvPr>
          <p:cNvPicPr>
            <a:picLocks noGrp="1" noChangeAspect="1"/>
          </p:cNvPicPr>
          <p:nvPr>
            <p:ph idx="1"/>
          </p:nvPr>
        </p:nvPicPr>
        <p:blipFill>
          <a:blip r:embed="rId2"/>
          <a:stretch>
            <a:fillRect/>
          </a:stretch>
        </p:blipFill>
        <p:spPr>
          <a:xfrm>
            <a:off x="5866575" y="1431893"/>
            <a:ext cx="2269866" cy="2809875"/>
          </a:xfrm>
          <a:prstGeom prst="rect">
            <a:avLst/>
          </a:prstGeom>
        </p:spPr>
      </p:pic>
      <p:sp>
        <p:nvSpPr>
          <p:cNvPr id="7" name="Text Placeholder 6">
            <a:extLst>
              <a:ext uri="{FF2B5EF4-FFF2-40B4-BE49-F238E27FC236}">
                <a16:creationId xmlns:a16="http://schemas.microsoft.com/office/drawing/2014/main" id="{F055F9BB-74D8-4918-839D-AEE9FCDA9AD2}"/>
              </a:ext>
            </a:extLst>
          </p:cNvPr>
          <p:cNvSpPr>
            <a:spLocks noGrp="1"/>
          </p:cNvSpPr>
          <p:nvPr>
            <p:ph type="body" sz="quarter" idx="11"/>
          </p:nvPr>
        </p:nvSpPr>
        <p:spPr/>
        <p:txBody>
          <a:bodyPr/>
          <a:lstStyle/>
          <a:p>
            <a:endParaRPr lang="en-US"/>
          </a:p>
        </p:txBody>
      </p:sp>
      <p:sp>
        <p:nvSpPr>
          <p:cNvPr id="8" name="TextBox 7">
            <a:extLst>
              <a:ext uri="{FF2B5EF4-FFF2-40B4-BE49-F238E27FC236}">
                <a16:creationId xmlns:a16="http://schemas.microsoft.com/office/drawing/2014/main" id="{16E07962-0E5B-4731-AFEE-2A9977E4A2DA}"/>
              </a:ext>
            </a:extLst>
          </p:cNvPr>
          <p:cNvSpPr txBox="1"/>
          <p:nvPr/>
        </p:nvSpPr>
        <p:spPr>
          <a:xfrm>
            <a:off x="869785" y="1340023"/>
            <a:ext cx="4675338" cy="2031325"/>
          </a:xfrm>
          <a:prstGeom prst="rect">
            <a:avLst/>
          </a:prstGeom>
          <a:noFill/>
        </p:spPr>
        <p:txBody>
          <a:bodyPr wrap="square" rtlCol="0">
            <a:spAutoFit/>
          </a:bodyPr>
          <a:lstStyle/>
          <a:p>
            <a:r>
              <a:rPr lang="en-US" dirty="0"/>
              <a:t>Adaptations: </a:t>
            </a:r>
          </a:p>
          <a:p>
            <a:pPr marL="285750" indent="-285750">
              <a:buFont typeface="Arial" panose="020B0604020202020204" pitchFamily="34" charset="0"/>
              <a:buChar char="•"/>
            </a:pPr>
            <a:r>
              <a:rPr lang="en-US" dirty="0"/>
              <a:t>Phased introduction of screening domains</a:t>
            </a:r>
          </a:p>
          <a:p>
            <a:pPr marL="285750" indent="-285750">
              <a:buFont typeface="Arial" panose="020B0604020202020204" pitchFamily="34" charset="0"/>
              <a:buChar char="•"/>
            </a:pPr>
            <a:r>
              <a:rPr lang="en-US" dirty="0"/>
              <a:t>Expansion of eligible visits</a:t>
            </a:r>
          </a:p>
          <a:p>
            <a:pPr marL="285750" indent="-285750">
              <a:buFont typeface="Arial" panose="020B0604020202020204" pitchFamily="34" charset="0"/>
              <a:buChar char="•"/>
            </a:pPr>
            <a:r>
              <a:rPr lang="en-US" dirty="0"/>
              <a:t>Scripting / seeking permission  </a:t>
            </a:r>
          </a:p>
          <a:p>
            <a:pPr marL="285750" indent="-285750">
              <a:buFont typeface="Arial" panose="020B0604020202020204" pitchFamily="34" charset="0"/>
              <a:buChar char="•"/>
            </a:pPr>
            <a:r>
              <a:rPr lang="en-US" dirty="0"/>
              <a:t>Robust resources for interventions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3059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AC539-7A5A-45FF-A082-6ED925768271}"/>
              </a:ext>
            </a:extLst>
          </p:cNvPr>
          <p:cNvSpPr>
            <a:spLocks noGrp="1"/>
          </p:cNvSpPr>
          <p:nvPr>
            <p:ph type="ctrTitle"/>
          </p:nvPr>
        </p:nvSpPr>
        <p:spPr/>
        <p:txBody>
          <a:bodyPr/>
          <a:lstStyle/>
          <a:p>
            <a:r>
              <a:rPr lang="en-US" dirty="0"/>
              <a:t>You want us to do ALL of this?  </a:t>
            </a:r>
          </a:p>
        </p:txBody>
      </p:sp>
      <p:pic>
        <p:nvPicPr>
          <p:cNvPr id="8" name="Content Placeholder 7">
            <a:extLst>
              <a:ext uri="{FF2B5EF4-FFF2-40B4-BE49-F238E27FC236}">
                <a16:creationId xmlns:a16="http://schemas.microsoft.com/office/drawing/2014/main" id="{EA1ABB5B-ED10-4E98-A9F4-0847716416E0}"/>
              </a:ext>
            </a:extLst>
          </p:cNvPr>
          <p:cNvPicPr>
            <a:picLocks noGrp="1" noChangeAspect="1"/>
          </p:cNvPicPr>
          <p:nvPr>
            <p:ph idx="1"/>
          </p:nvPr>
        </p:nvPicPr>
        <p:blipFill>
          <a:blip r:embed="rId2"/>
          <a:stretch>
            <a:fillRect/>
          </a:stretch>
        </p:blipFill>
        <p:spPr>
          <a:xfrm>
            <a:off x="3373530" y="1271588"/>
            <a:ext cx="2306453" cy="2809875"/>
          </a:xfrm>
          <a:prstGeom prst="rect">
            <a:avLst/>
          </a:prstGeom>
        </p:spPr>
      </p:pic>
      <p:sp>
        <p:nvSpPr>
          <p:cNvPr id="4" name="Text Placeholder 3">
            <a:extLst>
              <a:ext uri="{FF2B5EF4-FFF2-40B4-BE49-F238E27FC236}">
                <a16:creationId xmlns:a16="http://schemas.microsoft.com/office/drawing/2014/main" id="{984560A2-84BE-4B0E-92E0-215C689090BD}"/>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91265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E52E-374A-4C50-AE6E-DF5185937AC4}"/>
              </a:ext>
            </a:extLst>
          </p:cNvPr>
          <p:cNvSpPr>
            <a:spLocks noGrp="1"/>
          </p:cNvSpPr>
          <p:nvPr>
            <p:ph type="ctrTitle"/>
          </p:nvPr>
        </p:nvSpPr>
        <p:spPr/>
        <p:txBody>
          <a:bodyPr/>
          <a:lstStyle/>
          <a:p>
            <a:r>
              <a:rPr lang="en-US" dirty="0"/>
              <a:t>Don’t try to boil the ocean…  </a:t>
            </a:r>
          </a:p>
        </p:txBody>
      </p:sp>
      <p:pic>
        <p:nvPicPr>
          <p:cNvPr id="5" name="Content Placeholder 4">
            <a:extLst>
              <a:ext uri="{FF2B5EF4-FFF2-40B4-BE49-F238E27FC236}">
                <a16:creationId xmlns:a16="http://schemas.microsoft.com/office/drawing/2014/main" id="{EE09467A-6978-4707-8457-BB1553F44FF9}"/>
              </a:ext>
            </a:extLst>
          </p:cNvPr>
          <p:cNvPicPr>
            <a:picLocks noGrp="1" noChangeAspect="1"/>
          </p:cNvPicPr>
          <p:nvPr>
            <p:ph idx="1"/>
          </p:nvPr>
        </p:nvPicPr>
        <p:blipFill>
          <a:blip r:embed="rId2"/>
          <a:stretch>
            <a:fillRect/>
          </a:stretch>
        </p:blipFill>
        <p:spPr>
          <a:xfrm>
            <a:off x="2145506" y="1414463"/>
            <a:ext cx="4762500" cy="2524125"/>
          </a:xfrm>
          <a:prstGeom prst="rect">
            <a:avLst/>
          </a:prstGeom>
        </p:spPr>
      </p:pic>
      <p:sp>
        <p:nvSpPr>
          <p:cNvPr id="4" name="Text Placeholder 3">
            <a:extLst>
              <a:ext uri="{FF2B5EF4-FFF2-40B4-BE49-F238E27FC236}">
                <a16:creationId xmlns:a16="http://schemas.microsoft.com/office/drawing/2014/main" id="{273A3CB6-E518-4701-A130-EB24F86B4138}"/>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78378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84434-A3BF-464E-ABBD-042BC9E3B259}"/>
              </a:ext>
            </a:extLst>
          </p:cNvPr>
          <p:cNvSpPr>
            <a:spLocks noGrp="1"/>
          </p:cNvSpPr>
          <p:nvPr>
            <p:ph type="ctrTitle"/>
          </p:nvPr>
        </p:nvSpPr>
        <p:spPr/>
        <p:txBody>
          <a:bodyPr>
            <a:normAutofit fontScale="90000"/>
          </a:bodyPr>
          <a:lstStyle/>
          <a:p>
            <a:r>
              <a:rPr lang="en-US" dirty="0"/>
              <a:t>Focus on what you can change by next week</a:t>
            </a:r>
          </a:p>
        </p:txBody>
      </p:sp>
      <p:sp>
        <p:nvSpPr>
          <p:cNvPr id="4" name="Text Placeholder 3">
            <a:extLst>
              <a:ext uri="{FF2B5EF4-FFF2-40B4-BE49-F238E27FC236}">
                <a16:creationId xmlns:a16="http://schemas.microsoft.com/office/drawing/2014/main" id="{47D64CCA-679D-4FEC-96F6-51050E8C1814}"/>
              </a:ext>
            </a:extLst>
          </p:cNvPr>
          <p:cNvSpPr>
            <a:spLocks noGrp="1"/>
          </p:cNvSpPr>
          <p:nvPr>
            <p:ph type="body" sz="quarter" idx="11"/>
          </p:nvPr>
        </p:nvSpPr>
        <p:spPr/>
        <p:txBody>
          <a:bodyPr/>
          <a:lstStyle/>
          <a:p>
            <a:endParaRPr lang="en-US"/>
          </a:p>
        </p:txBody>
      </p:sp>
      <p:pic>
        <p:nvPicPr>
          <p:cNvPr id="8" name="Content Placeholder 7">
            <a:extLst>
              <a:ext uri="{FF2B5EF4-FFF2-40B4-BE49-F238E27FC236}">
                <a16:creationId xmlns:a16="http://schemas.microsoft.com/office/drawing/2014/main" id="{C6EC3A67-7666-4263-AC17-AF3710045FBA}"/>
              </a:ext>
            </a:extLst>
          </p:cNvPr>
          <p:cNvPicPr>
            <a:picLocks noGrp="1" noChangeAspect="1"/>
          </p:cNvPicPr>
          <p:nvPr>
            <p:ph idx="1"/>
          </p:nvPr>
        </p:nvPicPr>
        <p:blipFill>
          <a:blip r:embed="rId2"/>
          <a:stretch>
            <a:fillRect/>
          </a:stretch>
        </p:blipFill>
        <p:spPr>
          <a:xfrm>
            <a:off x="960232" y="1330316"/>
            <a:ext cx="3500274" cy="2982674"/>
          </a:xfrm>
          <a:prstGeom prst="rect">
            <a:avLst/>
          </a:prstGeom>
        </p:spPr>
      </p:pic>
      <p:pic>
        <p:nvPicPr>
          <p:cNvPr id="9" name="Picture 8">
            <a:extLst>
              <a:ext uri="{FF2B5EF4-FFF2-40B4-BE49-F238E27FC236}">
                <a16:creationId xmlns:a16="http://schemas.microsoft.com/office/drawing/2014/main" id="{BEC733C5-D5E8-465C-902F-A9D48BA8DE90}"/>
              </a:ext>
            </a:extLst>
          </p:cNvPr>
          <p:cNvPicPr>
            <a:picLocks noChangeAspect="1"/>
          </p:cNvPicPr>
          <p:nvPr/>
        </p:nvPicPr>
        <p:blipFill>
          <a:blip r:embed="rId3"/>
          <a:stretch>
            <a:fillRect/>
          </a:stretch>
        </p:blipFill>
        <p:spPr>
          <a:xfrm>
            <a:off x="5326042" y="1254814"/>
            <a:ext cx="3058175" cy="3058175"/>
          </a:xfrm>
          <a:prstGeom prst="rect">
            <a:avLst/>
          </a:prstGeom>
        </p:spPr>
      </p:pic>
    </p:spTree>
    <p:extLst>
      <p:ext uri="{BB962C8B-B14F-4D97-AF65-F5344CB8AC3E}">
        <p14:creationId xmlns:p14="http://schemas.microsoft.com/office/powerpoint/2010/main" val="2572203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90B49-E183-4C0F-9A7C-518EE2C798F7}"/>
              </a:ext>
            </a:extLst>
          </p:cNvPr>
          <p:cNvSpPr>
            <a:spLocks noGrp="1"/>
          </p:cNvSpPr>
          <p:nvPr>
            <p:ph type="ctrTitle"/>
          </p:nvPr>
        </p:nvSpPr>
        <p:spPr/>
        <p:txBody>
          <a:bodyPr/>
          <a:lstStyle/>
          <a:p>
            <a:endParaRPr lang="en-US"/>
          </a:p>
        </p:txBody>
      </p:sp>
      <p:pic>
        <p:nvPicPr>
          <p:cNvPr id="5" name="Content Placeholder 4">
            <a:extLst>
              <a:ext uri="{FF2B5EF4-FFF2-40B4-BE49-F238E27FC236}">
                <a16:creationId xmlns:a16="http://schemas.microsoft.com/office/drawing/2014/main" id="{217494DB-ED77-4EAD-BEBA-9BA1D76E2804}"/>
              </a:ext>
            </a:extLst>
          </p:cNvPr>
          <p:cNvPicPr>
            <a:picLocks noGrp="1" noChangeAspect="1"/>
          </p:cNvPicPr>
          <p:nvPr>
            <p:ph idx="1"/>
          </p:nvPr>
        </p:nvPicPr>
        <p:blipFill>
          <a:blip r:embed="rId2"/>
          <a:stretch>
            <a:fillRect/>
          </a:stretch>
        </p:blipFill>
        <p:spPr>
          <a:xfrm>
            <a:off x="70198" y="0"/>
            <a:ext cx="8909343" cy="5139768"/>
          </a:xfrm>
          <a:prstGeom prst="rect">
            <a:avLst/>
          </a:prstGeom>
        </p:spPr>
      </p:pic>
      <p:sp>
        <p:nvSpPr>
          <p:cNvPr id="4" name="Text Placeholder 3">
            <a:extLst>
              <a:ext uri="{FF2B5EF4-FFF2-40B4-BE49-F238E27FC236}">
                <a16:creationId xmlns:a16="http://schemas.microsoft.com/office/drawing/2014/main" id="{6F9875A0-0B28-4A3D-89D6-97447C1023E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87780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3D11-FC82-49AB-BCDC-8C776FADF88E}"/>
              </a:ext>
            </a:extLst>
          </p:cNvPr>
          <p:cNvSpPr>
            <a:spLocks noGrp="1"/>
          </p:cNvSpPr>
          <p:nvPr>
            <p:ph type="ctrTitle"/>
          </p:nvPr>
        </p:nvSpPr>
        <p:spPr/>
        <p:txBody>
          <a:bodyPr/>
          <a:lstStyle/>
          <a:p>
            <a:r>
              <a:rPr lang="en-US" dirty="0"/>
              <a:t>Using QI methodology to guide our steps!</a:t>
            </a:r>
          </a:p>
        </p:txBody>
      </p:sp>
      <p:sp>
        <p:nvSpPr>
          <p:cNvPr id="3" name="Content Placeholder 2">
            <a:extLst>
              <a:ext uri="{FF2B5EF4-FFF2-40B4-BE49-F238E27FC236}">
                <a16:creationId xmlns:a16="http://schemas.microsoft.com/office/drawing/2014/main" id="{E1C2813B-72C9-4696-B383-A8C9F5AA23C6}"/>
              </a:ext>
            </a:extLst>
          </p:cNvPr>
          <p:cNvSpPr>
            <a:spLocks noGrp="1"/>
          </p:cNvSpPr>
          <p:nvPr>
            <p:ph idx="1"/>
          </p:nvPr>
        </p:nvSpPr>
        <p:spPr>
          <a:xfrm>
            <a:off x="518824" y="1271376"/>
            <a:ext cx="3476055" cy="2810633"/>
          </a:xfrm>
        </p:spPr>
        <p:txBody>
          <a:bodyPr/>
          <a:lstStyle/>
          <a:p>
            <a:pPr marL="0" indent="0">
              <a:buNone/>
            </a:pPr>
            <a:r>
              <a:rPr lang="en-US" dirty="0"/>
              <a:t>Setting a SMART Aim </a:t>
            </a:r>
          </a:p>
        </p:txBody>
      </p:sp>
      <p:sp>
        <p:nvSpPr>
          <p:cNvPr id="4" name="Text Placeholder 3">
            <a:extLst>
              <a:ext uri="{FF2B5EF4-FFF2-40B4-BE49-F238E27FC236}">
                <a16:creationId xmlns:a16="http://schemas.microsoft.com/office/drawing/2014/main" id="{17B405EF-4C82-491A-BF0B-9488C48F1904}"/>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43B76895-431C-421A-9F24-FCCED4005DE6}"/>
              </a:ext>
            </a:extLst>
          </p:cNvPr>
          <p:cNvPicPr>
            <a:picLocks noChangeAspect="1"/>
          </p:cNvPicPr>
          <p:nvPr/>
        </p:nvPicPr>
        <p:blipFill>
          <a:blip r:embed="rId2"/>
          <a:stretch>
            <a:fillRect/>
          </a:stretch>
        </p:blipFill>
        <p:spPr>
          <a:xfrm>
            <a:off x="261391" y="2286749"/>
            <a:ext cx="8801100" cy="1895475"/>
          </a:xfrm>
          <a:prstGeom prst="rect">
            <a:avLst/>
          </a:prstGeom>
        </p:spPr>
      </p:pic>
    </p:spTree>
    <p:extLst>
      <p:ext uri="{BB962C8B-B14F-4D97-AF65-F5344CB8AC3E}">
        <p14:creationId xmlns:p14="http://schemas.microsoft.com/office/powerpoint/2010/main" val="1754363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4C5FB-C71E-4DD2-A1CC-AC771AD29CB4}"/>
              </a:ext>
            </a:extLst>
          </p:cNvPr>
          <p:cNvSpPr>
            <a:spLocks noGrp="1"/>
          </p:cNvSpPr>
          <p:nvPr>
            <p:ph type="ctrTitle"/>
          </p:nvPr>
        </p:nvSpPr>
        <p:spPr/>
        <p:txBody>
          <a:bodyPr/>
          <a:lstStyle/>
          <a:p>
            <a:r>
              <a:rPr lang="en-US" dirty="0"/>
              <a:t>Using our PDSA cycles to guide the steps!</a:t>
            </a:r>
          </a:p>
        </p:txBody>
      </p:sp>
      <p:sp>
        <p:nvSpPr>
          <p:cNvPr id="3" name="Content Placeholder 2">
            <a:extLst>
              <a:ext uri="{FF2B5EF4-FFF2-40B4-BE49-F238E27FC236}">
                <a16:creationId xmlns:a16="http://schemas.microsoft.com/office/drawing/2014/main" id="{C9890CDF-F205-47C8-B835-49AB33CE51A6}"/>
              </a:ext>
            </a:extLst>
          </p:cNvPr>
          <p:cNvSpPr>
            <a:spLocks noGrp="1"/>
          </p:cNvSpPr>
          <p:nvPr>
            <p:ph idx="1"/>
          </p:nvPr>
        </p:nvSpPr>
        <p:spPr/>
        <p:txBody>
          <a:bodyPr/>
          <a:lstStyle/>
          <a:p>
            <a:pPr marL="0" indent="0">
              <a:buNone/>
            </a:pPr>
            <a:r>
              <a:rPr lang="en-US" b="1" dirty="0"/>
              <a:t>Plan:  </a:t>
            </a:r>
            <a:r>
              <a:rPr lang="en-US" dirty="0"/>
              <a:t>Who, what, when, where, how </a:t>
            </a:r>
          </a:p>
          <a:p>
            <a:pPr marL="0" indent="0">
              <a:buNone/>
            </a:pPr>
            <a:r>
              <a:rPr lang="en-US" b="1" dirty="0"/>
              <a:t>Do</a:t>
            </a:r>
          </a:p>
          <a:p>
            <a:pPr marL="0" indent="0">
              <a:buNone/>
            </a:pPr>
            <a:r>
              <a:rPr lang="en-US" b="1" dirty="0"/>
              <a:t>Study</a:t>
            </a:r>
            <a:r>
              <a:rPr lang="en-US" dirty="0"/>
              <a:t>: Evaluate metrics </a:t>
            </a:r>
          </a:p>
          <a:p>
            <a:pPr marL="0" indent="0">
              <a:buNone/>
            </a:pPr>
            <a:r>
              <a:rPr lang="en-US" b="1" dirty="0"/>
              <a:t>Act:  </a:t>
            </a:r>
            <a:r>
              <a:rPr lang="en-US" dirty="0"/>
              <a:t>Adapt, adopt or abandon! </a:t>
            </a:r>
          </a:p>
        </p:txBody>
      </p:sp>
      <p:sp>
        <p:nvSpPr>
          <p:cNvPr id="4" name="Text Placeholder 3">
            <a:extLst>
              <a:ext uri="{FF2B5EF4-FFF2-40B4-BE49-F238E27FC236}">
                <a16:creationId xmlns:a16="http://schemas.microsoft.com/office/drawing/2014/main" id="{D240F3B9-EB21-4999-9217-62B2A14EEE79}"/>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C8D72C40-0E5B-4D5D-9670-311A967531E8}"/>
              </a:ext>
            </a:extLst>
          </p:cNvPr>
          <p:cNvPicPr>
            <a:picLocks noChangeAspect="1"/>
          </p:cNvPicPr>
          <p:nvPr/>
        </p:nvPicPr>
        <p:blipFill>
          <a:blip r:embed="rId2"/>
          <a:stretch>
            <a:fillRect/>
          </a:stretch>
        </p:blipFill>
        <p:spPr>
          <a:xfrm>
            <a:off x="5076876" y="1104588"/>
            <a:ext cx="3138073" cy="2977421"/>
          </a:xfrm>
          <a:prstGeom prst="rect">
            <a:avLst/>
          </a:prstGeom>
        </p:spPr>
      </p:pic>
    </p:spTree>
    <p:extLst>
      <p:ext uri="{BB962C8B-B14F-4D97-AF65-F5344CB8AC3E}">
        <p14:creationId xmlns:p14="http://schemas.microsoft.com/office/powerpoint/2010/main" val="374963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F07A-8B5D-4B5B-932F-D18787BA5D44}"/>
              </a:ext>
            </a:extLst>
          </p:cNvPr>
          <p:cNvSpPr>
            <a:spLocks noGrp="1"/>
          </p:cNvSpPr>
          <p:nvPr>
            <p:ph type="ctrTitle"/>
          </p:nvPr>
        </p:nvSpPr>
        <p:spPr/>
        <p:txBody>
          <a:bodyPr/>
          <a:lstStyle/>
          <a:p>
            <a:r>
              <a:rPr lang="en-US" dirty="0"/>
              <a:t>Example:  Tobacco screening</a:t>
            </a:r>
          </a:p>
        </p:txBody>
      </p:sp>
      <p:sp>
        <p:nvSpPr>
          <p:cNvPr id="3" name="Content Placeholder 2">
            <a:extLst>
              <a:ext uri="{FF2B5EF4-FFF2-40B4-BE49-F238E27FC236}">
                <a16:creationId xmlns:a16="http://schemas.microsoft.com/office/drawing/2014/main" id="{935338E0-E963-49C7-8D89-6490D74C3FDB}"/>
              </a:ext>
            </a:extLst>
          </p:cNvPr>
          <p:cNvSpPr>
            <a:spLocks noGrp="1"/>
          </p:cNvSpPr>
          <p:nvPr>
            <p:ph idx="1"/>
          </p:nvPr>
        </p:nvSpPr>
        <p:spPr/>
        <p:txBody>
          <a:bodyPr>
            <a:normAutofit fontScale="92500" lnSpcReduction="20000"/>
          </a:bodyPr>
          <a:lstStyle/>
          <a:p>
            <a:pPr marL="0" indent="0">
              <a:buNone/>
            </a:pPr>
            <a:r>
              <a:rPr lang="en-US" dirty="0"/>
              <a:t>Aim:  Screen 50% of eligible mothers for tobacco use by the end of next week.  </a:t>
            </a:r>
          </a:p>
          <a:p>
            <a:pPr marL="0" indent="0">
              <a:buNone/>
            </a:pPr>
            <a:r>
              <a:rPr lang="en-US" dirty="0"/>
              <a:t>Plan: MA will screen mother for tobacco use using a prompt in the electronic medical record when rooming the baby.  </a:t>
            </a:r>
          </a:p>
          <a:p>
            <a:pPr marL="0" indent="0">
              <a:buNone/>
            </a:pPr>
            <a:r>
              <a:rPr lang="en-US" dirty="0"/>
              <a:t>Do: Perform screening for 1 week.  </a:t>
            </a:r>
          </a:p>
          <a:p>
            <a:pPr marL="0" indent="0">
              <a:buNone/>
            </a:pPr>
            <a:r>
              <a:rPr lang="en-US" dirty="0"/>
              <a:t>Study:  7 out of 10 mothers were screened for tobacco use at the end of the week.  This exceeds our 50% goal.  </a:t>
            </a:r>
          </a:p>
          <a:p>
            <a:pPr marL="0" indent="0">
              <a:buNone/>
            </a:pPr>
            <a:r>
              <a:rPr lang="en-US" dirty="0"/>
              <a:t>Act:  Since this was successful, we will ADOPT this change.  </a:t>
            </a:r>
          </a:p>
          <a:p>
            <a:pPr marL="0" indent="0">
              <a:buNone/>
            </a:pPr>
            <a:endParaRPr lang="en-US" dirty="0"/>
          </a:p>
        </p:txBody>
      </p:sp>
      <p:sp>
        <p:nvSpPr>
          <p:cNvPr id="4" name="Text Placeholder 3">
            <a:extLst>
              <a:ext uri="{FF2B5EF4-FFF2-40B4-BE49-F238E27FC236}">
                <a16:creationId xmlns:a16="http://schemas.microsoft.com/office/drawing/2014/main" id="{C5779846-ECA9-49A7-B63F-1FBE4AFD3B5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81008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41EFC-6D6C-4E17-B7B2-DF100B39C4E5}"/>
              </a:ext>
            </a:extLst>
          </p:cNvPr>
          <p:cNvSpPr>
            <a:spLocks noGrp="1"/>
          </p:cNvSpPr>
          <p:nvPr>
            <p:ph type="ctrTitle"/>
          </p:nvPr>
        </p:nvSpPr>
        <p:spPr/>
        <p:txBody>
          <a:bodyPr>
            <a:normAutofit fontScale="90000"/>
          </a:bodyPr>
          <a:lstStyle/>
          <a:p>
            <a:r>
              <a:rPr lang="en-US" dirty="0"/>
              <a:t>Expansion of eligible visits to include problem-focused visits</a:t>
            </a:r>
          </a:p>
        </p:txBody>
      </p:sp>
      <p:sp>
        <p:nvSpPr>
          <p:cNvPr id="4" name="Text Placeholder 3">
            <a:extLst>
              <a:ext uri="{FF2B5EF4-FFF2-40B4-BE49-F238E27FC236}">
                <a16:creationId xmlns:a16="http://schemas.microsoft.com/office/drawing/2014/main" id="{0E2047EC-F031-4163-9DED-506212A38960}"/>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0C108BD3-8DE7-48D5-8D57-9D83917C00FD}"/>
              </a:ext>
            </a:extLst>
          </p:cNvPr>
          <p:cNvPicPr>
            <a:picLocks noChangeAspect="1"/>
          </p:cNvPicPr>
          <p:nvPr/>
        </p:nvPicPr>
        <p:blipFill>
          <a:blip r:embed="rId2"/>
          <a:stretch>
            <a:fillRect/>
          </a:stretch>
        </p:blipFill>
        <p:spPr>
          <a:xfrm>
            <a:off x="5548225" y="2424418"/>
            <a:ext cx="3595775" cy="2024073"/>
          </a:xfrm>
          <a:prstGeom prst="rect">
            <a:avLst/>
          </a:prstGeom>
        </p:spPr>
      </p:pic>
      <p:pic>
        <p:nvPicPr>
          <p:cNvPr id="7" name="Picture 6">
            <a:extLst>
              <a:ext uri="{FF2B5EF4-FFF2-40B4-BE49-F238E27FC236}">
                <a16:creationId xmlns:a16="http://schemas.microsoft.com/office/drawing/2014/main" id="{856BC4CF-3352-4CC2-8AE5-8CB5C5CDF052}"/>
              </a:ext>
            </a:extLst>
          </p:cNvPr>
          <p:cNvPicPr>
            <a:picLocks noChangeAspect="1"/>
          </p:cNvPicPr>
          <p:nvPr/>
        </p:nvPicPr>
        <p:blipFill>
          <a:blip r:embed="rId3"/>
          <a:stretch>
            <a:fillRect/>
          </a:stretch>
        </p:blipFill>
        <p:spPr>
          <a:xfrm>
            <a:off x="472662" y="1702938"/>
            <a:ext cx="5075563" cy="2745553"/>
          </a:xfrm>
          <a:prstGeom prst="rect">
            <a:avLst/>
          </a:prstGeom>
        </p:spPr>
      </p:pic>
    </p:spTree>
    <p:extLst>
      <p:ext uri="{BB962C8B-B14F-4D97-AF65-F5344CB8AC3E}">
        <p14:creationId xmlns:p14="http://schemas.microsoft.com/office/powerpoint/2010/main" val="1312426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FB95-11BC-45B3-8A26-95E5394BA87A}"/>
              </a:ext>
            </a:extLst>
          </p:cNvPr>
          <p:cNvSpPr>
            <a:spLocks noGrp="1"/>
          </p:cNvSpPr>
          <p:nvPr>
            <p:ph type="ctrTitle"/>
          </p:nvPr>
        </p:nvSpPr>
        <p:spPr/>
        <p:txBody>
          <a:bodyPr/>
          <a:lstStyle/>
          <a:p>
            <a:r>
              <a:rPr lang="en-US" dirty="0"/>
              <a:t>How do we ask about birth spacing?  </a:t>
            </a:r>
          </a:p>
        </p:txBody>
      </p:sp>
      <p:sp>
        <p:nvSpPr>
          <p:cNvPr id="3" name="Content Placeholder 2">
            <a:extLst>
              <a:ext uri="{FF2B5EF4-FFF2-40B4-BE49-F238E27FC236}">
                <a16:creationId xmlns:a16="http://schemas.microsoft.com/office/drawing/2014/main" id="{AADFEF5B-9A37-43AE-9F6F-5D12C61DD4EF}"/>
              </a:ext>
            </a:extLst>
          </p:cNvPr>
          <p:cNvSpPr>
            <a:spLocks noGrp="1"/>
          </p:cNvSpPr>
          <p:nvPr>
            <p:ph idx="1"/>
          </p:nvPr>
        </p:nvSpPr>
        <p:spPr>
          <a:xfrm>
            <a:off x="678214" y="3867449"/>
            <a:ext cx="8015594" cy="376410"/>
          </a:xfrm>
        </p:spPr>
        <p:txBody>
          <a:bodyPr/>
          <a:lstStyle/>
          <a:p>
            <a:pPr marL="0" indent="0">
              <a:buNone/>
            </a:pPr>
            <a:r>
              <a:rPr lang="en-US" dirty="0"/>
              <a:t>https://www.envisionsrh.com/path-framework</a:t>
            </a:r>
          </a:p>
        </p:txBody>
      </p:sp>
      <p:sp>
        <p:nvSpPr>
          <p:cNvPr id="4" name="Text Placeholder 3">
            <a:extLst>
              <a:ext uri="{FF2B5EF4-FFF2-40B4-BE49-F238E27FC236}">
                <a16:creationId xmlns:a16="http://schemas.microsoft.com/office/drawing/2014/main" id="{0A259726-2818-4DAE-AE40-11D6D994462F}"/>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FE666B94-DD19-4BF7-B341-D6C4DEDB10C2}"/>
              </a:ext>
            </a:extLst>
          </p:cNvPr>
          <p:cNvPicPr>
            <a:picLocks noChangeAspect="1"/>
          </p:cNvPicPr>
          <p:nvPr/>
        </p:nvPicPr>
        <p:blipFill>
          <a:blip r:embed="rId2"/>
          <a:stretch>
            <a:fillRect/>
          </a:stretch>
        </p:blipFill>
        <p:spPr>
          <a:xfrm>
            <a:off x="293048" y="1171161"/>
            <a:ext cx="8557904" cy="2482514"/>
          </a:xfrm>
          <a:prstGeom prst="rect">
            <a:avLst/>
          </a:prstGeom>
        </p:spPr>
      </p:pic>
    </p:spTree>
    <p:extLst>
      <p:ext uri="{BB962C8B-B14F-4D97-AF65-F5344CB8AC3E}">
        <p14:creationId xmlns:p14="http://schemas.microsoft.com/office/powerpoint/2010/main" val="2842232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03687-4FE0-4461-B8D8-66CEBE10FE75}"/>
              </a:ext>
            </a:extLst>
          </p:cNvPr>
          <p:cNvSpPr>
            <a:spLocks noGrp="1"/>
          </p:cNvSpPr>
          <p:nvPr>
            <p:ph type="ctrTitle"/>
          </p:nvPr>
        </p:nvSpPr>
        <p:spPr/>
        <p:txBody>
          <a:bodyPr>
            <a:normAutofit/>
          </a:bodyPr>
          <a:lstStyle/>
          <a:p>
            <a:r>
              <a:rPr lang="en-US" dirty="0"/>
              <a:t>How do we approach the tough questions?</a:t>
            </a:r>
          </a:p>
        </p:txBody>
      </p:sp>
      <p:sp>
        <p:nvSpPr>
          <p:cNvPr id="4" name="Content Placeholder 3">
            <a:extLst>
              <a:ext uri="{FF2B5EF4-FFF2-40B4-BE49-F238E27FC236}">
                <a16:creationId xmlns:a16="http://schemas.microsoft.com/office/drawing/2014/main" id="{C20033EC-7BAB-47B1-8BDA-78EABEB75B1C}"/>
              </a:ext>
            </a:extLst>
          </p:cNvPr>
          <p:cNvSpPr>
            <a:spLocks noGrp="1"/>
          </p:cNvSpPr>
          <p:nvPr>
            <p:ph idx="1"/>
          </p:nvPr>
        </p:nvSpPr>
        <p:spPr>
          <a:xfrm>
            <a:off x="518824" y="1271376"/>
            <a:ext cx="4053176" cy="2810633"/>
          </a:xfrm>
        </p:spPr>
        <p:txBody>
          <a:bodyPr/>
          <a:lstStyle/>
          <a:p>
            <a:pPr marL="285750" indent="-285750">
              <a:buFont typeface="Arial" panose="020B0604020202020204" pitchFamily="34" charset="0"/>
              <a:buChar char="•"/>
            </a:pPr>
            <a:r>
              <a:rPr lang="en-US" dirty="0"/>
              <a:t>Ask permission!</a:t>
            </a:r>
          </a:p>
          <a:p>
            <a:pPr marL="285750" indent="-285750">
              <a:buFont typeface="Arial" panose="020B0604020202020204" pitchFamily="34" charset="0"/>
              <a:buChar char="•"/>
            </a:pPr>
            <a:r>
              <a:rPr lang="en-US" dirty="0"/>
              <a:t>“We are interested in improving health outcomes for your family.  We ask questions about your plans to grow your family.  Is it okay if we ask those questions today, or would you prefer that we skip this section?”</a:t>
            </a:r>
          </a:p>
          <a:p>
            <a:pPr marL="285750" indent="-285750">
              <a:buFont typeface="Arial" panose="020B0604020202020204" pitchFamily="34" charset="0"/>
              <a:buChar char="•"/>
            </a:pPr>
            <a:endParaRPr lang="en-US" dirty="0"/>
          </a:p>
        </p:txBody>
      </p:sp>
      <p:sp>
        <p:nvSpPr>
          <p:cNvPr id="6" name="Text Placeholder 5">
            <a:extLst>
              <a:ext uri="{FF2B5EF4-FFF2-40B4-BE49-F238E27FC236}">
                <a16:creationId xmlns:a16="http://schemas.microsoft.com/office/drawing/2014/main" id="{94077186-D760-4ECC-A5C6-5AC18E469415}"/>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B8B1F953-D0C4-45FD-BBE5-29BF36B0AEA4}"/>
              </a:ext>
            </a:extLst>
          </p:cNvPr>
          <p:cNvPicPr>
            <a:picLocks noChangeAspect="1"/>
          </p:cNvPicPr>
          <p:nvPr/>
        </p:nvPicPr>
        <p:blipFill>
          <a:blip r:embed="rId2"/>
          <a:stretch>
            <a:fillRect/>
          </a:stretch>
        </p:blipFill>
        <p:spPr>
          <a:xfrm>
            <a:off x="5228170" y="1544357"/>
            <a:ext cx="3397006" cy="2264670"/>
          </a:xfrm>
          <a:prstGeom prst="rect">
            <a:avLst/>
          </a:prstGeom>
        </p:spPr>
      </p:pic>
    </p:spTree>
    <p:extLst>
      <p:ext uri="{BB962C8B-B14F-4D97-AF65-F5344CB8AC3E}">
        <p14:creationId xmlns:p14="http://schemas.microsoft.com/office/powerpoint/2010/main" val="142988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3A2F80-96CB-4F4C-8894-2F1BE4B36769}"/>
              </a:ext>
            </a:extLst>
          </p:cNvPr>
          <p:cNvSpPr>
            <a:spLocks noGrp="1"/>
          </p:cNvSpPr>
          <p:nvPr>
            <p:ph type="body" sz="quarter" idx="11"/>
          </p:nvPr>
        </p:nvSpPr>
        <p:spPr/>
        <p:txBody>
          <a:bodyPr/>
          <a:lstStyle/>
          <a:p>
            <a:endParaRPr lang="en-US"/>
          </a:p>
        </p:txBody>
      </p:sp>
      <p:sp>
        <p:nvSpPr>
          <p:cNvPr id="2" name="Title 1">
            <a:extLst>
              <a:ext uri="{FF2B5EF4-FFF2-40B4-BE49-F238E27FC236}">
                <a16:creationId xmlns:a16="http://schemas.microsoft.com/office/drawing/2014/main" id="{6A097F09-8E64-4CD5-A1D3-4217C3215BC1}"/>
              </a:ext>
            </a:extLst>
          </p:cNvPr>
          <p:cNvSpPr>
            <a:spLocks noGrp="1"/>
          </p:cNvSpPr>
          <p:nvPr>
            <p:ph type="ctrTitle" idx="4294967295"/>
          </p:nvPr>
        </p:nvSpPr>
        <p:spPr>
          <a:xfrm>
            <a:off x="0" y="509588"/>
            <a:ext cx="8004175" cy="700087"/>
          </a:xfrm>
          <a:prstGeom prst="rect">
            <a:avLst/>
          </a:prstGeom>
        </p:spPr>
        <p:txBody>
          <a:bodyPr/>
          <a:lstStyle/>
          <a:p>
            <a:r>
              <a:rPr lang="en-US" dirty="0"/>
              <a:t>Resources:  </a:t>
            </a:r>
          </a:p>
        </p:txBody>
      </p:sp>
      <p:pic>
        <p:nvPicPr>
          <p:cNvPr id="6" name="Picture 5">
            <a:extLst>
              <a:ext uri="{FF2B5EF4-FFF2-40B4-BE49-F238E27FC236}">
                <a16:creationId xmlns:a16="http://schemas.microsoft.com/office/drawing/2014/main" id="{2C411A2C-5648-40B3-8AB6-2FBDFB05D23C}"/>
              </a:ext>
            </a:extLst>
          </p:cNvPr>
          <p:cNvPicPr>
            <a:picLocks noChangeAspect="1"/>
          </p:cNvPicPr>
          <p:nvPr/>
        </p:nvPicPr>
        <p:blipFill>
          <a:blip r:embed="rId2"/>
          <a:stretch>
            <a:fillRect/>
          </a:stretch>
        </p:blipFill>
        <p:spPr>
          <a:xfrm>
            <a:off x="7536151" y="2773725"/>
            <a:ext cx="1443390" cy="1677624"/>
          </a:xfrm>
          <a:prstGeom prst="rect">
            <a:avLst/>
          </a:prstGeom>
        </p:spPr>
      </p:pic>
      <p:pic>
        <p:nvPicPr>
          <p:cNvPr id="7" name="Picture 6">
            <a:extLst>
              <a:ext uri="{FF2B5EF4-FFF2-40B4-BE49-F238E27FC236}">
                <a16:creationId xmlns:a16="http://schemas.microsoft.com/office/drawing/2014/main" id="{5C765A6C-6078-472E-B5EE-795BC895A7EC}"/>
              </a:ext>
            </a:extLst>
          </p:cNvPr>
          <p:cNvPicPr>
            <a:picLocks noChangeAspect="1"/>
          </p:cNvPicPr>
          <p:nvPr/>
        </p:nvPicPr>
        <p:blipFill>
          <a:blip r:embed="rId3"/>
          <a:stretch>
            <a:fillRect/>
          </a:stretch>
        </p:blipFill>
        <p:spPr>
          <a:xfrm>
            <a:off x="2032149" y="3057136"/>
            <a:ext cx="2825953" cy="2025834"/>
          </a:xfrm>
          <a:prstGeom prst="rect">
            <a:avLst/>
          </a:prstGeom>
        </p:spPr>
      </p:pic>
      <p:pic>
        <p:nvPicPr>
          <p:cNvPr id="8" name="Picture 7">
            <a:extLst>
              <a:ext uri="{FF2B5EF4-FFF2-40B4-BE49-F238E27FC236}">
                <a16:creationId xmlns:a16="http://schemas.microsoft.com/office/drawing/2014/main" id="{3F7BCD9D-9B38-4F99-B9DF-9BC14AE743A3}"/>
              </a:ext>
            </a:extLst>
          </p:cNvPr>
          <p:cNvPicPr>
            <a:picLocks noChangeAspect="1"/>
          </p:cNvPicPr>
          <p:nvPr/>
        </p:nvPicPr>
        <p:blipFill>
          <a:blip r:embed="rId4"/>
          <a:stretch>
            <a:fillRect/>
          </a:stretch>
        </p:blipFill>
        <p:spPr>
          <a:xfrm>
            <a:off x="151656" y="1069647"/>
            <a:ext cx="3736975" cy="2025834"/>
          </a:xfrm>
          <a:prstGeom prst="rect">
            <a:avLst/>
          </a:prstGeom>
        </p:spPr>
      </p:pic>
      <p:pic>
        <p:nvPicPr>
          <p:cNvPr id="11" name="Picture 10">
            <a:extLst>
              <a:ext uri="{FF2B5EF4-FFF2-40B4-BE49-F238E27FC236}">
                <a16:creationId xmlns:a16="http://schemas.microsoft.com/office/drawing/2014/main" id="{8D5103FF-68CE-4845-8C9A-6B09BC834A95}"/>
              </a:ext>
            </a:extLst>
          </p:cNvPr>
          <p:cNvPicPr>
            <a:picLocks noChangeAspect="1"/>
          </p:cNvPicPr>
          <p:nvPr/>
        </p:nvPicPr>
        <p:blipFill>
          <a:blip r:embed="rId5"/>
          <a:stretch>
            <a:fillRect/>
          </a:stretch>
        </p:blipFill>
        <p:spPr>
          <a:xfrm>
            <a:off x="4858102" y="2307594"/>
            <a:ext cx="2554350" cy="2227585"/>
          </a:xfrm>
          <a:prstGeom prst="rect">
            <a:avLst/>
          </a:prstGeom>
        </p:spPr>
      </p:pic>
      <p:pic>
        <p:nvPicPr>
          <p:cNvPr id="12" name="Picture 11">
            <a:extLst>
              <a:ext uri="{FF2B5EF4-FFF2-40B4-BE49-F238E27FC236}">
                <a16:creationId xmlns:a16="http://schemas.microsoft.com/office/drawing/2014/main" id="{70D9D272-F9CB-464E-B7C6-D22A195B5EF9}"/>
              </a:ext>
            </a:extLst>
          </p:cNvPr>
          <p:cNvPicPr>
            <a:picLocks noChangeAspect="1"/>
          </p:cNvPicPr>
          <p:nvPr/>
        </p:nvPicPr>
        <p:blipFill>
          <a:blip r:embed="rId6"/>
          <a:stretch>
            <a:fillRect/>
          </a:stretch>
        </p:blipFill>
        <p:spPr>
          <a:xfrm>
            <a:off x="6203920" y="489369"/>
            <a:ext cx="2930991" cy="1851458"/>
          </a:xfrm>
          <a:prstGeom prst="rect">
            <a:avLst/>
          </a:prstGeom>
        </p:spPr>
      </p:pic>
    </p:spTree>
    <p:extLst>
      <p:ext uri="{BB962C8B-B14F-4D97-AF65-F5344CB8AC3E}">
        <p14:creationId xmlns:p14="http://schemas.microsoft.com/office/powerpoint/2010/main" val="965062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D9960-68CE-4AD1-BCFF-8D4A0572BB0B}"/>
              </a:ext>
            </a:extLst>
          </p:cNvPr>
          <p:cNvSpPr>
            <a:spLocks noGrp="1"/>
          </p:cNvSpPr>
          <p:nvPr>
            <p:ph type="ctrTitle"/>
          </p:nvPr>
        </p:nvSpPr>
        <p:spPr/>
        <p:txBody>
          <a:bodyPr/>
          <a:lstStyle/>
          <a:p>
            <a:r>
              <a:rPr lang="en-US" dirty="0"/>
              <a:t>2020-2021 Cohort</a:t>
            </a:r>
          </a:p>
        </p:txBody>
      </p:sp>
      <p:sp>
        <p:nvSpPr>
          <p:cNvPr id="3" name="Content Placeholder 2">
            <a:extLst>
              <a:ext uri="{FF2B5EF4-FFF2-40B4-BE49-F238E27FC236}">
                <a16:creationId xmlns:a16="http://schemas.microsoft.com/office/drawing/2014/main" id="{6B8D4A69-D704-4D43-8FF6-1641D1BB2CD6}"/>
              </a:ext>
            </a:extLst>
          </p:cNvPr>
          <p:cNvSpPr>
            <a:spLocks noGrp="1"/>
          </p:cNvSpPr>
          <p:nvPr>
            <p:ph idx="1"/>
          </p:nvPr>
        </p:nvSpPr>
        <p:spPr>
          <a:xfrm>
            <a:off x="443323" y="1111985"/>
            <a:ext cx="8015594" cy="3400028"/>
          </a:xfrm>
        </p:spPr>
        <p:txBody>
          <a:bodyPr>
            <a:normAutofit/>
          </a:bodyPr>
          <a:lstStyle/>
          <a:p>
            <a:pPr marL="0" indent="0">
              <a:buNone/>
            </a:pPr>
            <a:r>
              <a:rPr lang="en-US" dirty="0"/>
              <a:t>Expansion into other area of pediatric medical care: </a:t>
            </a:r>
          </a:p>
          <a:p>
            <a:pPr marL="285750" indent="-285750">
              <a:buFont typeface="Arial" panose="020B0604020202020204" pitchFamily="34" charset="0"/>
              <a:buChar char="•"/>
            </a:pPr>
            <a:r>
              <a:rPr lang="en-US" dirty="0"/>
              <a:t>Neonatal Intensive Care Unit </a:t>
            </a:r>
          </a:p>
          <a:p>
            <a:pPr marL="285750" indent="-285750">
              <a:buFont typeface="Arial" panose="020B0604020202020204" pitchFamily="34" charset="0"/>
              <a:buChar char="•"/>
            </a:pPr>
            <a:r>
              <a:rPr lang="en-US" dirty="0"/>
              <a:t>Pediatric subspecialty clinic (Sickle Cell Disorder) </a:t>
            </a:r>
          </a:p>
        </p:txBody>
      </p:sp>
      <p:sp>
        <p:nvSpPr>
          <p:cNvPr id="4" name="Text Placeholder 3">
            <a:extLst>
              <a:ext uri="{FF2B5EF4-FFF2-40B4-BE49-F238E27FC236}">
                <a16:creationId xmlns:a16="http://schemas.microsoft.com/office/drawing/2014/main" id="{C025169B-447D-4158-8C86-8E0F05F0DD15}"/>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D0F6F59E-1FA9-4722-B116-74DAF994787E}"/>
              </a:ext>
            </a:extLst>
          </p:cNvPr>
          <p:cNvPicPr>
            <a:picLocks noChangeAspect="1"/>
          </p:cNvPicPr>
          <p:nvPr/>
        </p:nvPicPr>
        <p:blipFill>
          <a:blip r:embed="rId2"/>
          <a:stretch>
            <a:fillRect/>
          </a:stretch>
        </p:blipFill>
        <p:spPr>
          <a:xfrm>
            <a:off x="5854665" y="60530"/>
            <a:ext cx="2478417" cy="1644991"/>
          </a:xfrm>
          <a:prstGeom prst="rect">
            <a:avLst/>
          </a:prstGeom>
        </p:spPr>
      </p:pic>
      <p:pic>
        <p:nvPicPr>
          <p:cNvPr id="6" name="Picture 5">
            <a:extLst>
              <a:ext uri="{FF2B5EF4-FFF2-40B4-BE49-F238E27FC236}">
                <a16:creationId xmlns:a16="http://schemas.microsoft.com/office/drawing/2014/main" id="{1B44E3DF-075E-43B1-833C-816A995BC41D}"/>
              </a:ext>
            </a:extLst>
          </p:cNvPr>
          <p:cNvPicPr>
            <a:picLocks noChangeAspect="1"/>
          </p:cNvPicPr>
          <p:nvPr/>
        </p:nvPicPr>
        <p:blipFill>
          <a:blip r:embed="rId3"/>
          <a:stretch>
            <a:fillRect/>
          </a:stretch>
        </p:blipFill>
        <p:spPr>
          <a:xfrm>
            <a:off x="7332147" y="1705521"/>
            <a:ext cx="1831445" cy="3505104"/>
          </a:xfrm>
          <a:prstGeom prst="rect">
            <a:avLst/>
          </a:prstGeom>
        </p:spPr>
      </p:pic>
    </p:spTree>
    <p:extLst>
      <p:ext uri="{BB962C8B-B14F-4D97-AF65-F5344CB8AC3E}">
        <p14:creationId xmlns:p14="http://schemas.microsoft.com/office/powerpoint/2010/main" val="3779931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D9960-68CE-4AD1-BCFF-8D4A0572BB0B}"/>
              </a:ext>
            </a:extLst>
          </p:cNvPr>
          <p:cNvSpPr>
            <a:spLocks noGrp="1"/>
          </p:cNvSpPr>
          <p:nvPr>
            <p:ph type="ctrTitle"/>
          </p:nvPr>
        </p:nvSpPr>
        <p:spPr/>
        <p:txBody>
          <a:bodyPr/>
          <a:lstStyle/>
          <a:p>
            <a:r>
              <a:rPr lang="en-US" dirty="0"/>
              <a:t>2020-2021 Cohort</a:t>
            </a:r>
          </a:p>
        </p:txBody>
      </p:sp>
      <p:sp>
        <p:nvSpPr>
          <p:cNvPr id="3" name="Content Placeholder 2">
            <a:extLst>
              <a:ext uri="{FF2B5EF4-FFF2-40B4-BE49-F238E27FC236}">
                <a16:creationId xmlns:a16="http://schemas.microsoft.com/office/drawing/2014/main" id="{6B8D4A69-D704-4D43-8FF6-1641D1BB2CD6}"/>
              </a:ext>
            </a:extLst>
          </p:cNvPr>
          <p:cNvSpPr>
            <a:spLocks noGrp="1"/>
          </p:cNvSpPr>
          <p:nvPr>
            <p:ph idx="1"/>
          </p:nvPr>
        </p:nvSpPr>
        <p:spPr>
          <a:xfrm>
            <a:off x="443323" y="1111985"/>
            <a:ext cx="8015594" cy="3400028"/>
          </a:xfrm>
        </p:spPr>
        <p:txBody>
          <a:bodyPr>
            <a:normAutofit/>
          </a:bodyPr>
          <a:lstStyle/>
          <a:p>
            <a:pPr marL="0" indent="0">
              <a:buNone/>
            </a:pPr>
            <a:r>
              <a:rPr lang="en-US" dirty="0"/>
              <a:t>Additional modifications needed: </a:t>
            </a:r>
          </a:p>
          <a:p>
            <a:pPr marL="285750" indent="-285750">
              <a:buFont typeface="Arial" panose="020B0604020202020204" pitchFamily="34" charset="0"/>
              <a:buChar char="•"/>
            </a:pPr>
            <a:r>
              <a:rPr lang="en-US" dirty="0"/>
              <a:t>When to screen when the baby is in the NICU?  </a:t>
            </a:r>
          </a:p>
          <a:p>
            <a:pPr marL="285750" indent="-285750">
              <a:buFont typeface="Arial" panose="020B0604020202020204" pitchFamily="34" charset="0"/>
              <a:buChar char="•"/>
            </a:pPr>
            <a:r>
              <a:rPr lang="en-US" dirty="0"/>
              <a:t>How to incorporate home visiting programs? </a:t>
            </a:r>
          </a:p>
          <a:p>
            <a:pPr marL="285750" indent="-285750">
              <a:buFont typeface="Arial" panose="020B0604020202020204" pitchFamily="34" charset="0"/>
              <a:buChar char="•"/>
            </a:pPr>
            <a:r>
              <a:rPr lang="en-US" dirty="0"/>
              <a:t>How to do this all during COVID-19?  </a:t>
            </a:r>
          </a:p>
        </p:txBody>
      </p:sp>
      <p:sp>
        <p:nvSpPr>
          <p:cNvPr id="4" name="Text Placeholder 3">
            <a:extLst>
              <a:ext uri="{FF2B5EF4-FFF2-40B4-BE49-F238E27FC236}">
                <a16:creationId xmlns:a16="http://schemas.microsoft.com/office/drawing/2014/main" id="{C025169B-447D-4158-8C86-8E0F05F0DD15}"/>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D0F6F59E-1FA9-4722-B116-74DAF994787E}"/>
              </a:ext>
            </a:extLst>
          </p:cNvPr>
          <p:cNvPicPr>
            <a:picLocks noChangeAspect="1"/>
          </p:cNvPicPr>
          <p:nvPr/>
        </p:nvPicPr>
        <p:blipFill>
          <a:blip r:embed="rId2"/>
          <a:stretch>
            <a:fillRect/>
          </a:stretch>
        </p:blipFill>
        <p:spPr>
          <a:xfrm>
            <a:off x="5854665" y="60530"/>
            <a:ext cx="2478417" cy="1644991"/>
          </a:xfrm>
          <a:prstGeom prst="rect">
            <a:avLst/>
          </a:prstGeom>
        </p:spPr>
      </p:pic>
      <p:pic>
        <p:nvPicPr>
          <p:cNvPr id="6" name="Picture 5">
            <a:extLst>
              <a:ext uri="{FF2B5EF4-FFF2-40B4-BE49-F238E27FC236}">
                <a16:creationId xmlns:a16="http://schemas.microsoft.com/office/drawing/2014/main" id="{1B44E3DF-075E-43B1-833C-816A995BC41D}"/>
              </a:ext>
            </a:extLst>
          </p:cNvPr>
          <p:cNvPicPr>
            <a:picLocks noChangeAspect="1"/>
          </p:cNvPicPr>
          <p:nvPr/>
        </p:nvPicPr>
        <p:blipFill>
          <a:blip r:embed="rId3"/>
          <a:stretch>
            <a:fillRect/>
          </a:stretch>
        </p:blipFill>
        <p:spPr>
          <a:xfrm>
            <a:off x="7332147" y="1705521"/>
            <a:ext cx="1831445" cy="3505104"/>
          </a:xfrm>
          <a:prstGeom prst="rect">
            <a:avLst/>
          </a:prstGeom>
        </p:spPr>
      </p:pic>
    </p:spTree>
    <p:extLst>
      <p:ext uri="{BB962C8B-B14F-4D97-AF65-F5344CB8AC3E}">
        <p14:creationId xmlns:p14="http://schemas.microsoft.com/office/powerpoint/2010/main" val="3771649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71F8-A632-4914-B437-04AF6AA3EAC5}"/>
              </a:ext>
            </a:extLst>
          </p:cNvPr>
          <p:cNvSpPr>
            <a:spLocks noGrp="1"/>
          </p:cNvSpPr>
          <p:nvPr>
            <p:ph type="ctrTitle"/>
          </p:nvPr>
        </p:nvSpPr>
        <p:spPr/>
        <p:txBody>
          <a:bodyPr/>
          <a:lstStyle/>
          <a:p>
            <a:r>
              <a:rPr lang="en-US" dirty="0"/>
              <a:t>Early success!</a:t>
            </a:r>
          </a:p>
        </p:txBody>
      </p:sp>
      <p:pic>
        <p:nvPicPr>
          <p:cNvPr id="5" name="Content Placeholder 4">
            <a:extLst>
              <a:ext uri="{FF2B5EF4-FFF2-40B4-BE49-F238E27FC236}">
                <a16:creationId xmlns:a16="http://schemas.microsoft.com/office/drawing/2014/main" id="{4E2028AD-6646-4921-A800-5E6B73A4F2BF}"/>
              </a:ext>
            </a:extLst>
          </p:cNvPr>
          <p:cNvPicPr>
            <a:picLocks noGrp="1" noChangeAspect="1"/>
          </p:cNvPicPr>
          <p:nvPr>
            <p:ph idx="1"/>
          </p:nvPr>
        </p:nvPicPr>
        <p:blipFill>
          <a:blip r:embed="rId2"/>
          <a:stretch>
            <a:fillRect/>
          </a:stretch>
        </p:blipFill>
        <p:spPr>
          <a:xfrm>
            <a:off x="201895" y="1215272"/>
            <a:ext cx="4100282" cy="2432834"/>
          </a:xfrm>
          <a:prstGeom prst="rect">
            <a:avLst/>
          </a:prstGeom>
        </p:spPr>
      </p:pic>
      <p:sp>
        <p:nvSpPr>
          <p:cNvPr id="4" name="Text Placeholder 3">
            <a:extLst>
              <a:ext uri="{FF2B5EF4-FFF2-40B4-BE49-F238E27FC236}">
                <a16:creationId xmlns:a16="http://schemas.microsoft.com/office/drawing/2014/main" id="{39848A59-CDAC-4572-812F-B0FD01E0269F}"/>
              </a:ext>
            </a:extLst>
          </p:cNvPr>
          <p:cNvSpPr>
            <a:spLocks noGrp="1"/>
          </p:cNvSpPr>
          <p:nvPr>
            <p:ph type="body" sz="quarter" idx="11"/>
          </p:nvPr>
        </p:nvSpPr>
        <p:spPr/>
        <p:txBody>
          <a:bodyPr/>
          <a:lstStyle/>
          <a:p>
            <a:endParaRPr lang="en-US"/>
          </a:p>
        </p:txBody>
      </p:sp>
      <p:pic>
        <p:nvPicPr>
          <p:cNvPr id="7" name="Picture 6">
            <a:extLst>
              <a:ext uri="{FF2B5EF4-FFF2-40B4-BE49-F238E27FC236}">
                <a16:creationId xmlns:a16="http://schemas.microsoft.com/office/drawing/2014/main" id="{ADBBAD6D-3809-41D7-9A6E-378724BD3495}"/>
              </a:ext>
            </a:extLst>
          </p:cNvPr>
          <p:cNvPicPr>
            <a:picLocks noChangeAspect="1"/>
          </p:cNvPicPr>
          <p:nvPr/>
        </p:nvPicPr>
        <p:blipFill>
          <a:blip r:embed="rId3"/>
          <a:stretch>
            <a:fillRect/>
          </a:stretch>
        </p:blipFill>
        <p:spPr>
          <a:xfrm>
            <a:off x="4451629" y="1763560"/>
            <a:ext cx="4602879" cy="2755631"/>
          </a:xfrm>
          <a:prstGeom prst="rect">
            <a:avLst/>
          </a:prstGeom>
        </p:spPr>
      </p:pic>
    </p:spTree>
    <p:extLst>
      <p:ext uri="{BB962C8B-B14F-4D97-AF65-F5344CB8AC3E}">
        <p14:creationId xmlns:p14="http://schemas.microsoft.com/office/powerpoint/2010/main" val="1984989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E0EC-F484-41FC-A7B3-103E051B544F}"/>
              </a:ext>
            </a:extLst>
          </p:cNvPr>
          <p:cNvSpPr>
            <a:spLocks noGrp="1"/>
          </p:cNvSpPr>
          <p:nvPr>
            <p:ph type="ctrTitle"/>
          </p:nvPr>
        </p:nvSpPr>
        <p:spPr/>
        <p:txBody>
          <a:bodyPr/>
          <a:lstStyle/>
          <a:p>
            <a:endParaRPr lang="en-US"/>
          </a:p>
        </p:txBody>
      </p:sp>
      <p:sp>
        <p:nvSpPr>
          <p:cNvPr id="3" name="Content Placeholder 2">
            <a:extLst>
              <a:ext uri="{FF2B5EF4-FFF2-40B4-BE49-F238E27FC236}">
                <a16:creationId xmlns:a16="http://schemas.microsoft.com/office/drawing/2014/main" id="{FE30DB57-7D60-4B41-A89A-ABBCA88EB907}"/>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21E9E92B-3354-49B7-90AC-096C87BDE38E}"/>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3D7F1CA3-E44D-4023-944D-C5E68FCA92FC}"/>
              </a:ext>
            </a:extLst>
          </p:cNvPr>
          <p:cNvPicPr>
            <a:picLocks noChangeAspect="1"/>
          </p:cNvPicPr>
          <p:nvPr/>
        </p:nvPicPr>
        <p:blipFill>
          <a:blip r:embed="rId2"/>
          <a:stretch>
            <a:fillRect/>
          </a:stretch>
        </p:blipFill>
        <p:spPr>
          <a:xfrm>
            <a:off x="15700" y="0"/>
            <a:ext cx="9112599" cy="5143500"/>
          </a:xfrm>
          <a:prstGeom prst="rect">
            <a:avLst/>
          </a:prstGeom>
        </p:spPr>
      </p:pic>
    </p:spTree>
    <p:extLst>
      <p:ext uri="{BB962C8B-B14F-4D97-AF65-F5344CB8AC3E}">
        <p14:creationId xmlns:p14="http://schemas.microsoft.com/office/powerpoint/2010/main" val="4032639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A14-01F3-4D78-A40C-9651A1E40010}"/>
              </a:ext>
            </a:extLst>
          </p:cNvPr>
          <p:cNvSpPr>
            <a:spLocks noGrp="1"/>
          </p:cNvSpPr>
          <p:nvPr>
            <p:ph type="ctrTitle"/>
          </p:nvPr>
        </p:nvSpPr>
        <p:spPr/>
        <p:txBody>
          <a:bodyPr/>
          <a:lstStyle/>
          <a:p>
            <a:r>
              <a:rPr lang="en-US" dirty="0"/>
              <a:t>Future Directions</a:t>
            </a:r>
          </a:p>
        </p:txBody>
      </p:sp>
      <p:sp>
        <p:nvSpPr>
          <p:cNvPr id="3" name="Content Placeholder 2">
            <a:extLst>
              <a:ext uri="{FF2B5EF4-FFF2-40B4-BE49-F238E27FC236}">
                <a16:creationId xmlns:a16="http://schemas.microsoft.com/office/drawing/2014/main" id="{9B6946E4-B428-487C-A3F7-2FD743E6CD24}"/>
              </a:ext>
            </a:extLst>
          </p:cNvPr>
          <p:cNvSpPr>
            <a:spLocks noGrp="1"/>
          </p:cNvSpPr>
          <p:nvPr>
            <p:ph idx="1"/>
          </p:nvPr>
        </p:nvSpPr>
        <p:spPr>
          <a:xfrm>
            <a:off x="518824" y="1271376"/>
            <a:ext cx="3843314" cy="3188198"/>
          </a:xfrm>
        </p:spPr>
        <p:txBody>
          <a:bodyPr>
            <a:normAutofit fontScale="92500" lnSpcReduction="10000"/>
          </a:bodyPr>
          <a:lstStyle/>
          <a:p>
            <a:pPr marL="285750" indent="-285750">
              <a:buFont typeface="Arial" panose="020B0604020202020204" pitchFamily="34" charset="0"/>
              <a:buChar char="•"/>
            </a:pPr>
            <a:r>
              <a:rPr lang="en-US" dirty="0"/>
              <a:t>Expansion to primary care clinics within Indiana </a:t>
            </a:r>
          </a:p>
          <a:p>
            <a:pPr marL="685779" lvl="1" indent="-285750">
              <a:buFont typeface="Arial" panose="020B0604020202020204" pitchFamily="34" charset="0"/>
              <a:buChar char="•"/>
            </a:pPr>
            <a:r>
              <a:rPr lang="en-US" dirty="0"/>
              <a:t>Family medicine</a:t>
            </a:r>
          </a:p>
          <a:p>
            <a:pPr marL="685779" lvl="1" indent="-285750">
              <a:buFont typeface="Arial" panose="020B0604020202020204" pitchFamily="34" charset="0"/>
              <a:buChar char="•"/>
            </a:pPr>
            <a:r>
              <a:rPr lang="en-US" dirty="0"/>
              <a:t>Pediatrics</a:t>
            </a:r>
          </a:p>
          <a:p>
            <a:pPr marL="685779" lvl="1" indent="-285750">
              <a:buFont typeface="Arial" panose="020B0604020202020204" pitchFamily="34" charset="0"/>
              <a:buChar char="•"/>
            </a:pPr>
            <a:r>
              <a:rPr lang="en-US" dirty="0"/>
              <a:t>Internal medicine</a:t>
            </a:r>
          </a:p>
          <a:p>
            <a:pPr marL="285750" indent="-285750">
              <a:buFont typeface="Arial" panose="020B0604020202020204" pitchFamily="34" charset="0"/>
              <a:buChar char="•"/>
            </a:pPr>
            <a:r>
              <a:rPr lang="en-US" dirty="0"/>
              <a:t>Expansion to inpatient units</a:t>
            </a:r>
          </a:p>
          <a:p>
            <a:pPr marL="285750" indent="-285750">
              <a:buFont typeface="Arial" panose="020B0604020202020204" pitchFamily="34" charset="0"/>
              <a:buChar char="•"/>
            </a:pPr>
            <a:r>
              <a:rPr lang="en-US" dirty="0"/>
              <a:t>Expansion to other sites where mothers receive services</a:t>
            </a:r>
          </a:p>
        </p:txBody>
      </p:sp>
      <p:sp>
        <p:nvSpPr>
          <p:cNvPr id="4" name="Text Placeholder 3">
            <a:extLst>
              <a:ext uri="{FF2B5EF4-FFF2-40B4-BE49-F238E27FC236}">
                <a16:creationId xmlns:a16="http://schemas.microsoft.com/office/drawing/2014/main" id="{C590F634-1518-4117-A29D-586A37B9C937}"/>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644B2ED0-CDD2-496A-B1A3-DCD2E8E7870C}"/>
              </a:ext>
            </a:extLst>
          </p:cNvPr>
          <p:cNvPicPr>
            <a:picLocks noChangeAspect="1"/>
          </p:cNvPicPr>
          <p:nvPr/>
        </p:nvPicPr>
        <p:blipFill>
          <a:blip r:embed="rId2"/>
          <a:stretch>
            <a:fillRect/>
          </a:stretch>
        </p:blipFill>
        <p:spPr>
          <a:xfrm>
            <a:off x="4967950" y="1343299"/>
            <a:ext cx="3566469" cy="2456901"/>
          </a:xfrm>
          <a:prstGeom prst="rect">
            <a:avLst/>
          </a:prstGeom>
        </p:spPr>
      </p:pic>
    </p:spTree>
    <p:extLst>
      <p:ext uri="{BB962C8B-B14F-4D97-AF65-F5344CB8AC3E}">
        <p14:creationId xmlns:p14="http://schemas.microsoft.com/office/powerpoint/2010/main" val="1041785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7E27D-1F3B-4CA1-A1A0-8AECE09CAD48}"/>
              </a:ext>
            </a:extLst>
          </p:cNvPr>
          <p:cNvSpPr>
            <a:spLocks noGrp="1"/>
          </p:cNvSpPr>
          <p:nvPr>
            <p:ph type="ctrTitle"/>
          </p:nvPr>
        </p:nvSpPr>
        <p:spPr/>
        <p:txBody>
          <a:bodyPr>
            <a:normAutofit fontScale="90000"/>
          </a:bodyPr>
          <a:lstStyle/>
          <a:p>
            <a:r>
              <a:rPr lang="en-US" dirty="0"/>
              <a:t>Supporting maternal and infant health is up to all of us!</a:t>
            </a:r>
          </a:p>
        </p:txBody>
      </p:sp>
      <p:pic>
        <p:nvPicPr>
          <p:cNvPr id="5" name="Content Placeholder 4">
            <a:extLst>
              <a:ext uri="{FF2B5EF4-FFF2-40B4-BE49-F238E27FC236}">
                <a16:creationId xmlns:a16="http://schemas.microsoft.com/office/drawing/2014/main" id="{982C9A45-78D2-4FE6-8F2C-CE0C2CCDFA25}"/>
              </a:ext>
            </a:extLst>
          </p:cNvPr>
          <p:cNvPicPr>
            <a:picLocks noGrp="1" noChangeAspect="1"/>
          </p:cNvPicPr>
          <p:nvPr>
            <p:ph idx="1"/>
          </p:nvPr>
        </p:nvPicPr>
        <p:blipFill>
          <a:blip r:embed="rId2"/>
          <a:stretch>
            <a:fillRect/>
          </a:stretch>
        </p:blipFill>
        <p:spPr>
          <a:xfrm>
            <a:off x="1798878" y="1716088"/>
            <a:ext cx="2365375" cy="2365375"/>
          </a:xfrm>
          <a:prstGeom prst="rect">
            <a:avLst/>
          </a:prstGeom>
        </p:spPr>
      </p:pic>
      <p:sp>
        <p:nvSpPr>
          <p:cNvPr id="4" name="Text Placeholder 3">
            <a:extLst>
              <a:ext uri="{FF2B5EF4-FFF2-40B4-BE49-F238E27FC236}">
                <a16:creationId xmlns:a16="http://schemas.microsoft.com/office/drawing/2014/main" id="{A1A9684D-E2E4-48DB-966C-5BBD080A7DED}"/>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61BA9AA7-BA25-466B-908F-7EE6DCFCD95A}"/>
              </a:ext>
            </a:extLst>
          </p:cNvPr>
          <p:cNvPicPr>
            <a:picLocks noChangeAspect="1"/>
          </p:cNvPicPr>
          <p:nvPr/>
        </p:nvPicPr>
        <p:blipFill>
          <a:blip r:embed="rId3"/>
          <a:stretch>
            <a:fillRect/>
          </a:stretch>
        </p:blipFill>
        <p:spPr>
          <a:xfrm>
            <a:off x="4876663" y="1111200"/>
            <a:ext cx="2468459" cy="3291279"/>
          </a:xfrm>
          <a:prstGeom prst="rect">
            <a:avLst/>
          </a:prstGeom>
        </p:spPr>
      </p:pic>
    </p:spTree>
    <p:extLst>
      <p:ext uri="{BB962C8B-B14F-4D97-AF65-F5344CB8AC3E}">
        <p14:creationId xmlns:p14="http://schemas.microsoft.com/office/powerpoint/2010/main" val="2315005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4A6AF-CEDE-4C7C-ACFD-8BF2598AE188}"/>
              </a:ext>
            </a:extLst>
          </p:cNvPr>
          <p:cNvSpPr>
            <a:spLocks noGrp="1"/>
          </p:cNvSpPr>
          <p:nvPr>
            <p:ph type="ctrTitle"/>
          </p:nvPr>
        </p:nvSpPr>
        <p:spPr/>
        <p:txBody>
          <a:bodyPr/>
          <a:lstStyle/>
          <a:p>
            <a:r>
              <a:rPr lang="en-US" dirty="0"/>
              <a:t>Link to the IMPLICIT toolkit </a:t>
            </a:r>
          </a:p>
        </p:txBody>
      </p:sp>
      <p:sp>
        <p:nvSpPr>
          <p:cNvPr id="3" name="Content Placeholder 2">
            <a:extLst>
              <a:ext uri="{FF2B5EF4-FFF2-40B4-BE49-F238E27FC236}">
                <a16:creationId xmlns:a16="http://schemas.microsoft.com/office/drawing/2014/main" id="{8B1FCBAD-5864-470E-BAF4-5F4AC46B3631}"/>
              </a:ext>
            </a:extLst>
          </p:cNvPr>
          <p:cNvSpPr>
            <a:spLocks noGrp="1"/>
          </p:cNvSpPr>
          <p:nvPr>
            <p:ph idx="1"/>
          </p:nvPr>
        </p:nvSpPr>
        <p:spPr>
          <a:xfrm>
            <a:off x="518824" y="1271376"/>
            <a:ext cx="4180592" cy="2810633"/>
          </a:xfrm>
        </p:spPr>
        <p:txBody>
          <a:bodyPr>
            <a:normAutofit/>
          </a:bodyPr>
          <a:lstStyle/>
          <a:p>
            <a:pPr marL="0" indent="0">
              <a:buNone/>
            </a:pPr>
            <a:r>
              <a:rPr lang="en-US" dirty="0">
                <a:hlinkClick r:id="rId2"/>
              </a:rPr>
              <a:t>https://www.marchofdimes.org/professionals/implicit-interconception-care-toolkit.aspx</a:t>
            </a:r>
            <a:endParaRPr lang="en-US" dirty="0"/>
          </a:p>
          <a:p>
            <a:pPr marL="0" indent="0">
              <a:buNone/>
            </a:pPr>
            <a:r>
              <a:rPr lang="en-US" dirty="0"/>
              <a:t>Contact information: </a:t>
            </a:r>
          </a:p>
          <a:p>
            <a:pPr marL="0" indent="0">
              <a:buNone/>
            </a:pPr>
            <a:r>
              <a:rPr lang="en-US" dirty="0"/>
              <a:t>Emily Scott, MD (pediatrics) – scotte@iu.edu</a:t>
            </a:r>
          </a:p>
        </p:txBody>
      </p:sp>
      <p:sp>
        <p:nvSpPr>
          <p:cNvPr id="4" name="Text Placeholder 3">
            <a:extLst>
              <a:ext uri="{FF2B5EF4-FFF2-40B4-BE49-F238E27FC236}">
                <a16:creationId xmlns:a16="http://schemas.microsoft.com/office/drawing/2014/main" id="{D5BDFE44-E27D-40C4-A980-5FD44C2283AC}"/>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72A10F08-0D2C-4D19-B097-EA52B5B608BF}"/>
              </a:ext>
            </a:extLst>
          </p:cNvPr>
          <p:cNvPicPr>
            <a:picLocks noChangeAspect="1"/>
          </p:cNvPicPr>
          <p:nvPr/>
        </p:nvPicPr>
        <p:blipFill>
          <a:blip r:embed="rId3"/>
          <a:stretch>
            <a:fillRect/>
          </a:stretch>
        </p:blipFill>
        <p:spPr>
          <a:xfrm>
            <a:off x="4796852" y="1171161"/>
            <a:ext cx="4086326" cy="2814367"/>
          </a:xfrm>
          <a:prstGeom prst="rect">
            <a:avLst/>
          </a:prstGeom>
        </p:spPr>
      </p:pic>
    </p:spTree>
    <p:extLst>
      <p:ext uri="{BB962C8B-B14F-4D97-AF65-F5344CB8AC3E}">
        <p14:creationId xmlns:p14="http://schemas.microsoft.com/office/powerpoint/2010/main" val="4269836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blRaceEth" descr="RaceEthDataLabels"/>
          <p:cNvGraphicFramePr>
            <a:graphicFrameLocks noGrp="1"/>
          </p:cNvGraphicFramePr>
          <p:nvPr/>
        </p:nvGraphicFramePr>
        <p:xfrm>
          <a:off x="697171" y="1989097"/>
          <a:ext cx="1895003" cy="267043"/>
        </p:xfrm>
        <a:graphic>
          <a:graphicData uri="http://schemas.openxmlformats.org/drawingml/2006/table">
            <a:tbl>
              <a:tblPr firstRow="1" bandRow="1">
                <a:tableStyleId>{2D5ABB26-0587-4C30-8999-92F81FD0307C}</a:tableStyleId>
              </a:tblPr>
              <a:tblGrid>
                <a:gridCol w="1895003">
                  <a:extLst>
                    <a:ext uri="{9D8B030D-6E8A-4147-A177-3AD203B41FA5}">
                      <a16:colId xmlns:a16="http://schemas.microsoft.com/office/drawing/2014/main" val="20000"/>
                    </a:ext>
                  </a:extLst>
                </a:gridCol>
              </a:tblGrid>
              <a:tr h="267043">
                <a:tc>
                  <a:txBody>
                    <a:bodyPr/>
                    <a:lstStyle/>
                    <a:p>
                      <a:r>
                        <a:rPr lang="en-US" sz="900" b="0">
                          <a:solidFill>
                            <a:srgbClr val="FFFFFF"/>
                          </a:solidFill>
                          <a:latin typeface="Graphik"/>
                        </a:rPr>
                        <a:t>Hispanic</a:t>
                      </a:r>
                    </a:p>
                  </a:txBody>
                  <a:tcPr marL="66563" marR="66563" marT="33281" marB="33281"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7" name="txtSectionHeader"/>
          <p:cNvSpPr txBox="1">
            <a:spLocks noSelect="1" noTextEdit="1"/>
          </p:cNvSpPr>
          <p:nvPr/>
        </p:nvSpPr>
        <p:spPr>
          <a:xfrm>
            <a:off x="0" y="618977"/>
            <a:ext cx="9144000" cy="369332"/>
          </a:xfrm>
          <a:prstGeom prst="rect">
            <a:avLst/>
          </a:prstGeom>
          <a:noFill/>
        </p:spPr>
        <p:txBody>
          <a:bodyPr wrap="square" rtlCol="0">
            <a:spAutoFit/>
          </a:bodyPr>
          <a:lstStyle/>
          <a:p>
            <a:pPr algn="ctr" defTabSz="342900">
              <a:spcBef>
                <a:spcPct val="20000"/>
              </a:spcBef>
            </a:pPr>
            <a:r>
              <a:rPr lang="en-US">
                <a:solidFill>
                  <a:srgbClr val="7029EC"/>
                </a:solidFill>
                <a:latin typeface="Arial Black" panose="020B0604020202020204" pitchFamily="34" charset="0"/>
                <a:cs typeface="Arial"/>
              </a:rPr>
              <a:t>PRETERM BIRTH RATES AND GRADES BY STATE</a:t>
            </a:r>
          </a:p>
        </p:txBody>
      </p:sp>
      <p:sp>
        <p:nvSpPr>
          <p:cNvPr id="18" name="Footer Placeholder 4"/>
          <p:cNvSpPr txBox="1">
            <a:spLocks noSelect="1" noTextEdit="1"/>
          </p:cNvSpPr>
          <p:nvPr/>
        </p:nvSpPr>
        <p:spPr>
          <a:xfrm>
            <a:off x="1265465" y="4760265"/>
            <a:ext cx="4836755" cy="273844"/>
          </a:xfrm>
          <a:prstGeom prst="rect">
            <a:avLst/>
          </a:prstGeom>
        </p:spPr>
        <p:txBody>
          <a:bodyPr vert="horz" lIns="68580" tIns="34290" rIns="68580" bIns="34290" rtlCol="0" anchor="ct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r>
              <a:rPr lang="en-US" sz="750">
                <a:solidFill>
                  <a:srgbClr val="92929B"/>
                </a:solidFill>
                <a:latin typeface="Arial" panose="020B0604020202020204" pitchFamily="34" charset="0"/>
                <a:cs typeface="Arial" panose="020B0604020202020204" pitchFamily="34" charset="0"/>
              </a:rPr>
              <a:t>Preterm is less than 37 weeks gestation based on obstetric estimate. </a:t>
            </a:r>
          </a:p>
          <a:p>
            <a:pPr algn="l" defTabSz="685800"/>
            <a:r>
              <a:rPr lang="en-US" sz="750">
                <a:solidFill>
                  <a:srgbClr val="92929B"/>
                </a:solidFill>
                <a:latin typeface="Arial" panose="020B0604020202020204" pitchFamily="34" charset="0"/>
                <a:cs typeface="Arial" panose="020B0604020202020204" pitchFamily="34" charset="0"/>
              </a:rPr>
              <a:t>Source: National Center for Health Statistics, 2018 final natality data.</a:t>
            </a:r>
          </a:p>
        </p:txBody>
      </p:sp>
      <p:sp>
        <p:nvSpPr>
          <p:cNvPr id="19" name="txtHeader"/>
          <p:cNvSpPr>
            <a:spLocks noGrp="1" noSelect="1" noTextEdit="1"/>
          </p:cNvSpPr>
          <p:nvPr>
            <p:ph type="title"/>
          </p:nvPr>
        </p:nvSpPr>
        <p:spPr>
          <a:xfrm>
            <a:off x="0" y="134103"/>
            <a:ext cx="9144000" cy="506086"/>
          </a:xfrm>
          <a:prstGeom prst="rect">
            <a:avLst/>
          </a:prstGeom>
          <a:solidFill>
            <a:schemeClr val="bg1"/>
          </a:solidFill>
          <a:ln w="9525" cap="flat" cmpd="sng" algn="ctr">
            <a:noFill/>
            <a:prstDash val="solid"/>
          </a:ln>
          <a:effectLst/>
        </p:spPr>
        <p:txBody>
          <a:bodyPr rtlCol="0" anchor="ctr">
            <a:normAutofit/>
          </a:bodyPr>
          <a:lstStyle/>
          <a:p>
            <a:pPr algn="ctr" defTabSz="342900" eaLnBrk="0" fontAlgn="base" hangingPunct="0">
              <a:spcAft>
                <a:spcPct val="0"/>
              </a:spcAft>
            </a:pPr>
            <a:r>
              <a:rPr lang="en-US" b="0" dirty="0">
                <a:solidFill>
                  <a:schemeClr val="tx1"/>
                </a:solidFill>
                <a:latin typeface="Arial Black" panose="020B0604020202020204" pitchFamily="34" charset="0"/>
                <a:cs typeface="Arial" panose="020B0604020202020204" pitchFamily="34" charset="0"/>
              </a:rPr>
              <a:t>2020 MARCH OF DIMES REPORT CARD</a:t>
            </a:r>
            <a:endParaRPr lang="en-US" b="0" kern="0" dirty="0">
              <a:solidFill>
                <a:schemeClr val="tx1"/>
              </a:solidFill>
              <a:latin typeface="Arial Black" panose="020B0604020202020204" pitchFamily="34" charset="0"/>
              <a:cs typeface="Arial" panose="020B0604020202020204" pitchFamily="34" charset="0"/>
            </a:endParaRPr>
          </a:p>
        </p:txBody>
      </p:sp>
      <p:sp>
        <p:nvSpPr>
          <p:cNvPr id="13" name="txtMODURL"/>
          <p:cNvSpPr txBox="1">
            <a:spLocks noSelect="1" noTextEdit="1"/>
          </p:cNvSpPr>
          <p:nvPr/>
        </p:nvSpPr>
        <p:spPr>
          <a:xfrm>
            <a:off x="7164263" y="4811852"/>
            <a:ext cx="1883244" cy="184666"/>
          </a:xfrm>
          <a:prstGeom prst="rect">
            <a:avLst/>
          </a:prstGeom>
          <a:noFill/>
        </p:spPr>
        <p:txBody>
          <a:bodyPr vert="horz" wrap="square" lIns="68580" tIns="34290" rIns="68580" bIns="34290" rtlCol="0" anchor="ctr">
            <a:spAutoFit/>
          </a:bodyP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r>
              <a:rPr lang="en-US" sz="750">
                <a:solidFill>
                  <a:srgbClr val="7029EC"/>
                </a:solidFill>
                <a:latin typeface="Arial" panose="020B0604020202020204" pitchFamily="34" charset="0"/>
                <a:ea typeface="Graphik" charset="0"/>
                <a:cs typeface="Arial" panose="020B0604020202020204" pitchFamily="34" charset="0"/>
              </a:rPr>
              <a:t>MARCHOFDIMES.ORG/REPORTCARD</a:t>
            </a:r>
          </a:p>
        </p:txBody>
      </p:sp>
      <p:pic>
        <p:nvPicPr>
          <p:cNvPr id="2" name="Picture 1">
            <a:extLst>
              <a:ext uri="{FF2B5EF4-FFF2-40B4-BE49-F238E27FC236}">
                <a16:creationId xmlns:a16="http://schemas.microsoft.com/office/drawing/2014/main" id="{78FA0001-A9A9-43BC-8FFE-B22546FA6A89}"/>
              </a:ext>
            </a:extLst>
          </p:cNvPr>
          <p:cNvPicPr>
            <a:picLocks noChangeAspect="1"/>
          </p:cNvPicPr>
          <p:nvPr/>
        </p:nvPicPr>
        <p:blipFill>
          <a:blip r:embed="rId2"/>
          <a:stretch>
            <a:fillRect/>
          </a:stretch>
        </p:blipFill>
        <p:spPr>
          <a:xfrm>
            <a:off x="1469036" y="528321"/>
            <a:ext cx="6175948" cy="3996202"/>
          </a:xfrm>
          <a:prstGeom prst="rect">
            <a:avLst/>
          </a:prstGeom>
        </p:spPr>
      </p:pic>
    </p:spTree>
    <p:extLst>
      <p:ext uri="{BB962C8B-B14F-4D97-AF65-F5344CB8AC3E}">
        <p14:creationId xmlns:p14="http://schemas.microsoft.com/office/powerpoint/2010/main" val="253117907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blRaceEth" descr="RaceEthDataLabels"/>
          <p:cNvGraphicFramePr>
            <a:graphicFrameLocks noGrp="1"/>
          </p:cNvGraphicFramePr>
          <p:nvPr/>
        </p:nvGraphicFramePr>
        <p:xfrm>
          <a:off x="697171" y="1989097"/>
          <a:ext cx="1895003" cy="267043"/>
        </p:xfrm>
        <a:graphic>
          <a:graphicData uri="http://schemas.openxmlformats.org/drawingml/2006/table">
            <a:tbl>
              <a:tblPr firstRow="1" bandRow="1">
                <a:tableStyleId>{2D5ABB26-0587-4C30-8999-92F81FD0307C}</a:tableStyleId>
              </a:tblPr>
              <a:tblGrid>
                <a:gridCol w="1895003">
                  <a:extLst>
                    <a:ext uri="{9D8B030D-6E8A-4147-A177-3AD203B41FA5}">
                      <a16:colId xmlns:a16="http://schemas.microsoft.com/office/drawing/2014/main" val="20000"/>
                    </a:ext>
                  </a:extLst>
                </a:gridCol>
              </a:tblGrid>
              <a:tr h="267043">
                <a:tc>
                  <a:txBody>
                    <a:bodyPr/>
                    <a:lstStyle/>
                    <a:p>
                      <a:r>
                        <a:rPr lang="en-US" sz="900" b="0">
                          <a:solidFill>
                            <a:srgbClr val="FFFFFF"/>
                          </a:solidFill>
                          <a:latin typeface="Graphik"/>
                        </a:rPr>
                        <a:t>Hispanic</a:t>
                      </a:r>
                    </a:p>
                  </a:txBody>
                  <a:tcPr marL="66563" marR="66563" marT="33281" marB="33281"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8" name="Footer Placeholder 4"/>
          <p:cNvSpPr txBox="1">
            <a:spLocks noSelect="1" noTextEdit="1"/>
          </p:cNvSpPr>
          <p:nvPr/>
        </p:nvSpPr>
        <p:spPr>
          <a:xfrm>
            <a:off x="1265465" y="4760265"/>
            <a:ext cx="4836755" cy="273844"/>
          </a:xfrm>
          <a:prstGeom prst="rect">
            <a:avLst/>
          </a:prstGeom>
        </p:spPr>
        <p:txBody>
          <a:bodyPr vert="horz" lIns="68580" tIns="34290" rIns="68580" bIns="34290" rtlCol="0" anchor="ct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r>
              <a:rPr lang="en-US" sz="750">
                <a:solidFill>
                  <a:srgbClr val="92929B"/>
                </a:solidFill>
                <a:latin typeface="Arial" panose="020B0604020202020204" pitchFamily="34" charset="0"/>
                <a:cs typeface="Arial" panose="020B0604020202020204" pitchFamily="34" charset="0"/>
              </a:rPr>
              <a:t>Preterm is less than 37 weeks gestation based on obstetric estimate. </a:t>
            </a:r>
          </a:p>
          <a:p>
            <a:pPr algn="l" defTabSz="685800"/>
            <a:r>
              <a:rPr lang="en-US" sz="750">
                <a:solidFill>
                  <a:srgbClr val="92929B"/>
                </a:solidFill>
                <a:latin typeface="Arial" panose="020B0604020202020204" pitchFamily="34" charset="0"/>
                <a:cs typeface="Arial" panose="020B0604020202020204" pitchFamily="34" charset="0"/>
              </a:rPr>
              <a:t>Source: National Center for Health Statistics, 2018 final natality data.</a:t>
            </a:r>
          </a:p>
        </p:txBody>
      </p:sp>
      <p:sp>
        <p:nvSpPr>
          <p:cNvPr id="19" name="txtHeader"/>
          <p:cNvSpPr>
            <a:spLocks noGrp="1" noSelect="1" noTextEdit="1"/>
          </p:cNvSpPr>
          <p:nvPr>
            <p:ph type="title"/>
          </p:nvPr>
        </p:nvSpPr>
        <p:spPr>
          <a:xfrm>
            <a:off x="0" y="134103"/>
            <a:ext cx="9144000" cy="506086"/>
          </a:xfrm>
          <a:prstGeom prst="rect">
            <a:avLst/>
          </a:prstGeom>
          <a:solidFill>
            <a:schemeClr val="bg1"/>
          </a:solidFill>
          <a:ln w="9525" cap="flat" cmpd="sng" algn="ctr">
            <a:noFill/>
            <a:prstDash val="solid"/>
          </a:ln>
          <a:effectLst/>
        </p:spPr>
        <p:txBody>
          <a:bodyPr rtlCol="0" anchor="ctr">
            <a:normAutofit/>
          </a:bodyPr>
          <a:lstStyle/>
          <a:p>
            <a:pPr algn="ctr" defTabSz="342900" eaLnBrk="0" fontAlgn="base" hangingPunct="0">
              <a:spcAft>
                <a:spcPct val="0"/>
              </a:spcAft>
            </a:pPr>
            <a:r>
              <a:rPr lang="en-US" b="0" dirty="0">
                <a:solidFill>
                  <a:schemeClr val="tx1"/>
                </a:solidFill>
                <a:latin typeface="Arial Black" panose="020B0604020202020204" pitchFamily="34" charset="0"/>
                <a:cs typeface="Arial" panose="020B0604020202020204" pitchFamily="34" charset="0"/>
              </a:rPr>
              <a:t>2020 MARCH OF DIMES REPORT CARD</a:t>
            </a:r>
            <a:endParaRPr lang="en-US" b="0" kern="0" dirty="0">
              <a:solidFill>
                <a:schemeClr val="tx1"/>
              </a:solidFill>
              <a:latin typeface="Arial Black" panose="020B0604020202020204" pitchFamily="34" charset="0"/>
              <a:cs typeface="Arial" panose="020B0604020202020204" pitchFamily="34" charset="0"/>
            </a:endParaRPr>
          </a:p>
        </p:txBody>
      </p:sp>
      <p:sp>
        <p:nvSpPr>
          <p:cNvPr id="13" name="txtMODURL"/>
          <p:cNvSpPr txBox="1">
            <a:spLocks noSelect="1" noTextEdit="1"/>
          </p:cNvSpPr>
          <p:nvPr/>
        </p:nvSpPr>
        <p:spPr>
          <a:xfrm>
            <a:off x="7164263" y="4811852"/>
            <a:ext cx="1883244" cy="184666"/>
          </a:xfrm>
          <a:prstGeom prst="rect">
            <a:avLst/>
          </a:prstGeom>
          <a:noFill/>
        </p:spPr>
        <p:txBody>
          <a:bodyPr vert="horz" wrap="square" lIns="68580" tIns="34290" rIns="68580" bIns="34290" rtlCol="0" anchor="ctr">
            <a:spAutoFit/>
          </a:bodyP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r>
              <a:rPr lang="en-US" sz="750">
                <a:solidFill>
                  <a:srgbClr val="7029EC"/>
                </a:solidFill>
                <a:latin typeface="Arial" panose="020B0604020202020204" pitchFamily="34" charset="0"/>
                <a:ea typeface="Graphik" charset="0"/>
                <a:cs typeface="Arial" panose="020B0604020202020204" pitchFamily="34" charset="0"/>
              </a:rPr>
              <a:t>MARCHOFDIMES.ORG/REPORTCARD</a:t>
            </a:r>
          </a:p>
        </p:txBody>
      </p:sp>
      <p:pic>
        <p:nvPicPr>
          <p:cNvPr id="3" name="Picture 2">
            <a:extLst>
              <a:ext uri="{FF2B5EF4-FFF2-40B4-BE49-F238E27FC236}">
                <a16:creationId xmlns:a16="http://schemas.microsoft.com/office/drawing/2014/main" id="{0E705186-F72F-4044-967A-678784B84F6C}"/>
              </a:ext>
            </a:extLst>
          </p:cNvPr>
          <p:cNvPicPr>
            <a:picLocks noChangeAspect="1"/>
          </p:cNvPicPr>
          <p:nvPr/>
        </p:nvPicPr>
        <p:blipFill>
          <a:blip r:embed="rId2"/>
          <a:stretch>
            <a:fillRect/>
          </a:stretch>
        </p:blipFill>
        <p:spPr>
          <a:xfrm>
            <a:off x="347662" y="900538"/>
            <a:ext cx="8448675" cy="1724025"/>
          </a:xfrm>
          <a:prstGeom prst="rect">
            <a:avLst/>
          </a:prstGeom>
        </p:spPr>
      </p:pic>
      <p:pic>
        <p:nvPicPr>
          <p:cNvPr id="4" name="Picture 3">
            <a:extLst>
              <a:ext uri="{FF2B5EF4-FFF2-40B4-BE49-F238E27FC236}">
                <a16:creationId xmlns:a16="http://schemas.microsoft.com/office/drawing/2014/main" id="{3301B6A9-9288-4A1B-9219-2C8F01FB0820}"/>
              </a:ext>
            </a:extLst>
          </p:cNvPr>
          <p:cNvPicPr>
            <a:picLocks noChangeAspect="1"/>
          </p:cNvPicPr>
          <p:nvPr/>
        </p:nvPicPr>
        <p:blipFill>
          <a:blip r:embed="rId3"/>
          <a:stretch>
            <a:fillRect/>
          </a:stretch>
        </p:blipFill>
        <p:spPr>
          <a:xfrm>
            <a:off x="2153621" y="2382053"/>
            <a:ext cx="4836755" cy="2147865"/>
          </a:xfrm>
          <a:prstGeom prst="rect">
            <a:avLst/>
          </a:prstGeom>
        </p:spPr>
      </p:pic>
    </p:spTree>
    <p:extLst>
      <p:ext uri="{BB962C8B-B14F-4D97-AF65-F5344CB8AC3E}">
        <p14:creationId xmlns:p14="http://schemas.microsoft.com/office/powerpoint/2010/main" val="15956751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blRaceEth" descr="RaceEthDataLabels"/>
          <p:cNvGraphicFramePr>
            <a:graphicFrameLocks noGrp="1"/>
          </p:cNvGraphicFramePr>
          <p:nvPr/>
        </p:nvGraphicFramePr>
        <p:xfrm>
          <a:off x="697171" y="1989097"/>
          <a:ext cx="1895003" cy="267043"/>
        </p:xfrm>
        <a:graphic>
          <a:graphicData uri="http://schemas.openxmlformats.org/drawingml/2006/table">
            <a:tbl>
              <a:tblPr firstRow="1" bandRow="1">
                <a:tableStyleId>{2D5ABB26-0587-4C30-8999-92F81FD0307C}</a:tableStyleId>
              </a:tblPr>
              <a:tblGrid>
                <a:gridCol w="1895003">
                  <a:extLst>
                    <a:ext uri="{9D8B030D-6E8A-4147-A177-3AD203B41FA5}">
                      <a16:colId xmlns:a16="http://schemas.microsoft.com/office/drawing/2014/main" val="20000"/>
                    </a:ext>
                  </a:extLst>
                </a:gridCol>
              </a:tblGrid>
              <a:tr h="267043">
                <a:tc>
                  <a:txBody>
                    <a:bodyPr/>
                    <a:lstStyle/>
                    <a:p>
                      <a:r>
                        <a:rPr lang="en-US" sz="900" b="0">
                          <a:solidFill>
                            <a:srgbClr val="FFFFFF"/>
                          </a:solidFill>
                          <a:latin typeface="Graphik"/>
                        </a:rPr>
                        <a:t>Hispanic</a:t>
                      </a:r>
                    </a:p>
                  </a:txBody>
                  <a:tcPr marL="66563" marR="66563" marT="33281" marB="33281"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7" name="txtSectionHeader"/>
          <p:cNvSpPr txBox="1">
            <a:spLocks noSelect="1" noTextEdit="1"/>
          </p:cNvSpPr>
          <p:nvPr/>
        </p:nvSpPr>
        <p:spPr>
          <a:xfrm>
            <a:off x="0" y="618977"/>
            <a:ext cx="9144000" cy="369332"/>
          </a:xfrm>
          <a:prstGeom prst="rect">
            <a:avLst/>
          </a:prstGeom>
          <a:noFill/>
        </p:spPr>
        <p:txBody>
          <a:bodyPr wrap="square" rtlCol="0">
            <a:spAutoFit/>
          </a:bodyPr>
          <a:lstStyle/>
          <a:p>
            <a:pPr algn="ctr" defTabSz="342900">
              <a:spcBef>
                <a:spcPct val="20000"/>
              </a:spcBef>
            </a:pPr>
            <a:r>
              <a:rPr lang="en-US">
                <a:solidFill>
                  <a:srgbClr val="7029EC"/>
                </a:solidFill>
                <a:latin typeface="Arial Black" panose="020B0604020202020204" pitchFamily="34" charset="0"/>
                <a:cs typeface="Arial"/>
              </a:rPr>
              <a:t>PRETERM BIRTH RATES AND GRADES BY STATE</a:t>
            </a:r>
          </a:p>
        </p:txBody>
      </p:sp>
      <p:sp>
        <p:nvSpPr>
          <p:cNvPr id="18" name="Footer Placeholder 4"/>
          <p:cNvSpPr txBox="1">
            <a:spLocks noSelect="1" noTextEdit="1"/>
          </p:cNvSpPr>
          <p:nvPr/>
        </p:nvSpPr>
        <p:spPr>
          <a:xfrm>
            <a:off x="1265465" y="4760265"/>
            <a:ext cx="4836755" cy="273844"/>
          </a:xfrm>
          <a:prstGeom prst="rect">
            <a:avLst/>
          </a:prstGeom>
        </p:spPr>
        <p:txBody>
          <a:bodyPr vert="horz" lIns="68580" tIns="34290" rIns="68580" bIns="34290" rtlCol="0" anchor="ct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r>
              <a:rPr lang="en-US" sz="750">
                <a:solidFill>
                  <a:srgbClr val="92929B"/>
                </a:solidFill>
                <a:latin typeface="Arial" panose="020B0604020202020204" pitchFamily="34" charset="0"/>
                <a:cs typeface="Arial" panose="020B0604020202020204" pitchFamily="34" charset="0"/>
              </a:rPr>
              <a:t>Preterm is less than 37 weeks gestation based on obstetric estimate. </a:t>
            </a:r>
          </a:p>
          <a:p>
            <a:pPr algn="l" defTabSz="685800"/>
            <a:r>
              <a:rPr lang="en-US" sz="750">
                <a:solidFill>
                  <a:srgbClr val="92929B"/>
                </a:solidFill>
                <a:latin typeface="Arial" panose="020B0604020202020204" pitchFamily="34" charset="0"/>
                <a:cs typeface="Arial" panose="020B0604020202020204" pitchFamily="34" charset="0"/>
              </a:rPr>
              <a:t>Source: National Center for Health Statistics, 2018 final natality data.</a:t>
            </a:r>
          </a:p>
        </p:txBody>
      </p:sp>
      <p:sp>
        <p:nvSpPr>
          <p:cNvPr id="19" name="txtHeader"/>
          <p:cNvSpPr>
            <a:spLocks noGrp="1" noSelect="1" noTextEdit="1"/>
          </p:cNvSpPr>
          <p:nvPr>
            <p:ph type="title"/>
          </p:nvPr>
        </p:nvSpPr>
        <p:spPr>
          <a:xfrm>
            <a:off x="0" y="134103"/>
            <a:ext cx="9144000" cy="506086"/>
          </a:xfrm>
          <a:prstGeom prst="rect">
            <a:avLst/>
          </a:prstGeom>
          <a:solidFill>
            <a:schemeClr val="bg1"/>
          </a:solidFill>
          <a:ln w="9525" cap="flat" cmpd="sng" algn="ctr">
            <a:noFill/>
            <a:prstDash val="solid"/>
          </a:ln>
          <a:effectLst/>
        </p:spPr>
        <p:txBody>
          <a:bodyPr rtlCol="0" anchor="ctr">
            <a:normAutofit/>
          </a:bodyPr>
          <a:lstStyle/>
          <a:p>
            <a:pPr algn="ctr" defTabSz="342900" eaLnBrk="0" fontAlgn="base" hangingPunct="0">
              <a:spcAft>
                <a:spcPct val="0"/>
              </a:spcAft>
            </a:pPr>
            <a:r>
              <a:rPr lang="en-US" b="0" dirty="0">
                <a:solidFill>
                  <a:schemeClr val="tx1"/>
                </a:solidFill>
                <a:latin typeface="Arial Black" panose="020B0604020202020204" pitchFamily="34" charset="0"/>
                <a:cs typeface="Arial" panose="020B0604020202020204" pitchFamily="34" charset="0"/>
              </a:rPr>
              <a:t>2020 MARCH OF DIMES REPORT CARD</a:t>
            </a:r>
            <a:endParaRPr lang="en-US" b="0" kern="0" dirty="0">
              <a:solidFill>
                <a:schemeClr val="tx1"/>
              </a:solidFill>
              <a:latin typeface="Arial Black"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1DFDF80-FD02-4CE5-AFBE-313AE1093022}"/>
              </a:ext>
            </a:extLst>
          </p:cNvPr>
          <p:cNvPicPr>
            <a:picLocks noChangeAspect="1"/>
          </p:cNvPicPr>
          <p:nvPr/>
        </p:nvPicPr>
        <p:blipFill>
          <a:blip r:embed="rId2"/>
          <a:stretch>
            <a:fillRect/>
          </a:stretch>
        </p:blipFill>
        <p:spPr>
          <a:xfrm>
            <a:off x="951867" y="537300"/>
            <a:ext cx="7060376" cy="4553734"/>
          </a:xfrm>
          <a:prstGeom prst="rect">
            <a:avLst/>
          </a:prstGeom>
        </p:spPr>
      </p:pic>
    </p:spTree>
    <p:extLst>
      <p:ext uri="{BB962C8B-B14F-4D97-AF65-F5344CB8AC3E}">
        <p14:creationId xmlns:p14="http://schemas.microsoft.com/office/powerpoint/2010/main" val="14284397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blRaceEth" descr="RaceEthDataLabels"/>
          <p:cNvGraphicFramePr>
            <a:graphicFrameLocks noGrp="1"/>
          </p:cNvGraphicFramePr>
          <p:nvPr/>
        </p:nvGraphicFramePr>
        <p:xfrm>
          <a:off x="697171" y="1989097"/>
          <a:ext cx="1895003" cy="267043"/>
        </p:xfrm>
        <a:graphic>
          <a:graphicData uri="http://schemas.openxmlformats.org/drawingml/2006/table">
            <a:tbl>
              <a:tblPr firstRow="1" bandRow="1">
                <a:tableStyleId>{2D5ABB26-0587-4C30-8999-92F81FD0307C}</a:tableStyleId>
              </a:tblPr>
              <a:tblGrid>
                <a:gridCol w="1895003">
                  <a:extLst>
                    <a:ext uri="{9D8B030D-6E8A-4147-A177-3AD203B41FA5}">
                      <a16:colId xmlns:a16="http://schemas.microsoft.com/office/drawing/2014/main" val="20000"/>
                    </a:ext>
                  </a:extLst>
                </a:gridCol>
              </a:tblGrid>
              <a:tr h="267043">
                <a:tc>
                  <a:txBody>
                    <a:bodyPr/>
                    <a:lstStyle/>
                    <a:p>
                      <a:r>
                        <a:rPr lang="en-US" sz="900" b="0">
                          <a:solidFill>
                            <a:srgbClr val="FFFFFF"/>
                          </a:solidFill>
                          <a:latin typeface="Graphik"/>
                        </a:rPr>
                        <a:t>Hispanic</a:t>
                      </a:r>
                    </a:p>
                  </a:txBody>
                  <a:tcPr marL="66563" marR="66563" marT="33281" marB="33281"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7" name="txtSectionHeader"/>
          <p:cNvSpPr txBox="1">
            <a:spLocks noSelect="1" noTextEdit="1"/>
          </p:cNvSpPr>
          <p:nvPr/>
        </p:nvSpPr>
        <p:spPr>
          <a:xfrm>
            <a:off x="0" y="618977"/>
            <a:ext cx="9144000" cy="369332"/>
          </a:xfrm>
          <a:prstGeom prst="rect">
            <a:avLst/>
          </a:prstGeom>
          <a:noFill/>
        </p:spPr>
        <p:txBody>
          <a:bodyPr wrap="square" rtlCol="0">
            <a:spAutoFit/>
          </a:bodyPr>
          <a:lstStyle/>
          <a:p>
            <a:pPr algn="ctr" defTabSz="342900">
              <a:spcBef>
                <a:spcPct val="20000"/>
              </a:spcBef>
            </a:pPr>
            <a:r>
              <a:rPr lang="en-US" dirty="0">
                <a:solidFill>
                  <a:srgbClr val="7029EC"/>
                </a:solidFill>
                <a:latin typeface="Arial Black" panose="020B0604020202020204" pitchFamily="34" charset="0"/>
                <a:cs typeface="Arial"/>
              </a:rPr>
              <a:t>INDIANA </a:t>
            </a:r>
          </a:p>
        </p:txBody>
      </p:sp>
      <p:sp>
        <p:nvSpPr>
          <p:cNvPr id="18" name="Footer Placeholder 4"/>
          <p:cNvSpPr txBox="1">
            <a:spLocks noSelect="1" noTextEdit="1"/>
          </p:cNvSpPr>
          <p:nvPr/>
        </p:nvSpPr>
        <p:spPr>
          <a:xfrm>
            <a:off x="1265465" y="4760265"/>
            <a:ext cx="4836755" cy="273844"/>
          </a:xfrm>
          <a:prstGeom prst="rect">
            <a:avLst/>
          </a:prstGeom>
        </p:spPr>
        <p:txBody>
          <a:bodyPr vert="horz" lIns="68580" tIns="34290" rIns="68580" bIns="34290" rtlCol="0" anchor="ct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r>
              <a:rPr lang="en-US" sz="750">
                <a:solidFill>
                  <a:srgbClr val="92929B"/>
                </a:solidFill>
                <a:latin typeface="Arial" panose="020B0604020202020204" pitchFamily="34" charset="0"/>
                <a:cs typeface="Arial" panose="020B0604020202020204" pitchFamily="34" charset="0"/>
              </a:rPr>
              <a:t>Preterm is less than 37 weeks gestation based on obstetric estimate. </a:t>
            </a:r>
          </a:p>
          <a:p>
            <a:pPr algn="l" defTabSz="685800"/>
            <a:r>
              <a:rPr lang="en-US" sz="750">
                <a:solidFill>
                  <a:srgbClr val="92929B"/>
                </a:solidFill>
                <a:latin typeface="Arial" panose="020B0604020202020204" pitchFamily="34" charset="0"/>
                <a:cs typeface="Arial" panose="020B0604020202020204" pitchFamily="34" charset="0"/>
              </a:rPr>
              <a:t>Source: National Center for Health Statistics, 2018 final natality data.</a:t>
            </a:r>
          </a:p>
        </p:txBody>
      </p:sp>
      <p:sp>
        <p:nvSpPr>
          <p:cNvPr id="19" name="txtHeader"/>
          <p:cNvSpPr>
            <a:spLocks noGrp="1" noSelect="1" noTextEdit="1"/>
          </p:cNvSpPr>
          <p:nvPr>
            <p:ph type="title"/>
          </p:nvPr>
        </p:nvSpPr>
        <p:spPr>
          <a:xfrm>
            <a:off x="0" y="134103"/>
            <a:ext cx="9144000" cy="506086"/>
          </a:xfrm>
          <a:prstGeom prst="rect">
            <a:avLst/>
          </a:prstGeom>
          <a:solidFill>
            <a:schemeClr val="bg1"/>
          </a:solidFill>
          <a:ln w="9525" cap="flat" cmpd="sng" algn="ctr">
            <a:noFill/>
            <a:prstDash val="solid"/>
          </a:ln>
          <a:effectLst/>
        </p:spPr>
        <p:txBody>
          <a:bodyPr rtlCol="0" anchor="ctr">
            <a:normAutofit/>
          </a:bodyPr>
          <a:lstStyle/>
          <a:p>
            <a:pPr algn="ctr" defTabSz="342900" eaLnBrk="0" fontAlgn="base" hangingPunct="0">
              <a:spcAft>
                <a:spcPct val="0"/>
              </a:spcAft>
            </a:pPr>
            <a:r>
              <a:rPr lang="en-US" b="0" dirty="0">
                <a:solidFill>
                  <a:schemeClr val="tx1"/>
                </a:solidFill>
                <a:latin typeface="Arial Black" panose="020B0604020202020204" pitchFamily="34" charset="0"/>
                <a:cs typeface="Arial" panose="020B0604020202020204" pitchFamily="34" charset="0"/>
              </a:rPr>
              <a:t>2020 MARCH OF DIMES REPORT CARD</a:t>
            </a:r>
            <a:endParaRPr lang="en-US" b="0" kern="0" dirty="0">
              <a:solidFill>
                <a:schemeClr val="tx1"/>
              </a:solidFill>
              <a:latin typeface="Arial Black" panose="020B0604020202020204" pitchFamily="34" charset="0"/>
              <a:cs typeface="Arial" panose="020B0604020202020204" pitchFamily="34" charset="0"/>
            </a:endParaRPr>
          </a:p>
        </p:txBody>
      </p:sp>
      <p:sp>
        <p:nvSpPr>
          <p:cNvPr id="13" name="txtMODURL"/>
          <p:cNvSpPr txBox="1">
            <a:spLocks noSelect="1" noTextEdit="1"/>
          </p:cNvSpPr>
          <p:nvPr/>
        </p:nvSpPr>
        <p:spPr>
          <a:xfrm>
            <a:off x="7164263" y="4811852"/>
            <a:ext cx="1883244" cy="184666"/>
          </a:xfrm>
          <a:prstGeom prst="rect">
            <a:avLst/>
          </a:prstGeom>
          <a:noFill/>
        </p:spPr>
        <p:txBody>
          <a:bodyPr vert="horz" wrap="square" lIns="68580" tIns="34290" rIns="68580" bIns="34290" rtlCol="0" anchor="ctr">
            <a:spAutoFit/>
          </a:bodyP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5800"/>
            <a:r>
              <a:rPr lang="en-US" sz="750">
                <a:solidFill>
                  <a:srgbClr val="7029EC"/>
                </a:solidFill>
                <a:latin typeface="Arial" panose="020B0604020202020204" pitchFamily="34" charset="0"/>
                <a:ea typeface="Graphik" charset="0"/>
                <a:cs typeface="Arial" panose="020B0604020202020204" pitchFamily="34" charset="0"/>
              </a:rPr>
              <a:t>MARCHOFDIMES.ORG/REPORTCARD</a:t>
            </a:r>
          </a:p>
        </p:txBody>
      </p:sp>
      <p:pic>
        <p:nvPicPr>
          <p:cNvPr id="3" name="Picture 2">
            <a:extLst>
              <a:ext uri="{FF2B5EF4-FFF2-40B4-BE49-F238E27FC236}">
                <a16:creationId xmlns:a16="http://schemas.microsoft.com/office/drawing/2014/main" id="{8C4DD2A5-F899-4C67-AA82-A4D3027CCF2D}"/>
              </a:ext>
            </a:extLst>
          </p:cNvPr>
          <p:cNvPicPr>
            <a:picLocks noChangeAspect="1"/>
          </p:cNvPicPr>
          <p:nvPr/>
        </p:nvPicPr>
        <p:blipFill>
          <a:blip r:embed="rId2"/>
          <a:stretch>
            <a:fillRect/>
          </a:stretch>
        </p:blipFill>
        <p:spPr>
          <a:xfrm>
            <a:off x="0" y="1125063"/>
            <a:ext cx="9144000" cy="3936398"/>
          </a:xfrm>
          <a:prstGeom prst="rect">
            <a:avLst/>
          </a:prstGeom>
        </p:spPr>
      </p:pic>
      <p:pic>
        <p:nvPicPr>
          <p:cNvPr id="4" name="Picture 3">
            <a:extLst>
              <a:ext uri="{FF2B5EF4-FFF2-40B4-BE49-F238E27FC236}">
                <a16:creationId xmlns:a16="http://schemas.microsoft.com/office/drawing/2014/main" id="{FC8B4B80-86D0-491D-B4A2-4A9CA2CFC41D}"/>
              </a:ext>
            </a:extLst>
          </p:cNvPr>
          <p:cNvPicPr>
            <a:picLocks noChangeAspect="1"/>
          </p:cNvPicPr>
          <p:nvPr/>
        </p:nvPicPr>
        <p:blipFill>
          <a:blip r:embed="rId3"/>
          <a:stretch>
            <a:fillRect/>
          </a:stretch>
        </p:blipFill>
        <p:spPr>
          <a:xfrm>
            <a:off x="5505221" y="1709221"/>
            <a:ext cx="3318084" cy="392062"/>
          </a:xfrm>
          <a:prstGeom prst="rect">
            <a:avLst/>
          </a:prstGeom>
        </p:spPr>
      </p:pic>
    </p:spTree>
    <p:extLst>
      <p:ext uri="{BB962C8B-B14F-4D97-AF65-F5344CB8AC3E}">
        <p14:creationId xmlns:p14="http://schemas.microsoft.com/office/powerpoint/2010/main" val="21425092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blRaceEth" descr="RaceEthDataLabels"/>
          <p:cNvGraphicFramePr>
            <a:graphicFrameLocks noGrp="1"/>
          </p:cNvGraphicFramePr>
          <p:nvPr/>
        </p:nvGraphicFramePr>
        <p:xfrm>
          <a:off x="697171" y="1989097"/>
          <a:ext cx="1895003" cy="267043"/>
        </p:xfrm>
        <a:graphic>
          <a:graphicData uri="http://schemas.openxmlformats.org/drawingml/2006/table">
            <a:tbl>
              <a:tblPr firstRow="1" bandRow="1">
                <a:tableStyleId>{2D5ABB26-0587-4C30-8999-92F81FD0307C}</a:tableStyleId>
              </a:tblPr>
              <a:tblGrid>
                <a:gridCol w="1895003">
                  <a:extLst>
                    <a:ext uri="{9D8B030D-6E8A-4147-A177-3AD203B41FA5}">
                      <a16:colId xmlns:a16="http://schemas.microsoft.com/office/drawing/2014/main" val="20000"/>
                    </a:ext>
                  </a:extLst>
                </a:gridCol>
              </a:tblGrid>
              <a:tr h="267043">
                <a:tc>
                  <a:txBody>
                    <a:bodyPr/>
                    <a:lstStyle/>
                    <a:p>
                      <a:r>
                        <a:rPr lang="en-US" sz="900" b="0">
                          <a:solidFill>
                            <a:srgbClr val="FFFFFF"/>
                          </a:solidFill>
                          <a:latin typeface="Graphik"/>
                        </a:rPr>
                        <a:t>Hispanic</a:t>
                      </a:r>
                    </a:p>
                  </a:txBody>
                  <a:tcPr marL="66563" marR="66563" marT="33281" marB="33281"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7" name="txtSectionHeader"/>
          <p:cNvSpPr txBox="1">
            <a:spLocks noSelect="1" noTextEdit="1"/>
          </p:cNvSpPr>
          <p:nvPr/>
        </p:nvSpPr>
        <p:spPr>
          <a:xfrm>
            <a:off x="0" y="618977"/>
            <a:ext cx="9144000" cy="369332"/>
          </a:xfrm>
          <a:prstGeom prst="rect">
            <a:avLst/>
          </a:prstGeom>
          <a:noFill/>
        </p:spPr>
        <p:txBody>
          <a:bodyPr wrap="square" rtlCol="0">
            <a:spAutoFit/>
          </a:bodyPr>
          <a:lstStyle/>
          <a:p>
            <a:pPr algn="ctr" defTabSz="342900">
              <a:spcBef>
                <a:spcPct val="20000"/>
              </a:spcBef>
            </a:pPr>
            <a:r>
              <a:rPr lang="en-US" dirty="0">
                <a:solidFill>
                  <a:srgbClr val="7029EC"/>
                </a:solidFill>
                <a:latin typeface="Arial Black" panose="020B0604020202020204" pitchFamily="34" charset="0"/>
                <a:cs typeface="Arial"/>
              </a:rPr>
              <a:t>PRETERM BIRTH RATES AND GRADES BY STATE</a:t>
            </a:r>
          </a:p>
        </p:txBody>
      </p:sp>
      <p:sp>
        <p:nvSpPr>
          <p:cNvPr id="18" name="Footer Placeholder 4"/>
          <p:cNvSpPr txBox="1">
            <a:spLocks noSelect="1" noTextEdit="1"/>
          </p:cNvSpPr>
          <p:nvPr/>
        </p:nvSpPr>
        <p:spPr>
          <a:xfrm>
            <a:off x="1265465" y="4760265"/>
            <a:ext cx="4836755" cy="273844"/>
          </a:xfrm>
          <a:prstGeom prst="rect">
            <a:avLst/>
          </a:prstGeom>
        </p:spPr>
        <p:txBody>
          <a:bodyPr vert="horz" lIns="68580" tIns="34290" rIns="68580" bIns="34290" rtlCol="0" anchor="ctr"/>
          <a:lstStyle>
            <a:defPPr>
              <a:defRPr lang="en-US"/>
            </a:defPPr>
            <a:lvl1pPr marL="0" algn="ctr" defTabSz="914400" rtl="0" eaLnBrk="1" latinLnBrk="0" hangingPunct="1">
              <a:defRPr sz="1000" b="0" i="0" kern="1200">
                <a:solidFill>
                  <a:schemeClr val="tx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r>
              <a:rPr lang="en-US" sz="750">
                <a:solidFill>
                  <a:srgbClr val="92929B"/>
                </a:solidFill>
                <a:latin typeface="Arial" panose="020B0604020202020204" pitchFamily="34" charset="0"/>
                <a:cs typeface="Arial" panose="020B0604020202020204" pitchFamily="34" charset="0"/>
              </a:rPr>
              <a:t>Preterm is less than 37 weeks gestation based on obstetric estimate. </a:t>
            </a:r>
          </a:p>
          <a:p>
            <a:pPr algn="l" defTabSz="685800"/>
            <a:r>
              <a:rPr lang="en-US" sz="750">
                <a:solidFill>
                  <a:srgbClr val="92929B"/>
                </a:solidFill>
                <a:latin typeface="Arial" panose="020B0604020202020204" pitchFamily="34" charset="0"/>
                <a:cs typeface="Arial" panose="020B0604020202020204" pitchFamily="34" charset="0"/>
              </a:rPr>
              <a:t>Source: National Center for Health Statistics, 2018 final natality data.</a:t>
            </a:r>
          </a:p>
        </p:txBody>
      </p:sp>
      <p:sp>
        <p:nvSpPr>
          <p:cNvPr id="19" name="txtHeader"/>
          <p:cNvSpPr>
            <a:spLocks noGrp="1" noSelect="1" noTextEdit="1"/>
          </p:cNvSpPr>
          <p:nvPr>
            <p:ph type="title"/>
          </p:nvPr>
        </p:nvSpPr>
        <p:spPr>
          <a:xfrm>
            <a:off x="0" y="134103"/>
            <a:ext cx="9144000" cy="506086"/>
          </a:xfrm>
          <a:prstGeom prst="rect">
            <a:avLst/>
          </a:prstGeom>
          <a:solidFill>
            <a:schemeClr val="bg1"/>
          </a:solidFill>
          <a:ln w="9525" cap="flat" cmpd="sng" algn="ctr">
            <a:noFill/>
            <a:prstDash val="solid"/>
          </a:ln>
          <a:effectLst/>
        </p:spPr>
        <p:txBody>
          <a:bodyPr rtlCol="0" anchor="ctr">
            <a:normAutofit/>
          </a:bodyPr>
          <a:lstStyle/>
          <a:p>
            <a:pPr algn="ctr" defTabSz="342900" eaLnBrk="0" fontAlgn="base" hangingPunct="0">
              <a:spcAft>
                <a:spcPct val="0"/>
              </a:spcAft>
            </a:pPr>
            <a:r>
              <a:rPr lang="en-US" b="0" dirty="0">
                <a:solidFill>
                  <a:schemeClr val="tx1"/>
                </a:solidFill>
                <a:latin typeface="Arial Black" panose="020B0604020202020204" pitchFamily="34" charset="0"/>
                <a:cs typeface="Arial" panose="020B0604020202020204" pitchFamily="34" charset="0"/>
              </a:rPr>
              <a:t>2020 MARCH OF DIMES REPORT CARD</a:t>
            </a:r>
            <a:endParaRPr lang="en-US" b="0" kern="0" dirty="0">
              <a:solidFill>
                <a:schemeClr val="tx1"/>
              </a:solidFill>
              <a:latin typeface="Arial Black"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A6DB429-0C7B-44D4-AFA9-CCEF6B667E8A}"/>
              </a:ext>
            </a:extLst>
          </p:cNvPr>
          <p:cNvPicPr>
            <a:picLocks noChangeAspect="1"/>
          </p:cNvPicPr>
          <p:nvPr/>
        </p:nvPicPr>
        <p:blipFill>
          <a:blip r:embed="rId2"/>
          <a:stretch>
            <a:fillRect/>
          </a:stretch>
        </p:blipFill>
        <p:spPr>
          <a:xfrm>
            <a:off x="863340" y="582293"/>
            <a:ext cx="7417320" cy="4546919"/>
          </a:xfrm>
          <a:prstGeom prst="rect">
            <a:avLst/>
          </a:prstGeom>
        </p:spPr>
      </p:pic>
    </p:spTree>
    <p:extLst>
      <p:ext uri="{BB962C8B-B14F-4D97-AF65-F5344CB8AC3E}">
        <p14:creationId xmlns:p14="http://schemas.microsoft.com/office/powerpoint/2010/main" val="3051302035"/>
      </p:ext>
    </p:extLst>
  </p:cSld>
  <p:clrMapOvr>
    <a:masterClrMapping/>
  </p:clrMapOvr>
  <p:transition/>
</p:sld>
</file>

<file path=ppt/theme/theme1.xml><?xml version="1.0" encoding="utf-8"?>
<a:theme xmlns:a="http://schemas.openxmlformats.org/drawingml/2006/main" name="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Sch Medicine 4x3 PPT" id="{265C8D84-ECD3-5B41-8B15-5B21B7C4383F}" vid="{4D4D01BF-B815-8842-9CBE-BBBF13C48B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documentManagement/types"/>
    <ds:schemaRef ds:uri="http://purl.org/dc/dcmitype/"/>
    <ds:schemaRef ds:uri="http://purl.org/dc/elements/1.1/"/>
    <ds:schemaRef ds:uri="http://purl.org/dc/term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Main</Template>
  <TotalTime>208</TotalTime>
  <Words>1169</Words>
  <Application>Microsoft Office PowerPoint</Application>
  <PresentationFormat>On-screen Show (16:9)</PresentationFormat>
  <Paragraphs>155</Paragraphs>
  <Slides>42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Arial Black</vt:lpstr>
      <vt:lpstr>Calibri</vt:lpstr>
      <vt:lpstr>Graphik</vt:lpstr>
      <vt:lpstr>Wingdings</vt:lpstr>
      <vt:lpstr>Main</vt:lpstr>
      <vt:lpstr>Engaging Primary Care Providers in Interconception Care during Pediatric Visits</vt:lpstr>
      <vt:lpstr>Acknowledgements</vt:lpstr>
      <vt:lpstr>PowerPoint Presentation</vt:lpstr>
      <vt:lpstr>PowerPoint Presentation</vt:lpstr>
      <vt:lpstr>2020 MARCH OF DIMES REPORT CARD</vt:lpstr>
      <vt:lpstr>2020 MARCH OF DIMES REPORT CARD</vt:lpstr>
      <vt:lpstr>2020 MARCH OF DIMES REPORT CARD</vt:lpstr>
      <vt:lpstr>2020 MARCH OF DIMES REPORT CARD</vt:lpstr>
      <vt:lpstr>2020 MARCH OF DIMES REPORT CARD</vt:lpstr>
      <vt:lpstr>What is interconception care?  </vt:lpstr>
      <vt:lpstr>CDC’s 10 Preconception Health Indicators </vt:lpstr>
      <vt:lpstr>What is IMPLICIT ICC?  </vt:lpstr>
      <vt:lpstr>Why provide interconception care?   </vt:lpstr>
      <vt:lpstr>PowerPoint Presentation</vt:lpstr>
      <vt:lpstr>IMPLICIT – why focus on pediatric visits?</vt:lpstr>
      <vt:lpstr>IMPLICIT Framework</vt:lpstr>
      <vt:lpstr>Pediatric Quality Improvement Learning Collaborative </vt:lpstr>
      <vt:lpstr>Quality Improvement Learning Collaborative - 2019</vt:lpstr>
      <vt:lpstr>Two Pediatric Clinics – Marion County</vt:lpstr>
      <vt:lpstr>Infant Mortality Champion</vt:lpstr>
      <vt:lpstr>PowerPoint Presentation</vt:lpstr>
      <vt:lpstr>PowerPoint Presentation</vt:lpstr>
      <vt:lpstr>What was a positive “screen”</vt:lpstr>
      <vt:lpstr>PowerPoint Presentation</vt:lpstr>
      <vt:lpstr>PowerPoint Presentation</vt:lpstr>
      <vt:lpstr>What made this feasible in pediatrics?  </vt:lpstr>
      <vt:lpstr>You want us to do ALL of this?  </vt:lpstr>
      <vt:lpstr>Don’t try to boil the ocean…  </vt:lpstr>
      <vt:lpstr>Focus on what you can change by next week</vt:lpstr>
      <vt:lpstr>Using QI methodology to guide our steps!</vt:lpstr>
      <vt:lpstr>Using our PDSA cycles to guide the steps!</vt:lpstr>
      <vt:lpstr>Example:  Tobacco screening</vt:lpstr>
      <vt:lpstr>Expansion of eligible visits to include problem-focused visits</vt:lpstr>
      <vt:lpstr>How do we ask about birth spacing?  </vt:lpstr>
      <vt:lpstr>How do we approach the tough questions?</vt:lpstr>
      <vt:lpstr>Resources:  </vt:lpstr>
      <vt:lpstr>2020-2021 Cohort</vt:lpstr>
      <vt:lpstr>2020-2021 Cohort</vt:lpstr>
      <vt:lpstr>Early success!</vt:lpstr>
      <vt:lpstr>Future Directions</vt:lpstr>
      <vt:lpstr>Supporting maternal and infant health is up to all of us!</vt:lpstr>
      <vt:lpstr>Link to the IMPLICIT toolkit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Scott, Emily K</cp:lastModifiedBy>
  <cp:revision>20</cp:revision>
  <cp:lastPrinted>2018-12-18T16:32:29Z</cp:lastPrinted>
  <dcterms:created xsi:type="dcterms:W3CDTF">2019-11-08T15:25:04Z</dcterms:created>
  <dcterms:modified xsi:type="dcterms:W3CDTF">2020-11-18T18:55:30Z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