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Lst>
  <p:notesMasterIdLst>
    <p:notesMasterId r:id="rId41"/>
  </p:notesMasterIdLst>
  <p:handoutMasterIdLst>
    <p:handoutMasterId r:id="rId42"/>
  </p:handoutMasterIdLst>
  <p:sldIdLst>
    <p:sldId id="296" r:id="rId2"/>
    <p:sldId id="382" r:id="rId3"/>
    <p:sldId id="280" r:id="rId4"/>
    <p:sldId id="414" r:id="rId5"/>
    <p:sldId id="304" r:id="rId6"/>
    <p:sldId id="430" r:id="rId7"/>
    <p:sldId id="389" r:id="rId8"/>
    <p:sldId id="435" r:id="rId9"/>
    <p:sldId id="390" r:id="rId10"/>
    <p:sldId id="383" r:id="rId11"/>
    <p:sldId id="391" r:id="rId12"/>
    <p:sldId id="401" r:id="rId13"/>
    <p:sldId id="393" r:id="rId14"/>
    <p:sldId id="374" r:id="rId15"/>
    <p:sldId id="394" r:id="rId16"/>
    <p:sldId id="403" r:id="rId17"/>
    <p:sldId id="434" r:id="rId18"/>
    <p:sldId id="416" r:id="rId19"/>
    <p:sldId id="418" r:id="rId20"/>
    <p:sldId id="415" r:id="rId21"/>
    <p:sldId id="385" r:id="rId22"/>
    <p:sldId id="419" r:id="rId23"/>
    <p:sldId id="420" r:id="rId24"/>
    <p:sldId id="409" r:id="rId25"/>
    <p:sldId id="379" r:id="rId26"/>
    <p:sldId id="376" r:id="rId27"/>
    <p:sldId id="378" r:id="rId28"/>
    <p:sldId id="372" r:id="rId29"/>
    <p:sldId id="342" r:id="rId30"/>
    <p:sldId id="256" r:id="rId31"/>
    <p:sldId id="424" r:id="rId32"/>
    <p:sldId id="425" r:id="rId33"/>
    <p:sldId id="426" r:id="rId34"/>
    <p:sldId id="437" r:id="rId35"/>
    <p:sldId id="438" r:id="rId36"/>
    <p:sldId id="441" r:id="rId37"/>
    <p:sldId id="440" r:id="rId38"/>
    <p:sldId id="433" r:id="rId39"/>
    <p:sldId id="436" r:id="rId4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333C"/>
    <a:srgbClr val="CD2C1F"/>
    <a:srgbClr val="0001EE"/>
    <a:srgbClr val="8D5C71"/>
    <a:srgbClr val="920B06"/>
    <a:srgbClr val="B309D7"/>
    <a:srgbClr val="D8712F"/>
    <a:srgbClr val="E17630"/>
    <a:srgbClr val="8D6A52"/>
    <a:srgbClr val="5641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162" autoAdjust="0"/>
    <p:restoredTop sz="97030"/>
  </p:normalViewPr>
  <p:slideViewPr>
    <p:cSldViewPr snapToGrid="0">
      <p:cViewPr varScale="1">
        <p:scale>
          <a:sx n="75" d="100"/>
          <a:sy n="75" d="100"/>
        </p:scale>
        <p:origin x="48" y="293"/>
      </p:cViewPr>
      <p:guideLst/>
    </p:cSldViewPr>
  </p:slideViewPr>
  <p:outlineViewPr>
    <p:cViewPr>
      <p:scale>
        <a:sx n="33" d="100"/>
        <a:sy n="33" d="100"/>
      </p:scale>
      <p:origin x="0" y="-34528"/>
    </p:cViewPr>
  </p:outlineViewPr>
  <p:notesTextViewPr>
    <p:cViewPr>
      <p:scale>
        <a:sx n="1" d="1"/>
        <a:sy n="1" d="1"/>
      </p:scale>
      <p:origin x="0" y="0"/>
    </p:cViewPr>
  </p:notesTextViewPr>
  <p:sorterViewPr>
    <p:cViewPr varScale="1">
      <p:scale>
        <a:sx n="200" d="100"/>
        <a:sy n="200" d="100"/>
      </p:scale>
      <p:origin x="0" y="-1920"/>
    </p:cViewPr>
  </p:sorterViewPr>
  <p:notesViewPr>
    <p:cSldViewPr snapToGrid="0">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A53BA7-6DAB-554B-86B5-97F9A9A82E30}" type="doc">
      <dgm:prSet loTypeId="urn:microsoft.com/office/officeart/2005/8/layout/radial1" loCatId="" qsTypeId="urn:microsoft.com/office/officeart/2005/8/quickstyle/3d1" qsCatId="3D" csTypeId="urn:microsoft.com/office/officeart/2005/8/colors/accent0_1" csCatId="mainScheme" phldr="1"/>
      <dgm:spPr/>
      <dgm:t>
        <a:bodyPr/>
        <a:lstStyle/>
        <a:p>
          <a:endParaRPr lang="en-US"/>
        </a:p>
      </dgm:t>
    </dgm:pt>
    <dgm:pt modelId="{17D8C261-7390-5E44-9B76-3773142966B4}">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r>
            <a:rPr lang="en-US" sz="2000" b="1" kern="1200" dirty="0">
              <a:latin typeface="Book Antiqua" panose="02040602050305030304" pitchFamily="18" charset="0"/>
              <a:ea typeface="+mn-ea"/>
              <a:cs typeface="+mn-cs"/>
            </a:rPr>
            <a:t>Maternal </a:t>
          </a:r>
          <a:r>
            <a:rPr lang="en-US" sz="2000" b="1" kern="1200" dirty="0">
              <a:latin typeface="Book Antiqua" panose="02040602050305030304" pitchFamily="18" charset="0"/>
            </a:rPr>
            <a:t>Health</a:t>
          </a:r>
        </a:p>
      </dgm:t>
    </dgm:pt>
    <dgm:pt modelId="{44464A28-DD87-4C46-A4D7-3C9F83F4F526}" type="parTrans" cxnId="{CA70B952-CCD2-3F42-B24B-13AB43ACEC0D}">
      <dgm:prSet/>
      <dgm:spPr/>
      <dgm:t>
        <a:bodyPr/>
        <a:lstStyle/>
        <a:p>
          <a:endParaRPr lang="en-US"/>
        </a:p>
      </dgm:t>
    </dgm:pt>
    <dgm:pt modelId="{C97DE75C-CE0C-6C46-B757-93FFE333C35B}" type="sibTrans" cxnId="{CA70B952-CCD2-3F42-B24B-13AB43ACEC0D}">
      <dgm:prSet/>
      <dgm:spPr/>
      <dgm:t>
        <a:bodyPr/>
        <a:lstStyle/>
        <a:p>
          <a:endParaRPr lang="en-US"/>
        </a:p>
      </dgm:t>
    </dgm:pt>
    <dgm:pt modelId="{371678EA-A1BF-9245-879F-770B8476E5D1}">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Community Safety</a:t>
          </a:r>
        </a:p>
      </dgm:t>
    </dgm:pt>
    <dgm:pt modelId="{339CFBD9-1269-C647-9FA8-8BACE922EE1C}" type="parTrans" cxnId="{E3A63CDA-A4A4-2A45-B5B0-C020D6E55141}">
      <dgm:prSet custT="1"/>
      <dgm:spPr/>
      <dgm:t>
        <a:bodyPr/>
        <a:lstStyle/>
        <a:p>
          <a:endParaRPr lang="en-US" sz="800"/>
        </a:p>
      </dgm:t>
    </dgm:pt>
    <dgm:pt modelId="{4AD6A85A-50DC-AD43-9B57-0D1CFFE98F47}" type="sibTrans" cxnId="{E3A63CDA-A4A4-2A45-B5B0-C020D6E55141}">
      <dgm:prSet/>
      <dgm:spPr/>
      <dgm:t>
        <a:bodyPr/>
        <a:lstStyle/>
        <a:p>
          <a:endParaRPr lang="en-US"/>
        </a:p>
      </dgm:t>
    </dgm:pt>
    <dgm:pt modelId="{81017FFC-2333-F54B-A5D8-1713910A73E2}">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r>
            <a:rPr lang="en-US" sz="1400" b="1" kern="1200" dirty="0">
              <a:latin typeface="Book Antiqua" panose="02040602050305030304" pitchFamily="18" charset="0"/>
            </a:rPr>
            <a:t>Social </a:t>
          </a:r>
          <a:r>
            <a:rPr lang="en-US" sz="1400" b="1" kern="1200" dirty="0">
              <a:latin typeface="Book Antiqua" panose="02040602050305030304" pitchFamily="18" charset="0"/>
              <a:ea typeface="+mn-ea"/>
              <a:cs typeface="+mn-cs"/>
            </a:rPr>
            <a:t>Service</a:t>
          </a:r>
          <a:r>
            <a:rPr lang="en-US" sz="1400" b="1" kern="1200" dirty="0">
              <a:latin typeface="Book Antiqua" panose="02040602050305030304" pitchFamily="18" charset="0"/>
            </a:rPr>
            <a:t> Resources &amp; Support</a:t>
          </a:r>
        </a:p>
      </dgm:t>
    </dgm:pt>
    <dgm:pt modelId="{5C663B6D-C041-774B-97D0-3B8472D656C5}" type="parTrans" cxnId="{3A98A717-0547-C940-B085-24EBCE46EC55}">
      <dgm:prSet custT="1"/>
      <dgm:spPr/>
      <dgm:t>
        <a:bodyPr/>
        <a:lstStyle/>
        <a:p>
          <a:endParaRPr lang="en-US" sz="800"/>
        </a:p>
      </dgm:t>
    </dgm:pt>
    <dgm:pt modelId="{D79FC9FF-2BE8-BA47-ACF9-C30EB22FCF06}" type="sibTrans" cxnId="{3A98A717-0547-C940-B085-24EBCE46EC55}">
      <dgm:prSet/>
      <dgm:spPr/>
      <dgm:t>
        <a:bodyPr/>
        <a:lstStyle/>
        <a:p>
          <a:endParaRPr lang="en-US"/>
        </a:p>
      </dgm:t>
    </dgm:pt>
    <dgm:pt modelId="{B22E7E9E-528C-414A-B92D-9F872D737567}">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r>
            <a:rPr lang="en-US" sz="1400" b="1" dirty="0">
              <a:latin typeface="Book Antiqua" panose="02040602050305030304" pitchFamily="18" charset="0"/>
            </a:rPr>
            <a:t>Employment/ Work Environment</a:t>
          </a:r>
        </a:p>
      </dgm:t>
    </dgm:pt>
    <dgm:pt modelId="{21BF0F5B-D653-B545-BD12-A323AB19765F}" type="parTrans" cxnId="{95B86353-6ADD-4D4B-ACE0-AC77832EA029}">
      <dgm:prSet custT="1"/>
      <dgm:spPr/>
      <dgm:t>
        <a:bodyPr/>
        <a:lstStyle/>
        <a:p>
          <a:endParaRPr lang="en-US" sz="800"/>
        </a:p>
      </dgm:t>
    </dgm:pt>
    <dgm:pt modelId="{F41A277C-BD93-9F4D-9200-352F11C69D56}" type="sibTrans" cxnId="{95B86353-6ADD-4D4B-ACE0-AC77832EA029}">
      <dgm:prSet/>
      <dgm:spPr/>
      <dgm:t>
        <a:bodyPr/>
        <a:lstStyle/>
        <a:p>
          <a:endParaRPr lang="en-US"/>
        </a:p>
      </dgm:t>
    </dgm:pt>
    <dgm:pt modelId="{97E989EF-5637-6B43-A84C-D95918FDAA3B}">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Housing</a:t>
          </a:r>
        </a:p>
      </dgm:t>
    </dgm:pt>
    <dgm:pt modelId="{7EEB7084-A64F-9441-A07E-1B92F9F07493}" type="parTrans" cxnId="{397073B2-B16A-514F-92AF-B9EC045BC46C}">
      <dgm:prSet custT="1"/>
      <dgm:spPr/>
      <dgm:t>
        <a:bodyPr/>
        <a:lstStyle/>
        <a:p>
          <a:endParaRPr lang="en-US" sz="800"/>
        </a:p>
      </dgm:t>
    </dgm:pt>
    <dgm:pt modelId="{70E61A13-AECD-AD42-BC82-8308BDC28375}" type="sibTrans" cxnId="{397073B2-B16A-514F-92AF-B9EC045BC46C}">
      <dgm:prSet/>
      <dgm:spPr/>
      <dgm:t>
        <a:bodyPr/>
        <a:lstStyle/>
        <a:p>
          <a:endParaRPr lang="en-US"/>
        </a:p>
      </dgm:t>
    </dgm:pt>
    <dgm:pt modelId="{9DD81176-FAF0-C449-A052-4F82931C7C17}">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Transportation</a:t>
          </a:r>
        </a:p>
      </dgm:t>
    </dgm:pt>
    <dgm:pt modelId="{D8439EA7-8684-9640-962E-2D458A388A51}" type="parTrans" cxnId="{060A67BF-85AC-CF42-9D4D-414760A8B67A}">
      <dgm:prSet custT="1"/>
      <dgm:spPr/>
      <dgm:t>
        <a:bodyPr/>
        <a:lstStyle/>
        <a:p>
          <a:endParaRPr lang="en-US" sz="800"/>
        </a:p>
      </dgm:t>
    </dgm:pt>
    <dgm:pt modelId="{95BBB81E-026F-644D-B890-E9D8E4B4EF35}" type="sibTrans" cxnId="{060A67BF-85AC-CF42-9D4D-414760A8B67A}">
      <dgm:prSet/>
      <dgm:spPr/>
      <dgm:t>
        <a:bodyPr/>
        <a:lstStyle/>
        <a:p>
          <a:endParaRPr lang="en-US"/>
        </a:p>
      </dgm:t>
    </dgm:pt>
    <dgm:pt modelId="{5BAEE897-813A-E14B-9B34-F77BDD517A40}">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r>
            <a:rPr lang="en-US" sz="1400" b="1" kern="1200" dirty="0">
              <a:latin typeface="Book Antiqua" panose="02040602050305030304" pitchFamily="18" charset="0"/>
            </a:rPr>
            <a:t>Food </a:t>
          </a:r>
          <a:r>
            <a:rPr lang="en-US" sz="1400" b="1" kern="1200" dirty="0">
              <a:latin typeface="Book Antiqua" panose="02040602050305030304" pitchFamily="18" charset="0"/>
              <a:ea typeface="+mn-ea"/>
              <a:cs typeface="+mn-cs"/>
            </a:rPr>
            <a:t>Stability</a:t>
          </a:r>
        </a:p>
      </dgm:t>
    </dgm:pt>
    <dgm:pt modelId="{8B399291-1FB5-9247-873E-F469904F0484}" type="parTrans" cxnId="{520DBE00-8EDB-8A49-A918-FB178FB23765}">
      <dgm:prSet custT="1"/>
      <dgm:spPr/>
      <dgm:t>
        <a:bodyPr/>
        <a:lstStyle/>
        <a:p>
          <a:endParaRPr lang="en-US" sz="800"/>
        </a:p>
      </dgm:t>
    </dgm:pt>
    <dgm:pt modelId="{06EC00A0-4AEF-184F-B423-434F4B9C4E9E}" type="sibTrans" cxnId="{520DBE00-8EDB-8A49-A918-FB178FB23765}">
      <dgm:prSet/>
      <dgm:spPr/>
      <dgm:t>
        <a:bodyPr/>
        <a:lstStyle/>
        <a:p>
          <a:endParaRPr lang="en-US"/>
        </a:p>
      </dgm:t>
    </dgm:pt>
    <dgm:pt modelId="{038B52EE-D0D2-A34C-8194-36BCDE33B53B}">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Air/Water Quality</a:t>
          </a:r>
        </a:p>
      </dgm:t>
    </dgm:pt>
    <dgm:pt modelId="{E00089EC-1D07-3D4D-8248-D446EDCCA6B1}" type="parTrans" cxnId="{DCEC7B90-D137-694E-92EA-AA532234E1C9}">
      <dgm:prSet custT="1"/>
      <dgm:spPr/>
      <dgm:t>
        <a:bodyPr/>
        <a:lstStyle/>
        <a:p>
          <a:endParaRPr lang="en-US" sz="800"/>
        </a:p>
      </dgm:t>
    </dgm:pt>
    <dgm:pt modelId="{78E5854D-A1F1-DD4A-B05F-760C556083D2}" type="sibTrans" cxnId="{DCEC7B90-D137-694E-92EA-AA532234E1C9}">
      <dgm:prSet/>
      <dgm:spPr/>
      <dgm:t>
        <a:bodyPr/>
        <a:lstStyle/>
        <a:p>
          <a:endParaRPr lang="en-US"/>
        </a:p>
      </dgm:t>
    </dgm:pt>
    <dgm:pt modelId="{488D1FC7-C1A9-BC46-A112-3DCAF9295204}">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r>
            <a:rPr lang="en-US" sz="1400" b="1" kern="1200">
              <a:latin typeface="Book Antiqua" panose="02040602050305030304" pitchFamily="18" charset="0"/>
            </a:rPr>
            <a:t>Police </a:t>
          </a:r>
          <a:r>
            <a:rPr lang="en-US" sz="1400" b="1" kern="1200">
              <a:latin typeface="Book Antiqua" panose="02040602050305030304" pitchFamily="18" charset="0"/>
              <a:ea typeface="+mn-ea"/>
              <a:cs typeface="+mn-cs"/>
            </a:rPr>
            <a:t>Brutality</a:t>
          </a:r>
          <a:endParaRPr lang="en-US" sz="1400" b="1" kern="1200" dirty="0">
            <a:latin typeface="Book Antiqua" panose="02040602050305030304" pitchFamily="18" charset="0"/>
            <a:ea typeface="+mn-ea"/>
            <a:cs typeface="+mn-cs"/>
          </a:endParaRPr>
        </a:p>
      </dgm:t>
    </dgm:pt>
    <dgm:pt modelId="{4C570398-6FFC-FA45-BD16-0800A749BE25}" type="parTrans" cxnId="{5A2971D4-44FB-7641-81D8-F309846D2147}">
      <dgm:prSet custT="1"/>
      <dgm:spPr/>
      <dgm:t>
        <a:bodyPr/>
        <a:lstStyle/>
        <a:p>
          <a:endParaRPr lang="en-US" sz="800"/>
        </a:p>
      </dgm:t>
    </dgm:pt>
    <dgm:pt modelId="{FAE384B5-BBA0-0748-BAC1-9663E77A21F9}" type="sibTrans" cxnId="{5A2971D4-44FB-7641-81D8-F309846D2147}">
      <dgm:prSet/>
      <dgm:spPr/>
      <dgm:t>
        <a:bodyPr/>
        <a:lstStyle/>
        <a:p>
          <a:endParaRPr lang="en-US"/>
        </a:p>
      </dgm:t>
    </dgm:pt>
    <dgm:pt modelId="{2F0E51ED-CA49-7D4B-B998-69E9229E484D}">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r>
            <a:rPr lang="en-US" sz="1400" b="1" dirty="0">
              <a:latin typeface="Book Antiqua" panose="02040602050305030304" pitchFamily="18" charset="0"/>
            </a:rPr>
            <a:t>Implicit Biases</a:t>
          </a:r>
        </a:p>
      </dgm:t>
    </dgm:pt>
    <dgm:pt modelId="{0874C9EE-2049-184A-863A-A2DE3560F3D4}" type="parTrans" cxnId="{ED6C4A56-EE6A-E747-900E-B6A58AB2AF22}">
      <dgm:prSet custT="1"/>
      <dgm:spPr/>
      <dgm:t>
        <a:bodyPr/>
        <a:lstStyle/>
        <a:p>
          <a:endParaRPr lang="en-US" sz="800"/>
        </a:p>
      </dgm:t>
    </dgm:pt>
    <dgm:pt modelId="{6C869DB8-E983-D349-B0D3-6FB291B7CC57}" type="sibTrans" cxnId="{ED6C4A56-EE6A-E747-900E-B6A58AB2AF22}">
      <dgm:prSet/>
      <dgm:spPr/>
      <dgm:t>
        <a:bodyPr/>
        <a:lstStyle/>
        <a:p>
          <a:endParaRPr lang="en-US"/>
        </a:p>
      </dgm:t>
    </dgm:pt>
    <dgm:pt modelId="{D062618E-101D-B14C-AA85-08F116FBF478}">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Microaggressions</a:t>
          </a:r>
        </a:p>
      </dgm:t>
    </dgm:pt>
    <dgm:pt modelId="{9A0E546A-B3E4-4C4B-A8FA-624D77C9427F}" type="parTrans" cxnId="{2CC3C28D-8CC4-0E40-9FC4-F40B7773D6D9}">
      <dgm:prSet custT="1"/>
      <dgm:spPr/>
      <dgm:t>
        <a:bodyPr/>
        <a:lstStyle/>
        <a:p>
          <a:endParaRPr lang="en-US" sz="800"/>
        </a:p>
      </dgm:t>
    </dgm:pt>
    <dgm:pt modelId="{680DB7BF-1D9B-FC48-8CC0-4E1D05AF7C18}" type="sibTrans" cxnId="{2CC3C28D-8CC4-0E40-9FC4-F40B7773D6D9}">
      <dgm:prSet/>
      <dgm:spPr/>
      <dgm:t>
        <a:bodyPr/>
        <a:lstStyle/>
        <a:p>
          <a:endParaRPr lang="en-US"/>
        </a:p>
      </dgm:t>
    </dgm:pt>
    <dgm:pt modelId="{62EDEEE6-88DF-FC49-A43D-8B90178876BD}">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r>
            <a:rPr lang="en-US" sz="1400" b="1" dirty="0">
              <a:latin typeface="Book Antiqua" panose="02040602050305030304" pitchFamily="18" charset="0"/>
            </a:rPr>
            <a:t>Hate Crimes</a:t>
          </a:r>
        </a:p>
      </dgm:t>
    </dgm:pt>
    <dgm:pt modelId="{7112B081-B24B-7D4E-8C9D-BD74970471AB}" type="parTrans" cxnId="{BF79B2D0-728C-3F4F-A027-E679427794DC}">
      <dgm:prSet custT="1"/>
      <dgm:spPr/>
      <dgm:t>
        <a:bodyPr/>
        <a:lstStyle/>
        <a:p>
          <a:endParaRPr lang="en-US" sz="800"/>
        </a:p>
      </dgm:t>
    </dgm:pt>
    <dgm:pt modelId="{9163AE69-372B-FA4E-97FB-62C91CF06751}" type="sibTrans" cxnId="{BF79B2D0-728C-3F4F-A027-E679427794DC}">
      <dgm:prSet/>
      <dgm:spPr/>
      <dgm:t>
        <a:bodyPr/>
        <a:lstStyle/>
        <a:p>
          <a:endParaRPr lang="en-US"/>
        </a:p>
      </dgm:t>
    </dgm:pt>
    <dgm:pt modelId="{D25B87B7-9F00-9B46-8FA8-B162B8C10CBD}">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r>
            <a:rPr lang="en-US" sz="1400" b="1" kern="1200" dirty="0">
              <a:latin typeface="Book Antiqua" panose="02040602050305030304" pitchFamily="18" charset="0"/>
            </a:rPr>
            <a:t>Personal/ Family/ Friend </a:t>
          </a:r>
          <a:r>
            <a:rPr lang="en-US" sz="1400" b="1" kern="1200" dirty="0">
              <a:latin typeface="Book Antiqua" panose="02040602050305030304" pitchFamily="18" charset="0"/>
              <a:ea typeface="+mn-ea"/>
              <a:cs typeface="+mn-cs"/>
            </a:rPr>
            <a:t>Experiences</a:t>
          </a:r>
        </a:p>
      </dgm:t>
    </dgm:pt>
    <dgm:pt modelId="{8A9D59E6-7785-3047-A249-87AB72BD1047}" type="parTrans" cxnId="{8D14BF7C-F82F-6E49-BAA1-3E3E5798413F}">
      <dgm:prSet custT="1"/>
      <dgm:spPr/>
      <dgm:t>
        <a:bodyPr/>
        <a:lstStyle/>
        <a:p>
          <a:endParaRPr lang="en-US" sz="800"/>
        </a:p>
      </dgm:t>
    </dgm:pt>
    <dgm:pt modelId="{D82AD403-ECE1-FC46-AEF2-C12E48536726}" type="sibTrans" cxnId="{8D14BF7C-F82F-6E49-BAA1-3E3E5798413F}">
      <dgm:prSet/>
      <dgm:spPr/>
      <dgm:t>
        <a:bodyPr/>
        <a:lstStyle/>
        <a:p>
          <a:endParaRPr lang="en-US"/>
        </a:p>
      </dgm:t>
    </dgm:pt>
    <dgm:pt modelId="{EB23074F-23C6-F542-B3B2-71C3299ECE5E}">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Income</a:t>
          </a:r>
        </a:p>
      </dgm:t>
    </dgm:pt>
    <dgm:pt modelId="{782420AE-E0FD-6741-8E64-5DFD448019DD}" type="parTrans" cxnId="{9C07DC72-574B-864F-8645-31CF21F01C52}">
      <dgm:prSet custT="1"/>
      <dgm:spPr/>
      <dgm:t>
        <a:bodyPr/>
        <a:lstStyle/>
        <a:p>
          <a:endParaRPr lang="en-US" sz="800"/>
        </a:p>
      </dgm:t>
    </dgm:pt>
    <dgm:pt modelId="{F9E22BAF-8C4B-154C-BD79-B17BF870819B}" type="sibTrans" cxnId="{9C07DC72-574B-864F-8645-31CF21F01C52}">
      <dgm:prSet/>
      <dgm:spPr/>
      <dgm:t>
        <a:bodyPr/>
        <a:lstStyle/>
        <a:p>
          <a:endParaRPr lang="en-US"/>
        </a:p>
      </dgm:t>
    </dgm:pt>
    <dgm:pt modelId="{1BA18FC6-D23E-794D-93C0-1C28F6F553E8}">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Government Policies (Social, Economic</a:t>
          </a:r>
          <a:r>
            <a:rPr lang="en-US" sz="1400" kern="1200" dirty="0">
              <a:latin typeface="Book Antiqua" panose="02040602050305030304" pitchFamily="18" charset="0"/>
              <a:ea typeface="+mn-ea"/>
              <a:cs typeface="+mn-cs"/>
            </a:rPr>
            <a:t>, </a:t>
          </a:r>
          <a:r>
            <a:rPr lang="en-US" sz="1400" b="1" kern="1200" dirty="0">
              <a:latin typeface="Book Antiqua" panose="02040602050305030304" pitchFamily="18" charset="0"/>
              <a:ea typeface="+mn-ea"/>
              <a:cs typeface="+mn-cs"/>
            </a:rPr>
            <a:t>Health</a:t>
          </a:r>
          <a:r>
            <a:rPr lang="en-US" sz="1400" kern="1200" dirty="0">
              <a:latin typeface="Book Antiqua" panose="02040602050305030304" pitchFamily="18" charset="0"/>
              <a:ea typeface="+mn-ea"/>
              <a:cs typeface="+mn-cs"/>
            </a:rPr>
            <a:t>)</a:t>
          </a:r>
        </a:p>
      </dgm:t>
    </dgm:pt>
    <dgm:pt modelId="{0E0654E7-ACB8-0F4A-8993-20D85F4F9270}" type="parTrans" cxnId="{BA7046F0-C0AD-CE4F-8495-A64CC377556C}">
      <dgm:prSet custT="1"/>
      <dgm:spPr/>
      <dgm:t>
        <a:bodyPr/>
        <a:lstStyle/>
        <a:p>
          <a:endParaRPr lang="en-US" sz="800"/>
        </a:p>
      </dgm:t>
    </dgm:pt>
    <dgm:pt modelId="{6764ED26-855E-8F4E-BEF0-12803227FD76}" type="sibTrans" cxnId="{BA7046F0-C0AD-CE4F-8495-A64CC377556C}">
      <dgm:prSet/>
      <dgm:spPr/>
      <dgm:t>
        <a:bodyPr/>
        <a:lstStyle/>
        <a:p>
          <a:endParaRPr lang="en-US"/>
        </a:p>
      </dgm:t>
    </dgm:pt>
    <dgm:pt modelId="{90563E9B-22D9-2941-B325-AB7B8082D07B}">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Domestic Violence</a:t>
          </a:r>
        </a:p>
      </dgm:t>
    </dgm:pt>
    <dgm:pt modelId="{63426396-B5D9-734A-AF5C-759DF8AC51B2}" type="parTrans" cxnId="{E72F37F5-C62C-B644-ADDA-22BE252B35BD}">
      <dgm:prSet custT="1"/>
      <dgm:spPr/>
      <dgm:t>
        <a:bodyPr/>
        <a:lstStyle/>
        <a:p>
          <a:endParaRPr lang="en-US" sz="800"/>
        </a:p>
      </dgm:t>
    </dgm:pt>
    <dgm:pt modelId="{0A928CAE-E045-6948-9B69-FDCB38BA8EE5}" type="sibTrans" cxnId="{E72F37F5-C62C-B644-ADDA-22BE252B35BD}">
      <dgm:prSet/>
      <dgm:spPr/>
      <dgm:t>
        <a:bodyPr/>
        <a:lstStyle/>
        <a:p>
          <a:endParaRPr lang="en-US"/>
        </a:p>
      </dgm:t>
    </dgm:pt>
    <dgm:pt modelId="{8824993D-143E-114B-90C7-890458EACA7B}">
      <dgm:prSet phldrT="[Text]" custT="1"/>
      <dgm:spPr>
        <a:gradFill rotWithShape="0">
          <a:gsLst>
            <a:gs pos="100000">
              <a:srgbClr val="0F9DB1"/>
            </a:gs>
            <a:gs pos="100000">
              <a:schemeClr val="lt1">
                <a:hueOff val="0"/>
                <a:satOff val="0"/>
                <a:lumOff val="0"/>
                <a:alphaOff val="0"/>
                <a:shade val="90000"/>
                <a:lumMod val="84000"/>
              </a:schemeClr>
            </a:gs>
          </a:gsLst>
        </a:gradFill>
      </dgm:spPr>
      <dgm:t>
        <a:bodyPr/>
        <a:lstStyle/>
        <a:p>
          <a:r>
            <a:rPr lang="en-US" sz="1400" b="1" dirty="0">
              <a:latin typeface="Book Antiqua" panose="02040602050305030304" pitchFamily="18" charset="0"/>
            </a:rPr>
            <a:t>Neighborhood/ Environment</a:t>
          </a:r>
        </a:p>
      </dgm:t>
    </dgm:pt>
    <dgm:pt modelId="{D8C7D617-A8C2-DE41-8BF1-954E5C9F28CE}" type="parTrans" cxnId="{1B763336-001F-2B4A-830C-DD93D101D343}">
      <dgm:prSet custT="1"/>
      <dgm:spPr/>
      <dgm:t>
        <a:bodyPr/>
        <a:lstStyle/>
        <a:p>
          <a:endParaRPr lang="en-US" sz="800"/>
        </a:p>
      </dgm:t>
    </dgm:pt>
    <dgm:pt modelId="{26D97C83-23B0-D947-B4CD-37BBAEB171CC}" type="sibTrans" cxnId="{1B763336-001F-2B4A-830C-DD93D101D343}">
      <dgm:prSet/>
      <dgm:spPr/>
      <dgm:t>
        <a:bodyPr/>
        <a:lstStyle/>
        <a:p>
          <a:endParaRPr lang="en-US"/>
        </a:p>
      </dgm:t>
    </dgm:pt>
    <dgm:pt modelId="{17273124-835C-1849-AFBC-8EB24B96190B}">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600" kern="1200" dirty="0">
              <a:latin typeface="Book Antiqua" panose="02040602050305030304" pitchFamily="18" charset="0"/>
              <a:ea typeface="+mn-ea"/>
              <a:cs typeface="+mn-cs"/>
            </a:rPr>
            <a:t>Education</a:t>
          </a:r>
        </a:p>
      </dgm:t>
    </dgm:pt>
    <dgm:pt modelId="{358092D7-8F0F-B34B-AE03-B16FC4110DF7}" type="parTrans" cxnId="{09250904-D83C-5549-B32C-EE92A42D1779}">
      <dgm:prSet custT="1"/>
      <dgm:spPr/>
      <dgm:t>
        <a:bodyPr/>
        <a:lstStyle/>
        <a:p>
          <a:endParaRPr lang="en-US" sz="800"/>
        </a:p>
      </dgm:t>
    </dgm:pt>
    <dgm:pt modelId="{266E2377-1487-9A45-AA3C-0D6B4034FD19}" type="sibTrans" cxnId="{09250904-D83C-5549-B32C-EE92A42D1779}">
      <dgm:prSet/>
      <dgm:spPr/>
      <dgm:t>
        <a:bodyPr/>
        <a:lstStyle/>
        <a:p>
          <a:endParaRPr lang="en-US"/>
        </a:p>
      </dgm:t>
    </dgm:pt>
    <dgm:pt modelId="{8F3FB90C-EFBD-B54F-B1AB-E17BB6EDB7EE}">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Racism</a:t>
          </a:r>
        </a:p>
      </dgm:t>
    </dgm:pt>
    <dgm:pt modelId="{AFD08865-8CB9-3D4B-838F-93027855DFF9}" type="parTrans" cxnId="{CE216E55-5E7B-CE4E-AC1E-B8C239B54366}">
      <dgm:prSet custT="1"/>
      <dgm:spPr/>
      <dgm:t>
        <a:bodyPr/>
        <a:lstStyle/>
        <a:p>
          <a:endParaRPr lang="en-US" sz="800"/>
        </a:p>
      </dgm:t>
    </dgm:pt>
    <dgm:pt modelId="{70F67BC5-7BF2-A54F-954B-61645584A59F}" type="sibTrans" cxnId="{CE216E55-5E7B-CE4E-AC1E-B8C239B54366}">
      <dgm:prSet/>
      <dgm:spPr/>
      <dgm:t>
        <a:bodyPr/>
        <a:lstStyle/>
        <a:p>
          <a:endParaRPr lang="en-US"/>
        </a:p>
      </dgm:t>
    </dgm:pt>
    <dgm:pt modelId="{25D0DF0F-14C8-E14A-95CE-0E8373DA9258}" type="pres">
      <dgm:prSet presAssocID="{1DA53BA7-6DAB-554B-86B5-97F9A9A82E30}" presName="cycle" presStyleCnt="0">
        <dgm:presLayoutVars>
          <dgm:chMax val="1"/>
          <dgm:dir/>
          <dgm:animLvl val="ctr"/>
          <dgm:resizeHandles val="exact"/>
        </dgm:presLayoutVars>
      </dgm:prSet>
      <dgm:spPr/>
    </dgm:pt>
    <dgm:pt modelId="{7E4FDC37-78FB-F941-B104-4F7DF00364C8}" type="pres">
      <dgm:prSet presAssocID="{17D8C261-7390-5E44-9B76-3773142966B4}" presName="centerShape" presStyleLbl="node0" presStyleIdx="0" presStyleCnt="1" custScaleX="230480" custScaleY="204407"/>
      <dgm:spPr>
        <a:xfrm>
          <a:off x="5431382" y="2129324"/>
          <a:ext cx="1583497" cy="1404364"/>
        </a:xfrm>
        <a:prstGeom prst="ellipse">
          <a:avLst/>
        </a:prstGeom>
      </dgm:spPr>
    </dgm:pt>
    <dgm:pt modelId="{AA708E6D-C29C-CC4E-8D21-A7F9BCDEFB2D}" type="pres">
      <dgm:prSet presAssocID="{339CFBD9-1269-C647-9FA8-8BACE922EE1C}" presName="Name9" presStyleLbl="parChTrans1D2" presStyleIdx="0" presStyleCnt="18"/>
      <dgm:spPr/>
    </dgm:pt>
    <dgm:pt modelId="{B2EFD33A-76C2-174D-ACB2-9C20F1C80891}" type="pres">
      <dgm:prSet presAssocID="{339CFBD9-1269-C647-9FA8-8BACE922EE1C}" presName="connTx" presStyleLbl="parChTrans1D2" presStyleIdx="0" presStyleCnt="18"/>
      <dgm:spPr/>
    </dgm:pt>
    <dgm:pt modelId="{718188D3-9D77-FF40-9323-1E953904D302}" type="pres">
      <dgm:prSet presAssocID="{371678EA-A1BF-9245-879F-770B8476E5D1}" presName="node" presStyleLbl="node1" presStyleIdx="0" presStyleCnt="18" custScaleX="253041" custScaleY="180733" custRadScaleRad="92382" custRadScaleInc="-20332">
        <dgm:presLayoutVars>
          <dgm:bulletEnabled val="1"/>
        </dgm:presLayoutVars>
      </dgm:prSet>
      <dgm:spPr>
        <a:xfrm>
          <a:off x="5674395" y="-1037"/>
          <a:ext cx="928655" cy="909864"/>
        </a:xfrm>
        <a:prstGeom prst="ellipse">
          <a:avLst/>
        </a:prstGeom>
      </dgm:spPr>
    </dgm:pt>
    <dgm:pt modelId="{04622E1D-8935-024E-824C-580519EDFF20}" type="pres">
      <dgm:prSet presAssocID="{5C663B6D-C041-774B-97D0-3B8472D656C5}" presName="Name9" presStyleLbl="parChTrans1D2" presStyleIdx="1" presStyleCnt="18"/>
      <dgm:spPr/>
    </dgm:pt>
    <dgm:pt modelId="{289D058D-8347-4842-866E-95053AB2303B}" type="pres">
      <dgm:prSet presAssocID="{5C663B6D-C041-774B-97D0-3B8472D656C5}" presName="connTx" presStyleLbl="parChTrans1D2" presStyleIdx="1" presStyleCnt="18"/>
      <dgm:spPr/>
    </dgm:pt>
    <dgm:pt modelId="{98FCCE30-6815-274D-BC16-75971B1CF59E}" type="pres">
      <dgm:prSet presAssocID="{81017FFC-2333-F54B-A5D8-1713910A73E2}" presName="node" presStyleLbl="node1" presStyleIdx="1" presStyleCnt="18" custScaleX="200665" custScaleY="145791" custRadScaleRad="67209" custRadScaleInc="72829">
        <dgm:presLayoutVars>
          <dgm:bulletEnabled val="1"/>
        </dgm:presLayoutVars>
      </dgm:prSet>
      <dgm:spPr>
        <a:xfrm>
          <a:off x="6423321" y="638716"/>
          <a:ext cx="826657" cy="896082"/>
        </a:xfrm>
        <a:prstGeom prst="ellipse">
          <a:avLst/>
        </a:prstGeom>
      </dgm:spPr>
    </dgm:pt>
    <dgm:pt modelId="{9062AF23-A5D7-FB4E-A2F9-6D49C610DF95}" type="pres">
      <dgm:prSet presAssocID="{21BF0F5B-D653-B545-BD12-A323AB19765F}" presName="Name9" presStyleLbl="parChTrans1D2" presStyleIdx="2" presStyleCnt="18"/>
      <dgm:spPr/>
    </dgm:pt>
    <dgm:pt modelId="{3279E5B6-A6F2-014D-870A-879DA90FDE4D}" type="pres">
      <dgm:prSet presAssocID="{21BF0F5B-D653-B545-BD12-A323AB19765F}" presName="connTx" presStyleLbl="parChTrans1D2" presStyleIdx="2" presStyleCnt="18"/>
      <dgm:spPr/>
    </dgm:pt>
    <dgm:pt modelId="{5D10F10C-186D-204E-BAED-63FA8D332869}" type="pres">
      <dgm:prSet presAssocID="{B22E7E9E-528C-414A-B92D-9F872D737567}" presName="node" presStyleLbl="node1" presStyleIdx="2" presStyleCnt="18" custScaleX="226230" custScaleY="155116" custRadScaleRad="134102" custRadScaleInc="82301">
        <dgm:presLayoutVars>
          <dgm:bulletEnabled val="1"/>
        </dgm:presLayoutVars>
      </dgm:prSet>
      <dgm:spPr>
        <a:xfrm>
          <a:off x="7395672" y="427699"/>
          <a:ext cx="965652" cy="862033"/>
        </a:xfrm>
        <a:prstGeom prst="ellipse">
          <a:avLst/>
        </a:prstGeom>
      </dgm:spPr>
    </dgm:pt>
    <dgm:pt modelId="{DBD5682A-997F-084E-8C42-B5E631AF92C7}" type="pres">
      <dgm:prSet presAssocID="{7EEB7084-A64F-9441-A07E-1B92F9F07493}" presName="Name9" presStyleLbl="parChTrans1D2" presStyleIdx="3" presStyleCnt="18"/>
      <dgm:spPr/>
    </dgm:pt>
    <dgm:pt modelId="{70580975-5DA9-5D4C-9CBD-E7AE38FD06C3}" type="pres">
      <dgm:prSet presAssocID="{7EEB7084-A64F-9441-A07E-1B92F9F07493}" presName="connTx" presStyleLbl="parChTrans1D2" presStyleIdx="3" presStyleCnt="18"/>
      <dgm:spPr/>
    </dgm:pt>
    <dgm:pt modelId="{1A438BC8-B665-8148-AEAA-AA0FC3AF2A89}" type="pres">
      <dgm:prSet presAssocID="{97E989EF-5637-6B43-A84C-D95918FDAA3B}" presName="node" presStyleLbl="node1" presStyleIdx="3" presStyleCnt="18" custScaleX="196731" custScaleY="123236" custRadScaleRad="80588" custRadScaleInc="262">
        <dgm:presLayoutVars>
          <dgm:bulletEnabled val="1"/>
        </dgm:presLayoutVars>
      </dgm:prSet>
      <dgm:spPr>
        <a:xfrm>
          <a:off x="7279896" y="1580159"/>
          <a:ext cx="687043" cy="687043"/>
        </a:xfrm>
        <a:prstGeom prst="ellipse">
          <a:avLst/>
        </a:prstGeom>
      </dgm:spPr>
    </dgm:pt>
    <dgm:pt modelId="{65F1A508-F3D3-114F-B643-C3EA867C0C7C}" type="pres">
      <dgm:prSet presAssocID="{D8439EA7-8684-9640-962E-2D458A388A51}" presName="Name9" presStyleLbl="parChTrans1D2" presStyleIdx="4" presStyleCnt="18"/>
      <dgm:spPr/>
    </dgm:pt>
    <dgm:pt modelId="{351BD30E-C81E-184D-809E-E809C56E1E98}" type="pres">
      <dgm:prSet presAssocID="{D8439EA7-8684-9640-962E-2D458A388A51}" presName="connTx" presStyleLbl="parChTrans1D2" presStyleIdx="4" presStyleCnt="18"/>
      <dgm:spPr/>
    </dgm:pt>
    <dgm:pt modelId="{3E5F1602-EE9D-4845-BDB9-2B9A49A2C02A}" type="pres">
      <dgm:prSet presAssocID="{9DD81176-FAF0-C449-A052-4F82931C7C17}" presName="node" presStyleLbl="node1" presStyleIdx="4" presStyleCnt="18" custScaleX="289099" custScaleY="123396" custRadScaleRad="122764" custRadScaleInc="-14463">
        <dgm:presLayoutVars>
          <dgm:bulletEnabled val="1"/>
        </dgm:presLayoutVars>
      </dgm:prSet>
      <dgm:spPr>
        <a:xfrm>
          <a:off x="8219956" y="1918877"/>
          <a:ext cx="1078692" cy="930867"/>
        </a:xfrm>
        <a:prstGeom prst="ellipse">
          <a:avLst/>
        </a:prstGeom>
      </dgm:spPr>
    </dgm:pt>
    <dgm:pt modelId="{1ED56E70-33C2-CF4E-9094-923322114757}" type="pres">
      <dgm:prSet presAssocID="{8B399291-1FB5-9247-873E-F469904F0484}" presName="Name9" presStyleLbl="parChTrans1D2" presStyleIdx="5" presStyleCnt="18"/>
      <dgm:spPr/>
    </dgm:pt>
    <dgm:pt modelId="{7472D66D-33E5-7144-9507-EC617642F6D6}" type="pres">
      <dgm:prSet presAssocID="{8B399291-1FB5-9247-873E-F469904F0484}" presName="connTx" presStyleLbl="parChTrans1D2" presStyleIdx="5" presStyleCnt="18"/>
      <dgm:spPr/>
    </dgm:pt>
    <dgm:pt modelId="{11D42280-9B85-5D42-A0DA-FBF8B034D21C}" type="pres">
      <dgm:prSet presAssocID="{5BAEE897-813A-E14B-9B34-F77BDD517A40}" presName="node" presStyleLbl="node1" presStyleIdx="5" presStyleCnt="18" custScaleX="166004" custScaleY="124234" custRadScaleRad="64842" custRadScaleInc="-68758">
        <dgm:presLayoutVars>
          <dgm:bulletEnabled val="1"/>
        </dgm:presLayoutVars>
      </dgm:prSet>
      <dgm:spPr>
        <a:xfrm>
          <a:off x="7371244" y="2654982"/>
          <a:ext cx="891046" cy="853541"/>
        </a:xfrm>
        <a:prstGeom prst="ellipse">
          <a:avLst/>
        </a:prstGeom>
      </dgm:spPr>
    </dgm:pt>
    <dgm:pt modelId="{118DF0E7-C695-C340-ABE7-321F94C82211}" type="pres">
      <dgm:prSet presAssocID="{E00089EC-1D07-3D4D-8248-D446EDCCA6B1}" presName="Name9" presStyleLbl="parChTrans1D2" presStyleIdx="6" presStyleCnt="18"/>
      <dgm:spPr/>
    </dgm:pt>
    <dgm:pt modelId="{D5657D29-E9DA-B946-8C70-51E427AD7D99}" type="pres">
      <dgm:prSet presAssocID="{E00089EC-1D07-3D4D-8248-D446EDCCA6B1}" presName="connTx" presStyleLbl="parChTrans1D2" presStyleIdx="6" presStyleCnt="18"/>
      <dgm:spPr/>
    </dgm:pt>
    <dgm:pt modelId="{725F2D74-A914-874D-BA20-4C26FD490890}" type="pres">
      <dgm:prSet presAssocID="{038B52EE-D0D2-A34C-8194-36BCDE33B53B}" presName="node" presStyleLbl="node1" presStyleIdx="6" presStyleCnt="18" custScaleX="169980" custScaleY="143870" custRadScaleRad="109683" custRadScaleInc="-68711">
        <dgm:presLayoutVars>
          <dgm:bulletEnabled val="1"/>
        </dgm:presLayoutVars>
      </dgm:prSet>
      <dgm:spPr>
        <a:xfrm>
          <a:off x="7983334" y="3674706"/>
          <a:ext cx="940136" cy="888896"/>
        </a:xfrm>
        <a:prstGeom prst="ellipse">
          <a:avLst/>
        </a:prstGeom>
      </dgm:spPr>
    </dgm:pt>
    <dgm:pt modelId="{0C074E4E-7011-574B-93EE-62D806BB07E5}" type="pres">
      <dgm:prSet presAssocID="{4C570398-6FFC-FA45-BD16-0800A749BE25}" presName="Name9" presStyleLbl="parChTrans1D2" presStyleIdx="7" presStyleCnt="18"/>
      <dgm:spPr/>
    </dgm:pt>
    <dgm:pt modelId="{704830A2-C6FA-AA41-99DD-80A79CD24452}" type="pres">
      <dgm:prSet presAssocID="{4C570398-6FFC-FA45-BD16-0800A749BE25}" presName="connTx" presStyleLbl="parChTrans1D2" presStyleIdx="7" presStyleCnt="18"/>
      <dgm:spPr/>
    </dgm:pt>
    <dgm:pt modelId="{38193788-B348-2A47-9993-CF2755C39AE1}" type="pres">
      <dgm:prSet presAssocID="{488D1FC7-C1A9-BC46-A112-3DCAF9295204}" presName="node" presStyleLbl="node1" presStyleIdx="7" presStyleCnt="18" custScaleX="186740" custScaleY="138831" custRadScaleRad="63931" custRadScaleInc="-105701">
        <dgm:presLayoutVars>
          <dgm:bulletEnabled val="1"/>
        </dgm:presLayoutVars>
      </dgm:prSet>
      <dgm:spPr>
        <a:xfrm>
          <a:off x="6735059" y="3567897"/>
          <a:ext cx="880116" cy="869095"/>
        </a:xfrm>
        <a:prstGeom prst="ellipse">
          <a:avLst/>
        </a:prstGeom>
      </dgm:spPr>
    </dgm:pt>
    <dgm:pt modelId="{41A786DA-B0F0-6F44-9B08-6A11448BF0C5}" type="pres">
      <dgm:prSet presAssocID="{0874C9EE-2049-184A-863A-A2DE3560F3D4}" presName="Name9" presStyleLbl="parChTrans1D2" presStyleIdx="8" presStyleCnt="18"/>
      <dgm:spPr/>
    </dgm:pt>
    <dgm:pt modelId="{05C8AD52-5D48-CF49-B3F4-87334B839D22}" type="pres">
      <dgm:prSet presAssocID="{0874C9EE-2049-184A-863A-A2DE3560F3D4}" presName="connTx" presStyleLbl="parChTrans1D2" presStyleIdx="8" presStyleCnt="18"/>
      <dgm:spPr/>
    </dgm:pt>
    <dgm:pt modelId="{17D67154-C6F9-7343-A9A3-3F77AB93AACB}" type="pres">
      <dgm:prSet presAssocID="{2F0E51ED-CA49-7D4B-B998-69E9229E484D}" presName="node" presStyleLbl="node1" presStyleIdx="8" presStyleCnt="18" custScaleX="136539" custScaleY="122439" custRadScaleRad="104866" custRadScaleInc="-105342">
        <dgm:presLayoutVars>
          <dgm:bulletEnabled val="1"/>
        </dgm:presLayoutVars>
      </dgm:prSet>
      <dgm:spPr>
        <a:xfrm>
          <a:off x="6634893" y="4830888"/>
          <a:ext cx="938081" cy="841208"/>
        </a:xfrm>
        <a:prstGeom prst="ellipse">
          <a:avLst/>
        </a:prstGeom>
      </dgm:spPr>
    </dgm:pt>
    <dgm:pt modelId="{EF49DE12-999F-7346-8FF3-B81F44C52E7B}" type="pres">
      <dgm:prSet presAssocID="{9A0E546A-B3E4-4C4B-A8FA-624D77C9427F}" presName="Name9" presStyleLbl="parChTrans1D2" presStyleIdx="9" presStyleCnt="18"/>
      <dgm:spPr/>
    </dgm:pt>
    <dgm:pt modelId="{442A44DA-B20F-CF42-B689-68B8C9E9F614}" type="pres">
      <dgm:prSet presAssocID="{9A0E546A-B3E4-4C4B-A8FA-624D77C9427F}" presName="connTx" presStyleLbl="parChTrans1D2" presStyleIdx="9" presStyleCnt="18"/>
      <dgm:spPr/>
    </dgm:pt>
    <dgm:pt modelId="{3C963F32-08CD-C44E-B793-1064522D9A56}" type="pres">
      <dgm:prSet presAssocID="{D062618E-101D-B14C-AA85-08F116FBF478}" presName="node" presStyleLbl="node1" presStyleIdx="9" presStyleCnt="18" custScaleX="298026" custScaleY="106376" custRadScaleRad="63422" custRadScaleInc="14806">
        <dgm:presLayoutVars>
          <dgm:bulletEnabled val="1"/>
        </dgm:presLayoutVars>
      </dgm:prSet>
      <dgm:spPr>
        <a:xfrm>
          <a:off x="5520402" y="3789057"/>
          <a:ext cx="1349187" cy="1350403"/>
        </a:xfrm>
        <a:prstGeom prst="ellipse">
          <a:avLst/>
        </a:prstGeom>
      </dgm:spPr>
    </dgm:pt>
    <dgm:pt modelId="{2BD0CEFA-184A-BC43-B521-A58E643300E3}" type="pres">
      <dgm:prSet presAssocID="{AFD08865-8CB9-3D4B-838F-93027855DFF9}" presName="Name9" presStyleLbl="parChTrans1D2" presStyleIdx="10" presStyleCnt="18"/>
      <dgm:spPr/>
    </dgm:pt>
    <dgm:pt modelId="{D31751ED-9053-F046-910C-E2637DF1891B}" type="pres">
      <dgm:prSet presAssocID="{AFD08865-8CB9-3D4B-838F-93027855DFF9}" presName="connTx" presStyleLbl="parChTrans1D2" presStyleIdx="10" presStyleCnt="18"/>
      <dgm:spPr/>
    </dgm:pt>
    <dgm:pt modelId="{12000620-1BAD-7649-8CBE-5592AF00A8D5}" type="pres">
      <dgm:prSet presAssocID="{8F3FB90C-EFBD-B54F-B1AB-E17BB6EDB7EE}" presName="node" presStyleLbl="node1" presStyleIdx="10" presStyleCnt="18" custScaleX="161641" custRadScaleRad="105223" custRadScaleInc="144059">
        <dgm:presLayoutVars>
          <dgm:bulletEnabled val="1"/>
        </dgm:presLayoutVars>
      </dgm:prSet>
      <dgm:spPr>
        <a:xfrm>
          <a:off x="4785889" y="4823559"/>
          <a:ext cx="687043" cy="687043"/>
        </a:xfrm>
        <a:prstGeom prst="ellipse">
          <a:avLst/>
        </a:prstGeom>
      </dgm:spPr>
    </dgm:pt>
    <dgm:pt modelId="{FF333718-C84A-0147-98AE-E7801B919E31}" type="pres">
      <dgm:prSet presAssocID="{7112B081-B24B-7D4E-8C9D-BD74970471AB}" presName="Name9" presStyleLbl="parChTrans1D2" presStyleIdx="11" presStyleCnt="18"/>
      <dgm:spPr/>
    </dgm:pt>
    <dgm:pt modelId="{23DA29E8-E042-7A4F-B2FA-4E4FFA7D226B}" type="pres">
      <dgm:prSet presAssocID="{7112B081-B24B-7D4E-8C9D-BD74970471AB}" presName="connTx" presStyleLbl="parChTrans1D2" presStyleIdx="11" presStyleCnt="18"/>
      <dgm:spPr/>
    </dgm:pt>
    <dgm:pt modelId="{1610D5BE-0A6D-304A-9BB4-8183DF91F9FA}" type="pres">
      <dgm:prSet presAssocID="{62EDEEE6-88DF-FC49-A43D-8B90178876BD}" presName="node" presStyleLbl="node1" presStyleIdx="11" presStyleCnt="18" custScaleX="124392" custScaleY="99596" custRadScaleRad="61382" custRadScaleInc="44361">
        <dgm:presLayoutVars>
          <dgm:bulletEnabled val="1"/>
        </dgm:presLayoutVars>
      </dgm:prSet>
      <dgm:spPr>
        <a:xfrm>
          <a:off x="4759433" y="3618095"/>
          <a:ext cx="854626" cy="684267"/>
        </a:xfrm>
        <a:prstGeom prst="ellipse">
          <a:avLst/>
        </a:prstGeom>
      </dgm:spPr>
    </dgm:pt>
    <dgm:pt modelId="{AD0A918C-C80F-754B-AE46-16EF8F4CE20D}" type="pres">
      <dgm:prSet presAssocID="{8A9D59E6-7785-3047-A249-87AB72BD1047}" presName="Name9" presStyleLbl="parChTrans1D2" presStyleIdx="12" presStyleCnt="18"/>
      <dgm:spPr/>
    </dgm:pt>
    <dgm:pt modelId="{C7FCDC5E-1D3C-EE49-9EBA-1793DEDEDD67}" type="pres">
      <dgm:prSet presAssocID="{8A9D59E6-7785-3047-A249-87AB72BD1047}" presName="connTx" presStyleLbl="parChTrans1D2" presStyleIdx="12" presStyleCnt="18"/>
      <dgm:spPr/>
    </dgm:pt>
    <dgm:pt modelId="{0CD8AF75-7268-ED4A-ADDD-5D2131833359}" type="pres">
      <dgm:prSet presAssocID="{D25B87B7-9F00-9B46-8FA8-B162B8C10CBD}" presName="node" presStyleLbl="node1" presStyleIdx="12" presStyleCnt="18" custScaleX="289540" custScaleY="129479" custRadScaleRad="116833" custRadScaleInc="58981">
        <dgm:presLayoutVars>
          <dgm:bulletEnabled val="1"/>
        </dgm:presLayoutVars>
      </dgm:prSet>
      <dgm:spPr>
        <a:xfrm>
          <a:off x="3493341" y="3674366"/>
          <a:ext cx="999036" cy="889576"/>
        </a:xfrm>
        <a:prstGeom prst="ellipse">
          <a:avLst/>
        </a:prstGeom>
      </dgm:spPr>
    </dgm:pt>
    <dgm:pt modelId="{622B837D-0540-8049-9BAD-77061BCD8A81}" type="pres">
      <dgm:prSet presAssocID="{782420AE-E0FD-6741-8E64-5DFD448019DD}" presName="Name9" presStyleLbl="parChTrans1D2" presStyleIdx="13" presStyleCnt="18"/>
      <dgm:spPr/>
    </dgm:pt>
    <dgm:pt modelId="{25BB8FEB-3989-6B49-AE2A-AFEFB030988C}" type="pres">
      <dgm:prSet presAssocID="{782420AE-E0FD-6741-8E64-5DFD448019DD}" presName="connTx" presStyleLbl="parChTrans1D2" presStyleIdx="13" presStyleCnt="18"/>
      <dgm:spPr/>
    </dgm:pt>
    <dgm:pt modelId="{F5D705B2-9BE6-4040-98D0-F1A290C5EE0A}" type="pres">
      <dgm:prSet presAssocID="{EB23074F-23C6-F542-B3B2-71C3299ECE5E}" presName="node" presStyleLbl="node1" presStyleIdx="13" presStyleCnt="18" custScaleX="139794" custRadScaleRad="62017" custRadScaleInc="14960">
        <dgm:presLayoutVars>
          <dgm:bulletEnabled val="1"/>
        </dgm:presLayoutVars>
      </dgm:prSet>
      <dgm:spPr>
        <a:xfrm>
          <a:off x="4300047" y="2724165"/>
          <a:ext cx="687043" cy="687043"/>
        </a:xfrm>
        <a:prstGeom prst="ellipse">
          <a:avLst/>
        </a:prstGeom>
      </dgm:spPr>
    </dgm:pt>
    <dgm:pt modelId="{EC96DA6D-1A17-7B40-A413-C0DC1ADB33AA}" type="pres">
      <dgm:prSet presAssocID="{0E0654E7-ACB8-0F4A-8993-20D85F4F9270}" presName="Name9" presStyleLbl="parChTrans1D2" presStyleIdx="14" presStyleCnt="18"/>
      <dgm:spPr/>
    </dgm:pt>
    <dgm:pt modelId="{5828BE94-6CD8-104B-808C-57501662AF7D}" type="pres">
      <dgm:prSet presAssocID="{0E0654E7-ACB8-0F4A-8993-20D85F4F9270}" presName="connTx" presStyleLbl="parChTrans1D2" presStyleIdx="14" presStyleCnt="18"/>
      <dgm:spPr/>
    </dgm:pt>
    <dgm:pt modelId="{E4C67F7D-E4A6-8949-AD56-FF0EF34897D0}" type="pres">
      <dgm:prSet presAssocID="{1BA18FC6-D23E-794D-93C0-1C28F6F553E8}" presName="node" presStyleLbl="node1" presStyleIdx="14" presStyleCnt="18" custScaleX="296704" custScaleY="190245" custRadScaleRad="121410" custRadScaleInc="-39561">
        <dgm:presLayoutVars>
          <dgm:bulletEnabled val="1"/>
        </dgm:presLayoutVars>
      </dgm:prSet>
      <dgm:spPr>
        <a:xfrm>
          <a:off x="3127582" y="1915905"/>
          <a:ext cx="1118753" cy="936810"/>
        </a:xfrm>
        <a:prstGeom prst="ellipse">
          <a:avLst/>
        </a:prstGeom>
      </dgm:spPr>
    </dgm:pt>
    <dgm:pt modelId="{EB4D2158-1512-2E44-B14A-A08A2666EDBA}" type="pres">
      <dgm:prSet presAssocID="{63426396-B5D9-734A-AF5C-759DF8AC51B2}" presName="Name9" presStyleLbl="parChTrans1D2" presStyleIdx="15" presStyleCnt="18"/>
      <dgm:spPr/>
    </dgm:pt>
    <dgm:pt modelId="{146EEFC5-4CEA-BC44-8C7A-F34648AE291C}" type="pres">
      <dgm:prSet presAssocID="{63426396-B5D9-734A-AF5C-759DF8AC51B2}" presName="connTx" presStyleLbl="parChTrans1D2" presStyleIdx="15" presStyleCnt="18"/>
      <dgm:spPr/>
    </dgm:pt>
    <dgm:pt modelId="{2EDA5A90-0E3E-034A-9A62-314E947B9E0F}" type="pres">
      <dgm:prSet presAssocID="{90563E9B-22D9-2941-B325-AB7B8082D07B}" presName="node" presStyleLbl="node1" presStyleIdx="15" presStyleCnt="18" custScaleX="188087" custScaleY="153495" custRadScaleRad="67120" custRadScaleInc="-34606">
        <dgm:presLayoutVars>
          <dgm:bulletEnabled val="1"/>
        </dgm:presLayoutVars>
      </dgm:prSet>
      <dgm:spPr>
        <a:xfrm>
          <a:off x="4451192" y="1767065"/>
          <a:ext cx="687043" cy="687043"/>
        </a:xfrm>
        <a:prstGeom prst="ellipse">
          <a:avLst/>
        </a:prstGeom>
      </dgm:spPr>
    </dgm:pt>
    <dgm:pt modelId="{D4F945A7-D4C5-2742-A00A-F788B6BA2BF4}" type="pres">
      <dgm:prSet presAssocID="{D8C7D617-A8C2-DE41-8BF1-954E5C9F28CE}" presName="Name9" presStyleLbl="parChTrans1D2" presStyleIdx="16" presStyleCnt="18"/>
      <dgm:spPr/>
    </dgm:pt>
    <dgm:pt modelId="{D1468E72-77E4-2C4A-818B-A4054D85551F}" type="pres">
      <dgm:prSet presAssocID="{D8C7D617-A8C2-DE41-8BF1-954E5C9F28CE}" presName="connTx" presStyleLbl="parChTrans1D2" presStyleIdx="16" presStyleCnt="18"/>
      <dgm:spPr/>
    </dgm:pt>
    <dgm:pt modelId="{5D431B9F-97FF-8741-963F-10109C9F8ECD}" type="pres">
      <dgm:prSet presAssocID="{8824993D-143E-114B-90C7-890458EACA7B}" presName="node" presStyleLbl="node1" presStyleIdx="16" presStyleCnt="18" custScaleX="292840" custScaleY="143421" custRadScaleRad="133601" custRadScaleInc="-46235">
        <dgm:presLayoutVars>
          <dgm:bulletEnabled val="1"/>
        </dgm:presLayoutVars>
      </dgm:prSet>
      <dgm:spPr/>
    </dgm:pt>
    <dgm:pt modelId="{9413728F-64A6-9F4E-AB18-DF4975F2E21D}" type="pres">
      <dgm:prSet presAssocID="{358092D7-8F0F-B34B-AE03-B16FC4110DF7}" presName="Name9" presStyleLbl="parChTrans1D2" presStyleIdx="17" presStyleCnt="18"/>
      <dgm:spPr/>
    </dgm:pt>
    <dgm:pt modelId="{0CC279CC-E3C8-BB44-A2F6-4358136BA073}" type="pres">
      <dgm:prSet presAssocID="{358092D7-8F0F-B34B-AE03-B16FC4110DF7}" presName="connTx" presStyleLbl="parChTrans1D2" presStyleIdx="17" presStyleCnt="18"/>
      <dgm:spPr/>
    </dgm:pt>
    <dgm:pt modelId="{1D73E4FD-0BA9-494A-A303-EC72A9D6D778}" type="pres">
      <dgm:prSet presAssocID="{17273124-835C-1849-AFBC-8EB24B96190B}" presName="node" presStyleLbl="node1" presStyleIdx="17" presStyleCnt="18" custScaleX="194262" custScaleY="129946" custRadScaleRad="64986" custRadScaleInc="-35913">
        <dgm:presLayoutVars>
          <dgm:bulletEnabled val="1"/>
        </dgm:presLayoutVars>
      </dgm:prSet>
      <dgm:spPr>
        <a:xfrm>
          <a:off x="5122807" y="863231"/>
          <a:ext cx="861078" cy="869130"/>
        </a:xfrm>
        <a:prstGeom prst="ellipse">
          <a:avLst/>
        </a:prstGeom>
      </dgm:spPr>
    </dgm:pt>
  </dgm:ptLst>
  <dgm:cxnLst>
    <dgm:cxn modelId="{520DBE00-8EDB-8A49-A918-FB178FB23765}" srcId="{17D8C261-7390-5E44-9B76-3773142966B4}" destId="{5BAEE897-813A-E14B-9B34-F77BDD517A40}" srcOrd="5" destOrd="0" parTransId="{8B399291-1FB5-9247-873E-F469904F0484}" sibTransId="{06EC00A0-4AEF-184F-B423-434F4B9C4E9E}"/>
    <dgm:cxn modelId="{09250904-D83C-5549-B32C-EE92A42D1779}" srcId="{17D8C261-7390-5E44-9B76-3773142966B4}" destId="{17273124-835C-1849-AFBC-8EB24B96190B}" srcOrd="17" destOrd="0" parTransId="{358092D7-8F0F-B34B-AE03-B16FC4110DF7}" sibTransId="{266E2377-1487-9A45-AA3C-0D6B4034FD19}"/>
    <dgm:cxn modelId="{A1E3DB06-A3AC-584A-ADD7-54E4772D921B}" type="presOf" srcId="{17D8C261-7390-5E44-9B76-3773142966B4}" destId="{7E4FDC37-78FB-F941-B104-4F7DF00364C8}" srcOrd="0" destOrd="0" presId="urn:microsoft.com/office/officeart/2005/8/layout/radial1"/>
    <dgm:cxn modelId="{2ABBD10A-64A3-0B4E-8D34-8F48937BEC86}" type="presOf" srcId="{17273124-835C-1849-AFBC-8EB24B96190B}" destId="{1D73E4FD-0BA9-494A-A303-EC72A9D6D778}" srcOrd="0" destOrd="0" presId="urn:microsoft.com/office/officeart/2005/8/layout/radial1"/>
    <dgm:cxn modelId="{C9DB810C-D680-B145-A38F-8D296790DBED}" type="presOf" srcId="{97E989EF-5637-6B43-A84C-D95918FDAA3B}" destId="{1A438BC8-B665-8148-AEAA-AA0FC3AF2A89}" srcOrd="0" destOrd="0" presId="urn:microsoft.com/office/officeart/2005/8/layout/radial1"/>
    <dgm:cxn modelId="{26B7F80D-1037-9248-BFBF-F7CEDAAEC756}" type="presOf" srcId="{9A0E546A-B3E4-4C4B-A8FA-624D77C9427F}" destId="{EF49DE12-999F-7346-8FF3-B81F44C52E7B}" srcOrd="0" destOrd="0" presId="urn:microsoft.com/office/officeart/2005/8/layout/radial1"/>
    <dgm:cxn modelId="{3A98A717-0547-C940-B085-24EBCE46EC55}" srcId="{17D8C261-7390-5E44-9B76-3773142966B4}" destId="{81017FFC-2333-F54B-A5D8-1713910A73E2}" srcOrd="1" destOrd="0" parTransId="{5C663B6D-C041-774B-97D0-3B8472D656C5}" sibTransId="{D79FC9FF-2BE8-BA47-ACF9-C30EB22FCF06}"/>
    <dgm:cxn modelId="{5976CB18-46A1-0A44-8A75-A0FDAA6DF61D}" type="presOf" srcId="{21BF0F5B-D653-B545-BD12-A323AB19765F}" destId="{3279E5B6-A6F2-014D-870A-879DA90FDE4D}" srcOrd="1" destOrd="0" presId="urn:microsoft.com/office/officeart/2005/8/layout/radial1"/>
    <dgm:cxn modelId="{FF5F5B27-7B02-6541-AFEE-B6DCE293EC95}" type="presOf" srcId="{8824993D-143E-114B-90C7-890458EACA7B}" destId="{5D431B9F-97FF-8741-963F-10109C9F8ECD}" srcOrd="0" destOrd="0" presId="urn:microsoft.com/office/officeart/2005/8/layout/radial1"/>
    <dgm:cxn modelId="{699FC727-3646-0341-AF91-932A46306904}" type="presOf" srcId="{AFD08865-8CB9-3D4B-838F-93027855DFF9}" destId="{2BD0CEFA-184A-BC43-B521-A58E643300E3}" srcOrd="0" destOrd="0" presId="urn:microsoft.com/office/officeart/2005/8/layout/radial1"/>
    <dgm:cxn modelId="{F2E3C629-544E-324D-B441-D9F4D882CB99}" type="presOf" srcId="{782420AE-E0FD-6741-8E64-5DFD448019DD}" destId="{25BB8FEB-3989-6B49-AE2A-AFEFB030988C}" srcOrd="1" destOrd="0" presId="urn:microsoft.com/office/officeart/2005/8/layout/radial1"/>
    <dgm:cxn modelId="{8ACCB32B-6669-C64D-BFB6-523B1FB062E7}" type="presOf" srcId="{7EEB7084-A64F-9441-A07E-1B92F9F07493}" destId="{70580975-5DA9-5D4C-9CBD-E7AE38FD06C3}" srcOrd="1" destOrd="0" presId="urn:microsoft.com/office/officeart/2005/8/layout/radial1"/>
    <dgm:cxn modelId="{646CBF30-A93A-034C-911B-8179CAA8CF6E}" type="presOf" srcId="{62EDEEE6-88DF-FC49-A43D-8B90178876BD}" destId="{1610D5BE-0A6D-304A-9BB4-8183DF91F9FA}" srcOrd="0" destOrd="0" presId="urn:microsoft.com/office/officeart/2005/8/layout/radial1"/>
    <dgm:cxn modelId="{764FFA33-606C-4244-B7F5-17EF7206757C}" type="presOf" srcId="{4C570398-6FFC-FA45-BD16-0800A749BE25}" destId="{704830A2-C6FA-AA41-99DD-80A79CD24452}" srcOrd="1" destOrd="0" presId="urn:microsoft.com/office/officeart/2005/8/layout/radial1"/>
    <dgm:cxn modelId="{1B763336-001F-2B4A-830C-DD93D101D343}" srcId="{17D8C261-7390-5E44-9B76-3773142966B4}" destId="{8824993D-143E-114B-90C7-890458EACA7B}" srcOrd="16" destOrd="0" parTransId="{D8C7D617-A8C2-DE41-8BF1-954E5C9F28CE}" sibTransId="{26D97C83-23B0-D947-B4CD-37BBAEB171CC}"/>
    <dgm:cxn modelId="{D5191F38-F6C8-154F-98A5-C18354627BF2}" type="presOf" srcId="{E00089EC-1D07-3D4D-8248-D446EDCCA6B1}" destId="{D5657D29-E9DA-B946-8C70-51E427AD7D99}" srcOrd="1" destOrd="0" presId="urn:microsoft.com/office/officeart/2005/8/layout/radial1"/>
    <dgm:cxn modelId="{F1863C3A-77CC-F543-B629-E8886F66C639}" type="presOf" srcId="{7EEB7084-A64F-9441-A07E-1B92F9F07493}" destId="{DBD5682A-997F-084E-8C42-B5E631AF92C7}" srcOrd="0" destOrd="0" presId="urn:microsoft.com/office/officeart/2005/8/layout/radial1"/>
    <dgm:cxn modelId="{66A68F3C-3369-C04E-9BEA-DCA99434C605}" type="presOf" srcId="{63426396-B5D9-734A-AF5C-759DF8AC51B2}" destId="{EB4D2158-1512-2E44-B14A-A08A2666EDBA}" srcOrd="0" destOrd="0" presId="urn:microsoft.com/office/officeart/2005/8/layout/radial1"/>
    <dgm:cxn modelId="{E5F44462-25EC-6B4F-865E-13D2FC286461}" type="presOf" srcId="{339CFBD9-1269-C647-9FA8-8BACE922EE1C}" destId="{AA708E6D-C29C-CC4E-8D21-A7F9BCDEFB2D}" srcOrd="0" destOrd="0" presId="urn:microsoft.com/office/officeart/2005/8/layout/radial1"/>
    <dgm:cxn modelId="{69CC4645-F611-A045-A1F8-B999F8EC5892}" type="presOf" srcId="{358092D7-8F0F-B34B-AE03-B16FC4110DF7}" destId="{9413728F-64A6-9F4E-AB18-DF4975F2E21D}" srcOrd="0" destOrd="0" presId="urn:microsoft.com/office/officeart/2005/8/layout/radial1"/>
    <dgm:cxn modelId="{E4772246-E8BE-6443-B09E-2754DC08DFAA}" type="presOf" srcId="{63426396-B5D9-734A-AF5C-759DF8AC51B2}" destId="{146EEFC5-4CEA-BC44-8C7A-F34648AE291C}" srcOrd="1" destOrd="0" presId="urn:microsoft.com/office/officeart/2005/8/layout/radial1"/>
    <dgm:cxn modelId="{A7DAF34E-6746-9E4E-9C9B-8AF185659038}" type="presOf" srcId="{D8439EA7-8684-9640-962E-2D458A388A51}" destId="{351BD30E-C81E-184D-809E-E809C56E1E98}" srcOrd="1" destOrd="0" presId="urn:microsoft.com/office/officeart/2005/8/layout/radial1"/>
    <dgm:cxn modelId="{0CFB054F-430C-9B4D-92F2-4FBE3EEF3BC2}" type="presOf" srcId="{4C570398-6FFC-FA45-BD16-0800A749BE25}" destId="{0C074E4E-7011-574B-93EE-62D806BB07E5}" srcOrd="0" destOrd="0" presId="urn:microsoft.com/office/officeart/2005/8/layout/radial1"/>
    <dgm:cxn modelId="{1E547870-FA43-294B-9655-084C8BE7BD8E}" type="presOf" srcId="{038B52EE-D0D2-A34C-8194-36BCDE33B53B}" destId="{725F2D74-A914-874D-BA20-4C26FD490890}" srcOrd="0" destOrd="0" presId="urn:microsoft.com/office/officeart/2005/8/layout/radial1"/>
    <dgm:cxn modelId="{CA70B952-CCD2-3F42-B24B-13AB43ACEC0D}" srcId="{1DA53BA7-6DAB-554B-86B5-97F9A9A82E30}" destId="{17D8C261-7390-5E44-9B76-3773142966B4}" srcOrd="0" destOrd="0" parTransId="{44464A28-DD87-4C46-A4D7-3C9F83F4F526}" sibTransId="{C97DE75C-CE0C-6C46-B757-93FFE333C35B}"/>
    <dgm:cxn modelId="{9C07DC72-574B-864F-8645-31CF21F01C52}" srcId="{17D8C261-7390-5E44-9B76-3773142966B4}" destId="{EB23074F-23C6-F542-B3B2-71C3299ECE5E}" srcOrd="13" destOrd="0" parTransId="{782420AE-E0FD-6741-8E64-5DFD448019DD}" sibTransId="{F9E22BAF-8C4B-154C-BD79-B17BF870819B}"/>
    <dgm:cxn modelId="{95B86353-6ADD-4D4B-ACE0-AC77832EA029}" srcId="{17D8C261-7390-5E44-9B76-3773142966B4}" destId="{B22E7E9E-528C-414A-B92D-9F872D737567}" srcOrd="2" destOrd="0" parTransId="{21BF0F5B-D653-B545-BD12-A323AB19765F}" sibTransId="{F41A277C-BD93-9F4D-9200-352F11C69D56}"/>
    <dgm:cxn modelId="{67815454-5F16-ED45-A9AA-D4A696A68553}" type="presOf" srcId="{5C663B6D-C041-774B-97D0-3B8472D656C5}" destId="{04622E1D-8935-024E-824C-580519EDFF20}" srcOrd="0" destOrd="0" presId="urn:microsoft.com/office/officeart/2005/8/layout/radial1"/>
    <dgm:cxn modelId="{67DBD874-9607-1B4B-9A0E-536B299BDBF8}" type="presOf" srcId="{1BA18FC6-D23E-794D-93C0-1C28F6F553E8}" destId="{E4C67F7D-E4A6-8949-AD56-FF0EF34897D0}" srcOrd="0" destOrd="0" presId="urn:microsoft.com/office/officeart/2005/8/layout/radial1"/>
    <dgm:cxn modelId="{CE216E55-5E7B-CE4E-AC1E-B8C239B54366}" srcId="{17D8C261-7390-5E44-9B76-3773142966B4}" destId="{8F3FB90C-EFBD-B54F-B1AB-E17BB6EDB7EE}" srcOrd="10" destOrd="0" parTransId="{AFD08865-8CB9-3D4B-838F-93027855DFF9}" sibTransId="{70F67BC5-7BF2-A54F-954B-61645584A59F}"/>
    <dgm:cxn modelId="{ED6C4A56-EE6A-E747-900E-B6A58AB2AF22}" srcId="{17D8C261-7390-5E44-9B76-3773142966B4}" destId="{2F0E51ED-CA49-7D4B-B998-69E9229E484D}" srcOrd="8" destOrd="0" parTransId="{0874C9EE-2049-184A-863A-A2DE3560F3D4}" sibTransId="{6C869DB8-E983-D349-B0D3-6FB291B7CC57}"/>
    <dgm:cxn modelId="{93AA9177-3792-7840-BF6D-D61B7241A02E}" type="presOf" srcId="{D8C7D617-A8C2-DE41-8BF1-954E5C9F28CE}" destId="{D4F945A7-D4C5-2742-A00A-F788B6BA2BF4}" srcOrd="0" destOrd="0" presId="urn:microsoft.com/office/officeart/2005/8/layout/radial1"/>
    <dgm:cxn modelId="{1491A457-270A-BC45-9CC7-6999AD74C592}" type="presOf" srcId="{D062618E-101D-B14C-AA85-08F116FBF478}" destId="{3C963F32-08CD-C44E-B793-1064522D9A56}" srcOrd="0" destOrd="0" presId="urn:microsoft.com/office/officeart/2005/8/layout/radial1"/>
    <dgm:cxn modelId="{A813535A-6B16-494C-8F74-25E5C73D5809}" type="presOf" srcId="{21BF0F5B-D653-B545-BD12-A323AB19765F}" destId="{9062AF23-A5D7-FB4E-A2F9-6D49C610DF95}" srcOrd="0" destOrd="0" presId="urn:microsoft.com/office/officeart/2005/8/layout/radial1"/>
    <dgm:cxn modelId="{8D14BF7C-F82F-6E49-BAA1-3E3E5798413F}" srcId="{17D8C261-7390-5E44-9B76-3773142966B4}" destId="{D25B87B7-9F00-9B46-8FA8-B162B8C10CBD}" srcOrd="12" destOrd="0" parTransId="{8A9D59E6-7785-3047-A249-87AB72BD1047}" sibTransId="{D82AD403-ECE1-FC46-AEF2-C12E48536726}"/>
    <dgm:cxn modelId="{2CC3C28D-8CC4-0E40-9FC4-F40B7773D6D9}" srcId="{17D8C261-7390-5E44-9B76-3773142966B4}" destId="{D062618E-101D-B14C-AA85-08F116FBF478}" srcOrd="9" destOrd="0" parTransId="{9A0E546A-B3E4-4C4B-A8FA-624D77C9427F}" sibTransId="{680DB7BF-1D9B-FC48-8CC0-4E1D05AF7C18}"/>
    <dgm:cxn modelId="{E886D98D-7AA3-1143-A611-E73121B4E060}" type="presOf" srcId="{0E0654E7-ACB8-0F4A-8993-20D85F4F9270}" destId="{EC96DA6D-1A17-7B40-A413-C0DC1ADB33AA}" srcOrd="0" destOrd="0" presId="urn:microsoft.com/office/officeart/2005/8/layout/radial1"/>
    <dgm:cxn modelId="{DCEC7B90-D137-694E-92EA-AA532234E1C9}" srcId="{17D8C261-7390-5E44-9B76-3773142966B4}" destId="{038B52EE-D0D2-A34C-8194-36BCDE33B53B}" srcOrd="6" destOrd="0" parTransId="{E00089EC-1D07-3D4D-8248-D446EDCCA6B1}" sibTransId="{78E5854D-A1F1-DD4A-B05F-760C556083D2}"/>
    <dgm:cxn modelId="{50C7BC91-3325-0A4B-A47C-CF90B99325A1}" type="presOf" srcId="{1DA53BA7-6DAB-554B-86B5-97F9A9A82E30}" destId="{25D0DF0F-14C8-E14A-95CE-0E8373DA9258}" srcOrd="0" destOrd="0" presId="urn:microsoft.com/office/officeart/2005/8/layout/radial1"/>
    <dgm:cxn modelId="{6C0D6692-6BEA-D845-8934-AB1AE3FEF6E6}" type="presOf" srcId="{D8439EA7-8684-9640-962E-2D458A388A51}" destId="{65F1A508-F3D3-114F-B643-C3EA867C0C7C}" srcOrd="0" destOrd="0" presId="urn:microsoft.com/office/officeart/2005/8/layout/radial1"/>
    <dgm:cxn modelId="{5CFB1896-7E26-A445-B354-AB79F1A49A6A}" type="presOf" srcId="{AFD08865-8CB9-3D4B-838F-93027855DFF9}" destId="{D31751ED-9053-F046-910C-E2637DF1891B}" srcOrd="1" destOrd="0" presId="urn:microsoft.com/office/officeart/2005/8/layout/radial1"/>
    <dgm:cxn modelId="{E965F79E-56C5-D84B-8E62-2CA7A21E2802}" type="presOf" srcId="{5C663B6D-C041-774B-97D0-3B8472D656C5}" destId="{289D058D-8347-4842-866E-95053AB2303B}" srcOrd="1" destOrd="0" presId="urn:microsoft.com/office/officeart/2005/8/layout/radial1"/>
    <dgm:cxn modelId="{5F3F279F-1A4D-4F4D-BF02-6C84C56FF44A}" type="presOf" srcId="{371678EA-A1BF-9245-879F-770B8476E5D1}" destId="{718188D3-9D77-FF40-9323-1E953904D302}" srcOrd="0" destOrd="0" presId="urn:microsoft.com/office/officeart/2005/8/layout/radial1"/>
    <dgm:cxn modelId="{EFA2C8A2-1E0C-8843-B18E-EE790DF62DFA}" type="presOf" srcId="{7112B081-B24B-7D4E-8C9D-BD74970471AB}" destId="{23DA29E8-E042-7A4F-B2FA-4E4FFA7D226B}" srcOrd="1" destOrd="0" presId="urn:microsoft.com/office/officeart/2005/8/layout/radial1"/>
    <dgm:cxn modelId="{C984BCA4-374F-174B-AE09-FA61B6673D00}" type="presOf" srcId="{8F3FB90C-EFBD-B54F-B1AB-E17BB6EDB7EE}" destId="{12000620-1BAD-7649-8CBE-5592AF00A8D5}" srcOrd="0" destOrd="0" presId="urn:microsoft.com/office/officeart/2005/8/layout/radial1"/>
    <dgm:cxn modelId="{38F5E5AA-F727-AA49-8293-71011E102F8C}" type="presOf" srcId="{8A9D59E6-7785-3047-A249-87AB72BD1047}" destId="{AD0A918C-C80F-754B-AE46-16EF8F4CE20D}" srcOrd="0" destOrd="0" presId="urn:microsoft.com/office/officeart/2005/8/layout/radial1"/>
    <dgm:cxn modelId="{A9FC0EAC-4D05-2D47-8218-4FA2B1CBE978}" type="presOf" srcId="{8A9D59E6-7785-3047-A249-87AB72BD1047}" destId="{C7FCDC5E-1D3C-EE49-9EBA-1793DEDEDD67}" srcOrd="1" destOrd="0" presId="urn:microsoft.com/office/officeart/2005/8/layout/radial1"/>
    <dgm:cxn modelId="{DF5294AD-B5B9-804D-A5CF-477051493F6E}" type="presOf" srcId="{9DD81176-FAF0-C449-A052-4F82931C7C17}" destId="{3E5F1602-EE9D-4845-BDB9-2B9A49A2C02A}" srcOrd="0" destOrd="0" presId="urn:microsoft.com/office/officeart/2005/8/layout/radial1"/>
    <dgm:cxn modelId="{DC0039B0-AD10-7A40-95C9-9962FA7976B3}" type="presOf" srcId="{0E0654E7-ACB8-0F4A-8993-20D85F4F9270}" destId="{5828BE94-6CD8-104B-808C-57501662AF7D}" srcOrd="1" destOrd="0" presId="urn:microsoft.com/office/officeart/2005/8/layout/radial1"/>
    <dgm:cxn modelId="{5AA55DB1-0C66-0245-9E9C-DF9AA8D2EB2A}" type="presOf" srcId="{2F0E51ED-CA49-7D4B-B998-69E9229E484D}" destId="{17D67154-C6F9-7343-A9A3-3F77AB93AACB}" srcOrd="0" destOrd="0" presId="urn:microsoft.com/office/officeart/2005/8/layout/radial1"/>
    <dgm:cxn modelId="{397073B2-B16A-514F-92AF-B9EC045BC46C}" srcId="{17D8C261-7390-5E44-9B76-3773142966B4}" destId="{97E989EF-5637-6B43-A84C-D95918FDAA3B}" srcOrd="3" destOrd="0" parTransId="{7EEB7084-A64F-9441-A07E-1B92F9F07493}" sibTransId="{70E61A13-AECD-AD42-BC82-8308BDC28375}"/>
    <dgm:cxn modelId="{91F3DAB3-D40A-8340-930C-9D75BF0626EA}" type="presOf" srcId="{D25B87B7-9F00-9B46-8FA8-B162B8C10CBD}" destId="{0CD8AF75-7268-ED4A-ADDD-5D2131833359}" srcOrd="0" destOrd="0" presId="urn:microsoft.com/office/officeart/2005/8/layout/radial1"/>
    <dgm:cxn modelId="{BB3062B7-66B6-0243-9E03-A8D16D87FDE6}" type="presOf" srcId="{0874C9EE-2049-184A-863A-A2DE3560F3D4}" destId="{05C8AD52-5D48-CF49-B3F4-87334B839D22}" srcOrd="1" destOrd="0" presId="urn:microsoft.com/office/officeart/2005/8/layout/radial1"/>
    <dgm:cxn modelId="{7DA2DBBA-BD3D-964C-8E5F-D94437E59298}" type="presOf" srcId="{782420AE-E0FD-6741-8E64-5DFD448019DD}" destId="{622B837D-0540-8049-9BAD-77061BCD8A81}" srcOrd="0" destOrd="0" presId="urn:microsoft.com/office/officeart/2005/8/layout/radial1"/>
    <dgm:cxn modelId="{060A67BF-85AC-CF42-9D4D-414760A8B67A}" srcId="{17D8C261-7390-5E44-9B76-3773142966B4}" destId="{9DD81176-FAF0-C449-A052-4F82931C7C17}" srcOrd="4" destOrd="0" parTransId="{D8439EA7-8684-9640-962E-2D458A388A51}" sibTransId="{95BBB81E-026F-644D-B890-E9D8E4B4EF35}"/>
    <dgm:cxn modelId="{5F23BBC2-9D2D-654D-B8CA-AE7191A35497}" type="presOf" srcId="{339CFBD9-1269-C647-9FA8-8BACE922EE1C}" destId="{B2EFD33A-76C2-174D-ACB2-9C20F1C80891}" srcOrd="1" destOrd="0" presId="urn:microsoft.com/office/officeart/2005/8/layout/radial1"/>
    <dgm:cxn modelId="{E8F932C7-D55B-7342-9F39-859780645568}" type="presOf" srcId="{9A0E546A-B3E4-4C4B-A8FA-624D77C9427F}" destId="{442A44DA-B20F-CF42-B689-68B8C9E9F614}" srcOrd="1" destOrd="0" presId="urn:microsoft.com/office/officeart/2005/8/layout/radial1"/>
    <dgm:cxn modelId="{822B0FCA-156C-574F-9295-E33D1ACDF1FD}" type="presOf" srcId="{E00089EC-1D07-3D4D-8248-D446EDCCA6B1}" destId="{118DF0E7-C695-C340-ABE7-321F94C82211}" srcOrd="0" destOrd="0" presId="urn:microsoft.com/office/officeart/2005/8/layout/radial1"/>
    <dgm:cxn modelId="{E2A758CB-C2FA-9C44-AB06-4FD2DF4E2834}" type="presOf" srcId="{7112B081-B24B-7D4E-8C9D-BD74970471AB}" destId="{FF333718-C84A-0147-98AE-E7801B919E31}" srcOrd="0" destOrd="0" presId="urn:microsoft.com/office/officeart/2005/8/layout/radial1"/>
    <dgm:cxn modelId="{DD27B9CD-255B-2742-AE63-AB75F4D0BA64}" type="presOf" srcId="{90563E9B-22D9-2941-B325-AB7B8082D07B}" destId="{2EDA5A90-0E3E-034A-9A62-314E947B9E0F}" srcOrd="0" destOrd="0" presId="urn:microsoft.com/office/officeart/2005/8/layout/radial1"/>
    <dgm:cxn modelId="{BF79B2D0-728C-3F4F-A027-E679427794DC}" srcId="{17D8C261-7390-5E44-9B76-3773142966B4}" destId="{62EDEEE6-88DF-FC49-A43D-8B90178876BD}" srcOrd="11" destOrd="0" parTransId="{7112B081-B24B-7D4E-8C9D-BD74970471AB}" sibTransId="{9163AE69-372B-FA4E-97FB-62C91CF06751}"/>
    <dgm:cxn modelId="{5A2971D4-44FB-7641-81D8-F309846D2147}" srcId="{17D8C261-7390-5E44-9B76-3773142966B4}" destId="{488D1FC7-C1A9-BC46-A112-3DCAF9295204}" srcOrd="7" destOrd="0" parTransId="{4C570398-6FFC-FA45-BD16-0800A749BE25}" sibTransId="{FAE384B5-BBA0-0748-BAC1-9663E77A21F9}"/>
    <dgm:cxn modelId="{18B99CD4-BB79-A04F-9EE9-3220259DD544}" type="presOf" srcId="{488D1FC7-C1A9-BC46-A112-3DCAF9295204}" destId="{38193788-B348-2A47-9993-CF2755C39AE1}" srcOrd="0" destOrd="0" presId="urn:microsoft.com/office/officeart/2005/8/layout/radial1"/>
    <dgm:cxn modelId="{E3A63CDA-A4A4-2A45-B5B0-C020D6E55141}" srcId="{17D8C261-7390-5E44-9B76-3773142966B4}" destId="{371678EA-A1BF-9245-879F-770B8476E5D1}" srcOrd="0" destOrd="0" parTransId="{339CFBD9-1269-C647-9FA8-8BACE922EE1C}" sibTransId="{4AD6A85A-50DC-AD43-9B57-0D1CFFE98F47}"/>
    <dgm:cxn modelId="{E859F0DF-59A9-B04B-97C4-B4F265323410}" type="presOf" srcId="{EB23074F-23C6-F542-B3B2-71C3299ECE5E}" destId="{F5D705B2-9BE6-4040-98D0-F1A290C5EE0A}" srcOrd="0" destOrd="0" presId="urn:microsoft.com/office/officeart/2005/8/layout/radial1"/>
    <dgm:cxn modelId="{FED7E7E7-F01B-3C46-8FB9-D32823F9F930}" type="presOf" srcId="{B22E7E9E-528C-414A-B92D-9F872D737567}" destId="{5D10F10C-186D-204E-BAED-63FA8D332869}" srcOrd="0" destOrd="0" presId="urn:microsoft.com/office/officeart/2005/8/layout/radial1"/>
    <dgm:cxn modelId="{2E1100EB-78B9-AE41-994F-6FAB967E8CB1}" type="presOf" srcId="{81017FFC-2333-F54B-A5D8-1713910A73E2}" destId="{98FCCE30-6815-274D-BC16-75971B1CF59E}" srcOrd="0" destOrd="0" presId="urn:microsoft.com/office/officeart/2005/8/layout/radial1"/>
    <dgm:cxn modelId="{37FC0CEB-2BD5-E848-93B0-D34D32B1AF4F}" type="presOf" srcId="{8B399291-1FB5-9247-873E-F469904F0484}" destId="{7472D66D-33E5-7144-9507-EC617642F6D6}" srcOrd="1" destOrd="0" presId="urn:microsoft.com/office/officeart/2005/8/layout/radial1"/>
    <dgm:cxn modelId="{81ACD8EB-D53F-8545-B1AC-F885EAF104FB}" type="presOf" srcId="{D8C7D617-A8C2-DE41-8BF1-954E5C9F28CE}" destId="{D1468E72-77E4-2C4A-818B-A4054D85551F}" srcOrd="1" destOrd="0" presId="urn:microsoft.com/office/officeart/2005/8/layout/radial1"/>
    <dgm:cxn modelId="{BA7046F0-C0AD-CE4F-8495-A64CC377556C}" srcId="{17D8C261-7390-5E44-9B76-3773142966B4}" destId="{1BA18FC6-D23E-794D-93C0-1C28F6F553E8}" srcOrd="14" destOrd="0" parTransId="{0E0654E7-ACB8-0F4A-8993-20D85F4F9270}" sibTransId="{6764ED26-855E-8F4E-BEF0-12803227FD76}"/>
    <dgm:cxn modelId="{E0E672F2-5C77-0E42-A555-940551C5C315}" type="presOf" srcId="{358092D7-8F0F-B34B-AE03-B16FC4110DF7}" destId="{0CC279CC-E3C8-BB44-A2F6-4358136BA073}" srcOrd="1" destOrd="0" presId="urn:microsoft.com/office/officeart/2005/8/layout/radial1"/>
    <dgm:cxn modelId="{48610EF5-929B-4F43-AF06-53154E8872B3}" type="presOf" srcId="{8B399291-1FB5-9247-873E-F469904F0484}" destId="{1ED56E70-33C2-CF4E-9094-923322114757}" srcOrd="0" destOrd="0" presId="urn:microsoft.com/office/officeart/2005/8/layout/radial1"/>
    <dgm:cxn modelId="{E72F37F5-C62C-B644-ADDA-22BE252B35BD}" srcId="{17D8C261-7390-5E44-9B76-3773142966B4}" destId="{90563E9B-22D9-2941-B325-AB7B8082D07B}" srcOrd="15" destOrd="0" parTransId="{63426396-B5D9-734A-AF5C-759DF8AC51B2}" sibTransId="{0A928CAE-E045-6948-9B69-FDCB38BA8EE5}"/>
    <dgm:cxn modelId="{3568A8F8-9EE8-9248-BDBB-5C8FCF4467BB}" type="presOf" srcId="{0874C9EE-2049-184A-863A-A2DE3560F3D4}" destId="{41A786DA-B0F0-6F44-9B08-6A11448BF0C5}" srcOrd="0" destOrd="0" presId="urn:microsoft.com/office/officeart/2005/8/layout/radial1"/>
    <dgm:cxn modelId="{1617E1FF-27CD-124D-87FF-4AF03EECF289}" type="presOf" srcId="{5BAEE897-813A-E14B-9B34-F77BDD517A40}" destId="{11D42280-9B85-5D42-A0DA-FBF8B034D21C}" srcOrd="0" destOrd="0" presId="urn:microsoft.com/office/officeart/2005/8/layout/radial1"/>
    <dgm:cxn modelId="{54DA462F-ACBC-FF42-B4E1-9EAC54B9D852}" type="presParOf" srcId="{25D0DF0F-14C8-E14A-95CE-0E8373DA9258}" destId="{7E4FDC37-78FB-F941-B104-4F7DF00364C8}" srcOrd="0" destOrd="0" presId="urn:microsoft.com/office/officeart/2005/8/layout/radial1"/>
    <dgm:cxn modelId="{E1D0AD6A-7D90-9F4B-940E-BD3EE6BAC9A9}" type="presParOf" srcId="{25D0DF0F-14C8-E14A-95CE-0E8373DA9258}" destId="{AA708E6D-C29C-CC4E-8D21-A7F9BCDEFB2D}" srcOrd="1" destOrd="0" presId="urn:microsoft.com/office/officeart/2005/8/layout/radial1"/>
    <dgm:cxn modelId="{73F622AC-0647-A649-A7E6-17D8C0A1958C}" type="presParOf" srcId="{AA708E6D-C29C-CC4E-8D21-A7F9BCDEFB2D}" destId="{B2EFD33A-76C2-174D-ACB2-9C20F1C80891}" srcOrd="0" destOrd="0" presId="urn:microsoft.com/office/officeart/2005/8/layout/radial1"/>
    <dgm:cxn modelId="{5E3C126F-59AB-CE42-BE7F-ACB4B74AC7DC}" type="presParOf" srcId="{25D0DF0F-14C8-E14A-95CE-0E8373DA9258}" destId="{718188D3-9D77-FF40-9323-1E953904D302}" srcOrd="2" destOrd="0" presId="urn:microsoft.com/office/officeart/2005/8/layout/radial1"/>
    <dgm:cxn modelId="{708D76C5-8B26-5545-9AF3-0BDE3C08E080}" type="presParOf" srcId="{25D0DF0F-14C8-E14A-95CE-0E8373DA9258}" destId="{04622E1D-8935-024E-824C-580519EDFF20}" srcOrd="3" destOrd="0" presId="urn:microsoft.com/office/officeart/2005/8/layout/radial1"/>
    <dgm:cxn modelId="{97B56D49-894B-8D44-87D9-2AEF922C2B34}" type="presParOf" srcId="{04622E1D-8935-024E-824C-580519EDFF20}" destId="{289D058D-8347-4842-866E-95053AB2303B}" srcOrd="0" destOrd="0" presId="urn:microsoft.com/office/officeart/2005/8/layout/radial1"/>
    <dgm:cxn modelId="{E254B83D-8D96-7343-AB94-22BC914118A6}" type="presParOf" srcId="{25D0DF0F-14C8-E14A-95CE-0E8373DA9258}" destId="{98FCCE30-6815-274D-BC16-75971B1CF59E}" srcOrd="4" destOrd="0" presId="urn:microsoft.com/office/officeart/2005/8/layout/radial1"/>
    <dgm:cxn modelId="{F0D6EEC0-EBFE-2849-A9FC-AF8776934D01}" type="presParOf" srcId="{25D0DF0F-14C8-E14A-95CE-0E8373DA9258}" destId="{9062AF23-A5D7-FB4E-A2F9-6D49C610DF95}" srcOrd="5" destOrd="0" presId="urn:microsoft.com/office/officeart/2005/8/layout/radial1"/>
    <dgm:cxn modelId="{8CF6CAD2-0266-0445-AF7A-C96A09091CEB}" type="presParOf" srcId="{9062AF23-A5D7-FB4E-A2F9-6D49C610DF95}" destId="{3279E5B6-A6F2-014D-870A-879DA90FDE4D}" srcOrd="0" destOrd="0" presId="urn:microsoft.com/office/officeart/2005/8/layout/radial1"/>
    <dgm:cxn modelId="{DE47C6E6-33C8-0D4F-8ECE-0689B689BF9E}" type="presParOf" srcId="{25D0DF0F-14C8-E14A-95CE-0E8373DA9258}" destId="{5D10F10C-186D-204E-BAED-63FA8D332869}" srcOrd="6" destOrd="0" presId="urn:microsoft.com/office/officeart/2005/8/layout/radial1"/>
    <dgm:cxn modelId="{6C529511-3E30-B349-A2AF-59DDCD0CD3D4}" type="presParOf" srcId="{25D0DF0F-14C8-E14A-95CE-0E8373DA9258}" destId="{DBD5682A-997F-084E-8C42-B5E631AF92C7}" srcOrd="7" destOrd="0" presId="urn:microsoft.com/office/officeart/2005/8/layout/radial1"/>
    <dgm:cxn modelId="{4359A3DF-C4E0-C040-8AEC-8AFD517FDBE5}" type="presParOf" srcId="{DBD5682A-997F-084E-8C42-B5E631AF92C7}" destId="{70580975-5DA9-5D4C-9CBD-E7AE38FD06C3}" srcOrd="0" destOrd="0" presId="urn:microsoft.com/office/officeart/2005/8/layout/radial1"/>
    <dgm:cxn modelId="{EFD16688-7204-024D-8A2B-919A2FD6D99B}" type="presParOf" srcId="{25D0DF0F-14C8-E14A-95CE-0E8373DA9258}" destId="{1A438BC8-B665-8148-AEAA-AA0FC3AF2A89}" srcOrd="8" destOrd="0" presId="urn:microsoft.com/office/officeart/2005/8/layout/radial1"/>
    <dgm:cxn modelId="{DAF1C784-59D7-6B4B-9ADF-624DC617D17C}" type="presParOf" srcId="{25D0DF0F-14C8-E14A-95CE-0E8373DA9258}" destId="{65F1A508-F3D3-114F-B643-C3EA867C0C7C}" srcOrd="9" destOrd="0" presId="urn:microsoft.com/office/officeart/2005/8/layout/radial1"/>
    <dgm:cxn modelId="{B68D2FD0-102E-654A-9CC0-846D58132C40}" type="presParOf" srcId="{65F1A508-F3D3-114F-B643-C3EA867C0C7C}" destId="{351BD30E-C81E-184D-809E-E809C56E1E98}" srcOrd="0" destOrd="0" presId="urn:microsoft.com/office/officeart/2005/8/layout/radial1"/>
    <dgm:cxn modelId="{4C733F55-A2F6-154D-B5F1-B5E87B709CE8}" type="presParOf" srcId="{25D0DF0F-14C8-E14A-95CE-0E8373DA9258}" destId="{3E5F1602-EE9D-4845-BDB9-2B9A49A2C02A}" srcOrd="10" destOrd="0" presId="urn:microsoft.com/office/officeart/2005/8/layout/radial1"/>
    <dgm:cxn modelId="{80215FB9-2601-A441-B89F-FB0FCBD7DC42}" type="presParOf" srcId="{25D0DF0F-14C8-E14A-95CE-0E8373DA9258}" destId="{1ED56E70-33C2-CF4E-9094-923322114757}" srcOrd="11" destOrd="0" presId="urn:microsoft.com/office/officeart/2005/8/layout/radial1"/>
    <dgm:cxn modelId="{D036C95A-F4E5-0644-B51C-B86851313DA9}" type="presParOf" srcId="{1ED56E70-33C2-CF4E-9094-923322114757}" destId="{7472D66D-33E5-7144-9507-EC617642F6D6}" srcOrd="0" destOrd="0" presId="urn:microsoft.com/office/officeart/2005/8/layout/radial1"/>
    <dgm:cxn modelId="{602D8314-90E3-C747-99F3-19CA8F19F26E}" type="presParOf" srcId="{25D0DF0F-14C8-E14A-95CE-0E8373DA9258}" destId="{11D42280-9B85-5D42-A0DA-FBF8B034D21C}" srcOrd="12" destOrd="0" presId="urn:microsoft.com/office/officeart/2005/8/layout/radial1"/>
    <dgm:cxn modelId="{2D76DA4A-D0B3-EF4C-8A56-BE6AF13EF1DF}" type="presParOf" srcId="{25D0DF0F-14C8-E14A-95CE-0E8373DA9258}" destId="{118DF0E7-C695-C340-ABE7-321F94C82211}" srcOrd="13" destOrd="0" presId="urn:microsoft.com/office/officeart/2005/8/layout/radial1"/>
    <dgm:cxn modelId="{68A8D7E1-581A-9F43-B909-CF9F2B654DE5}" type="presParOf" srcId="{118DF0E7-C695-C340-ABE7-321F94C82211}" destId="{D5657D29-E9DA-B946-8C70-51E427AD7D99}" srcOrd="0" destOrd="0" presId="urn:microsoft.com/office/officeart/2005/8/layout/radial1"/>
    <dgm:cxn modelId="{462DECE3-E380-5847-B4CD-BA9C83F4F991}" type="presParOf" srcId="{25D0DF0F-14C8-E14A-95CE-0E8373DA9258}" destId="{725F2D74-A914-874D-BA20-4C26FD490890}" srcOrd="14" destOrd="0" presId="urn:microsoft.com/office/officeart/2005/8/layout/radial1"/>
    <dgm:cxn modelId="{1C6D6B1E-08FC-FB46-9F6F-A312A14970D5}" type="presParOf" srcId="{25D0DF0F-14C8-E14A-95CE-0E8373DA9258}" destId="{0C074E4E-7011-574B-93EE-62D806BB07E5}" srcOrd="15" destOrd="0" presId="urn:microsoft.com/office/officeart/2005/8/layout/radial1"/>
    <dgm:cxn modelId="{8FDBC52B-11AD-5146-B0D6-4C43948CF9D4}" type="presParOf" srcId="{0C074E4E-7011-574B-93EE-62D806BB07E5}" destId="{704830A2-C6FA-AA41-99DD-80A79CD24452}" srcOrd="0" destOrd="0" presId="urn:microsoft.com/office/officeart/2005/8/layout/radial1"/>
    <dgm:cxn modelId="{3B9227E3-BABD-D54B-8205-4FBA9333115E}" type="presParOf" srcId="{25D0DF0F-14C8-E14A-95CE-0E8373DA9258}" destId="{38193788-B348-2A47-9993-CF2755C39AE1}" srcOrd="16" destOrd="0" presId="urn:microsoft.com/office/officeart/2005/8/layout/radial1"/>
    <dgm:cxn modelId="{24DE350E-EE06-BB4F-B9BE-D49034875E23}" type="presParOf" srcId="{25D0DF0F-14C8-E14A-95CE-0E8373DA9258}" destId="{41A786DA-B0F0-6F44-9B08-6A11448BF0C5}" srcOrd="17" destOrd="0" presId="urn:microsoft.com/office/officeart/2005/8/layout/radial1"/>
    <dgm:cxn modelId="{EDFA3A93-9216-4041-BB6A-7F39A85A65F1}" type="presParOf" srcId="{41A786DA-B0F0-6F44-9B08-6A11448BF0C5}" destId="{05C8AD52-5D48-CF49-B3F4-87334B839D22}" srcOrd="0" destOrd="0" presId="urn:microsoft.com/office/officeart/2005/8/layout/radial1"/>
    <dgm:cxn modelId="{DDC8EC14-B40F-C24F-A6D9-2BDB150647BA}" type="presParOf" srcId="{25D0DF0F-14C8-E14A-95CE-0E8373DA9258}" destId="{17D67154-C6F9-7343-A9A3-3F77AB93AACB}" srcOrd="18" destOrd="0" presId="urn:microsoft.com/office/officeart/2005/8/layout/radial1"/>
    <dgm:cxn modelId="{BFF4FF0D-B929-534B-8570-0847015A634F}" type="presParOf" srcId="{25D0DF0F-14C8-E14A-95CE-0E8373DA9258}" destId="{EF49DE12-999F-7346-8FF3-B81F44C52E7B}" srcOrd="19" destOrd="0" presId="urn:microsoft.com/office/officeart/2005/8/layout/radial1"/>
    <dgm:cxn modelId="{2F8E3167-883F-AA4D-ACEE-92EB75103AA3}" type="presParOf" srcId="{EF49DE12-999F-7346-8FF3-B81F44C52E7B}" destId="{442A44DA-B20F-CF42-B689-68B8C9E9F614}" srcOrd="0" destOrd="0" presId="urn:microsoft.com/office/officeart/2005/8/layout/radial1"/>
    <dgm:cxn modelId="{2ABBA9EF-4355-604F-8053-1A7206B8208D}" type="presParOf" srcId="{25D0DF0F-14C8-E14A-95CE-0E8373DA9258}" destId="{3C963F32-08CD-C44E-B793-1064522D9A56}" srcOrd="20" destOrd="0" presId="urn:microsoft.com/office/officeart/2005/8/layout/radial1"/>
    <dgm:cxn modelId="{04323811-C4C0-6346-9464-D37F6E721277}" type="presParOf" srcId="{25D0DF0F-14C8-E14A-95CE-0E8373DA9258}" destId="{2BD0CEFA-184A-BC43-B521-A58E643300E3}" srcOrd="21" destOrd="0" presId="urn:microsoft.com/office/officeart/2005/8/layout/radial1"/>
    <dgm:cxn modelId="{6C1882C4-D3DF-2A4F-88CD-2CB57346A6F7}" type="presParOf" srcId="{2BD0CEFA-184A-BC43-B521-A58E643300E3}" destId="{D31751ED-9053-F046-910C-E2637DF1891B}" srcOrd="0" destOrd="0" presId="urn:microsoft.com/office/officeart/2005/8/layout/radial1"/>
    <dgm:cxn modelId="{F5FB40A9-3A61-9648-8C85-A21D396C7E39}" type="presParOf" srcId="{25D0DF0F-14C8-E14A-95CE-0E8373DA9258}" destId="{12000620-1BAD-7649-8CBE-5592AF00A8D5}" srcOrd="22" destOrd="0" presId="urn:microsoft.com/office/officeart/2005/8/layout/radial1"/>
    <dgm:cxn modelId="{512074AD-D64D-CA46-9D2D-0C5195E8DA64}" type="presParOf" srcId="{25D0DF0F-14C8-E14A-95CE-0E8373DA9258}" destId="{FF333718-C84A-0147-98AE-E7801B919E31}" srcOrd="23" destOrd="0" presId="urn:microsoft.com/office/officeart/2005/8/layout/radial1"/>
    <dgm:cxn modelId="{E6010751-097E-9A49-80F6-3D6B5EAB4466}" type="presParOf" srcId="{FF333718-C84A-0147-98AE-E7801B919E31}" destId="{23DA29E8-E042-7A4F-B2FA-4E4FFA7D226B}" srcOrd="0" destOrd="0" presId="urn:microsoft.com/office/officeart/2005/8/layout/radial1"/>
    <dgm:cxn modelId="{5A85925E-A7E1-D340-A956-19C3B1B1DB69}" type="presParOf" srcId="{25D0DF0F-14C8-E14A-95CE-0E8373DA9258}" destId="{1610D5BE-0A6D-304A-9BB4-8183DF91F9FA}" srcOrd="24" destOrd="0" presId="urn:microsoft.com/office/officeart/2005/8/layout/radial1"/>
    <dgm:cxn modelId="{DC4D18F0-3C19-EE4F-90C3-CCC6A6F38FB5}" type="presParOf" srcId="{25D0DF0F-14C8-E14A-95CE-0E8373DA9258}" destId="{AD0A918C-C80F-754B-AE46-16EF8F4CE20D}" srcOrd="25" destOrd="0" presId="urn:microsoft.com/office/officeart/2005/8/layout/radial1"/>
    <dgm:cxn modelId="{BBC22A04-BCA5-8643-AED3-435E1FBE1A49}" type="presParOf" srcId="{AD0A918C-C80F-754B-AE46-16EF8F4CE20D}" destId="{C7FCDC5E-1D3C-EE49-9EBA-1793DEDEDD67}" srcOrd="0" destOrd="0" presId="urn:microsoft.com/office/officeart/2005/8/layout/radial1"/>
    <dgm:cxn modelId="{30E8F52A-D645-D641-9857-9BDDEC20C3FE}" type="presParOf" srcId="{25D0DF0F-14C8-E14A-95CE-0E8373DA9258}" destId="{0CD8AF75-7268-ED4A-ADDD-5D2131833359}" srcOrd="26" destOrd="0" presId="urn:microsoft.com/office/officeart/2005/8/layout/radial1"/>
    <dgm:cxn modelId="{4081053F-4F7D-F24C-B03A-5A54AE960739}" type="presParOf" srcId="{25D0DF0F-14C8-E14A-95CE-0E8373DA9258}" destId="{622B837D-0540-8049-9BAD-77061BCD8A81}" srcOrd="27" destOrd="0" presId="urn:microsoft.com/office/officeart/2005/8/layout/radial1"/>
    <dgm:cxn modelId="{17001B58-99E4-9740-BB2E-05AE0463D070}" type="presParOf" srcId="{622B837D-0540-8049-9BAD-77061BCD8A81}" destId="{25BB8FEB-3989-6B49-AE2A-AFEFB030988C}" srcOrd="0" destOrd="0" presId="urn:microsoft.com/office/officeart/2005/8/layout/radial1"/>
    <dgm:cxn modelId="{304F3CA1-2860-E84C-9D2D-1E117FBDFDE7}" type="presParOf" srcId="{25D0DF0F-14C8-E14A-95CE-0E8373DA9258}" destId="{F5D705B2-9BE6-4040-98D0-F1A290C5EE0A}" srcOrd="28" destOrd="0" presId="urn:microsoft.com/office/officeart/2005/8/layout/radial1"/>
    <dgm:cxn modelId="{4E855AC6-8120-BE41-9C3F-D46B4B7F6804}" type="presParOf" srcId="{25D0DF0F-14C8-E14A-95CE-0E8373DA9258}" destId="{EC96DA6D-1A17-7B40-A413-C0DC1ADB33AA}" srcOrd="29" destOrd="0" presId="urn:microsoft.com/office/officeart/2005/8/layout/radial1"/>
    <dgm:cxn modelId="{A83899BC-1885-5740-BBFE-DC670B3CC62D}" type="presParOf" srcId="{EC96DA6D-1A17-7B40-A413-C0DC1ADB33AA}" destId="{5828BE94-6CD8-104B-808C-57501662AF7D}" srcOrd="0" destOrd="0" presId="urn:microsoft.com/office/officeart/2005/8/layout/radial1"/>
    <dgm:cxn modelId="{1D2674A7-2E7B-EF4A-9B55-EAFDBBB14B33}" type="presParOf" srcId="{25D0DF0F-14C8-E14A-95CE-0E8373DA9258}" destId="{E4C67F7D-E4A6-8949-AD56-FF0EF34897D0}" srcOrd="30" destOrd="0" presId="urn:microsoft.com/office/officeart/2005/8/layout/radial1"/>
    <dgm:cxn modelId="{97FE1511-E03A-CE47-9C17-85AE209E4B73}" type="presParOf" srcId="{25D0DF0F-14C8-E14A-95CE-0E8373DA9258}" destId="{EB4D2158-1512-2E44-B14A-A08A2666EDBA}" srcOrd="31" destOrd="0" presId="urn:microsoft.com/office/officeart/2005/8/layout/radial1"/>
    <dgm:cxn modelId="{8B4ABF4D-1D95-E34E-B6D2-E62DD883277F}" type="presParOf" srcId="{EB4D2158-1512-2E44-B14A-A08A2666EDBA}" destId="{146EEFC5-4CEA-BC44-8C7A-F34648AE291C}" srcOrd="0" destOrd="0" presId="urn:microsoft.com/office/officeart/2005/8/layout/radial1"/>
    <dgm:cxn modelId="{74D265C4-9A3E-4645-9002-D6FC31F9FC62}" type="presParOf" srcId="{25D0DF0F-14C8-E14A-95CE-0E8373DA9258}" destId="{2EDA5A90-0E3E-034A-9A62-314E947B9E0F}" srcOrd="32" destOrd="0" presId="urn:microsoft.com/office/officeart/2005/8/layout/radial1"/>
    <dgm:cxn modelId="{EB7E9D40-E2A9-F94E-9C50-223C553220D7}" type="presParOf" srcId="{25D0DF0F-14C8-E14A-95CE-0E8373DA9258}" destId="{D4F945A7-D4C5-2742-A00A-F788B6BA2BF4}" srcOrd="33" destOrd="0" presId="urn:microsoft.com/office/officeart/2005/8/layout/radial1"/>
    <dgm:cxn modelId="{1ACC7297-FE25-574E-AE86-02367A502B3D}" type="presParOf" srcId="{D4F945A7-D4C5-2742-A00A-F788B6BA2BF4}" destId="{D1468E72-77E4-2C4A-818B-A4054D85551F}" srcOrd="0" destOrd="0" presId="urn:microsoft.com/office/officeart/2005/8/layout/radial1"/>
    <dgm:cxn modelId="{D29240F6-F990-3348-BE17-F005D1745CE2}" type="presParOf" srcId="{25D0DF0F-14C8-E14A-95CE-0E8373DA9258}" destId="{5D431B9F-97FF-8741-963F-10109C9F8ECD}" srcOrd="34" destOrd="0" presId="urn:microsoft.com/office/officeart/2005/8/layout/radial1"/>
    <dgm:cxn modelId="{52480F88-6DC7-8B4B-BAFA-01E80F4480E0}" type="presParOf" srcId="{25D0DF0F-14C8-E14A-95CE-0E8373DA9258}" destId="{9413728F-64A6-9F4E-AB18-DF4975F2E21D}" srcOrd="35" destOrd="0" presId="urn:microsoft.com/office/officeart/2005/8/layout/radial1"/>
    <dgm:cxn modelId="{6CDCF103-BCA6-364F-95C1-91EC259289FB}" type="presParOf" srcId="{9413728F-64A6-9F4E-AB18-DF4975F2E21D}" destId="{0CC279CC-E3C8-BB44-A2F6-4358136BA073}" srcOrd="0" destOrd="0" presId="urn:microsoft.com/office/officeart/2005/8/layout/radial1"/>
    <dgm:cxn modelId="{7DD18546-3539-CC4A-94BA-1F8F83A65BBF}" type="presParOf" srcId="{25D0DF0F-14C8-E14A-95CE-0E8373DA9258}" destId="{1D73E4FD-0BA9-494A-A303-EC72A9D6D778}" srcOrd="36" destOrd="0" presId="urn:microsoft.com/office/officeart/2005/8/layout/radial1"/>
  </dgm:cxnLst>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DA53BA7-6DAB-554B-86B5-97F9A9A82E30}" type="doc">
      <dgm:prSet loTypeId="urn:microsoft.com/office/officeart/2005/8/layout/radial1" loCatId="" qsTypeId="urn:microsoft.com/office/officeart/2005/8/quickstyle/3d1" qsCatId="3D" csTypeId="urn:microsoft.com/office/officeart/2005/8/colors/accent0_1" csCatId="mainScheme" phldr="1"/>
      <dgm:spPr/>
      <dgm:t>
        <a:bodyPr/>
        <a:lstStyle/>
        <a:p>
          <a:endParaRPr lang="en-US"/>
        </a:p>
      </dgm:t>
    </dgm:pt>
    <dgm:pt modelId="{17D8C261-7390-5E44-9B76-3773142966B4}">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r>
            <a:rPr lang="en-US" sz="1000" b="1" kern="1200" dirty="0">
              <a:latin typeface="Book Antiqua" panose="02040602050305030304" pitchFamily="18" charset="0"/>
              <a:ea typeface="+mn-ea"/>
              <a:cs typeface="+mn-cs"/>
            </a:rPr>
            <a:t>Maternal </a:t>
          </a:r>
          <a:r>
            <a:rPr lang="en-US" sz="1000" b="1" kern="1200" dirty="0">
              <a:latin typeface="Book Antiqua" panose="02040602050305030304" pitchFamily="18" charset="0"/>
            </a:rPr>
            <a:t>Health</a:t>
          </a:r>
        </a:p>
      </dgm:t>
    </dgm:pt>
    <dgm:pt modelId="{44464A28-DD87-4C46-A4D7-3C9F83F4F526}" type="parTrans" cxnId="{CA70B952-CCD2-3F42-B24B-13AB43ACEC0D}">
      <dgm:prSet/>
      <dgm:spPr/>
      <dgm:t>
        <a:bodyPr/>
        <a:lstStyle/>
        <a:p>
          <a:endParaRPr lang="en-US"/>
        </a:p>
      </dgm:t>
    </dgm:pt>
    <dgm:pt modelId="{C97DE75C-CE0C-6C46-B757-93FFE333C35B}" type="sibTrans" cxnId="{CA70B952-CCD2-3F42-B24B-13AB43ACEC0D}">
      <dgm:prSet/>
      <dgm:spPr/>
      <dgm:t>
        <a:bodyPr/>
        <a:lstStyle/>
        <a:p>
          <a:endParaRPr lang="en-US"/>
        </a:p>
      </dgm:t>
    </dgm:pt>
    <dgm:pt modelId="{371678EA-A1BF-9245-879F-770B8476E5D1}">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Community Safety</a:t>
          </a:r>
        </a:p>
      </dgm:t>
    </dgm:pt>
    <dgm:pt modelId="{339CFBD9-1269-C647-9FA8-8BACE922EE1C}" type="parTrans" cxnId="{E3A63CDA-A4A4-2A45-B5B0-C020D6E55141}">
      <dgm:prSet custT="1"/>
      <dgm:spPr/>
      <dgm:t>
        <a:bodyPr/>
        <a:lstStyle/>
        <a:p>
          <a:endParaRPr lang="en-US" sz="800"/>
        </a:p>
      </dgm:t>
    </dgm:pt>
    <dgm:pt modelId="{4AD6A85A-50DC-AD43-9B57-0D1CFFE98F47}" type="sibTrans" cxnId="{E3A63CDA-A4A4-2A45-B5B0-C020D6E55141}">
      <dgm:prSet/>
      <dgm:spPr/>
      <dgm:t>
        <a:bodyPr/>
        <a:lstStyle/>
        <a:p>
          <a:endParaRPr lang="en-US"/>
        </a:p>
      </dgm:t>
    </dgm:pt>
    <dgm:pt modelId="{81017FFC-2333-F54B-A5D8-1713910A73E2}">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r>
            <a:rPr lang="en-US" sz="1000" b="1" kern="1200" dirty="0">
              <a:latin typeface="Book Antiqua" panose="02040602050305030304" pitchFamily="18" charset="0"/>
            </a:rPr>
            <a:t>Social </a:t>
          </a:r>
          <a:r>
            <a:rPr lang="en-US" sz="1000" b="1" kern="1200" dirty="0">
              <a:latin typeface="Book Antiqua" panose="02040602050305030304" pitchFamily="18" charset="0"/>
              <a:ea typeface="+mn-ea"/>
              <a:cs typeface="+mn-cs"/>
            </a:rPr>
            <a:t>Service</a:t>
          </a:r>
          <a:r>
            <a:rPr lang="en-US" sz="1000" b="1" kern="1200" dirty="0">
              <a:latin typeface="Book Antiqua" panose="02040602050305030304" pitchFamily="18" charset="0"/>
            </a:rPr>
            <a:t> Resources &amp; Support</a:t>
          </a:r>
        </a:p>
      </dgm:t>
    </dgm:pt>
    <dgm:pt modelId="{5C663B6D-C041-774B-97D0-3B8472D656C5}" type="parTrans" cxnId="{3A98A717-0547-C940-B085-24EBCE46EC55}">
      <dgm:prSet custT="1"/>
      <dgm:spPr/>
      <dgm:t>
        <a:bodyPr/>
        <a:lstStyle/>
        <a:p>
          <a:endParaRPr lang="en-US" sz="800"/>
        </a:p>
      </dgm:t>
    </dgm:pt>
    <dgm:pt modelId="{D79FC9FF-2BE8-BA47-ACF9-C30EB22FCF06}" type="sibTrans" cxnId="{3A98A717-0547-C940-B085-24EBCE46EC55}">
      <dgm:prSet/>
      <dgm:spPr/>
      <dgm:t>
        <a:bodyPr/>
        <a:lstStyle/>
        <a:p>
          <a:endParaRPr lang="en-US"/>
        </a:p>
      </dgm:t>
    </dgm:pt>
    <dgm:pt modelId="{B22E7E9E-528C-414A-B92D-9F872D737567}">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r>
            <a:rPr lang="en-US" sz="1000" b="1" dirty="0">
              <a:latin typeface="Book Antiqua" panose="02040602050305030304" pitchFamily="18" charset="0"/>
            </a:rPr>
            <a:t>Employment/ Work Environment</a:t>
          </a:r>
        </a:p>
      </dgm:t>
    </dgm:pt>
    <dgm:pt modelId="{21BF0F5B-D653-B545-BD12-A323AB19765F}" type="parTrans" cxnId="{95B86353-6ADD-4D4B-ACE0-AC77832EA029}">
      <dgm:prSet custT="1"/>
      <dgm:spPr/>
      <dgm:t>
        <a:bodyPr/>
        <a:lstStyle/>
        <a:p>
          <a:endParaRPr lang="en-US" sz="800"/>
        </a:p>
      </dgm:t>
    </dgm:pt>
    <dgm:pt modelId="{F41A277C-BD93-9F4D-9200-352F11C69D56}" type="sibTrans" cxnId="{95B86353-6ADD-4D4B-ACE0-AC77832EA029}">
      <dgm:prSet/>
      <dgm:spPr/>
      <dgm:t>
        <a:bodyPr/>
        <a:lstStyle/>
        <a:p>
          <a:endParaRPr lang="en-US"/>
        </a:p>
      </dgm:t>
    </dgm:pt>
    <dgm:pt modelId="{97E989EF-5637-6B43-A84C-D95918FDAA3B}">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Housing</a:t>
          </a:r>
        </a:p>
      </dgm:t>
    </dgm:pt>
    <dgm:pt modelId="{7EEB7084-A64F-9441-A07E-1B92F9F07493}" type="parTrans" cxnId="{397073B2-B16A-514F-92AF-B9EC045BC46C}">
      <dgm:prSet custT="1"/>
      <dgm:spPr/>
      <dgm:t>
        <a:bodyPr/>
        <a:lstStyle/>
        <a:p>
          <a:endParaRPr lang="en-US" sz="800"/>
        </a:p>
      </dgm:t>
    </dgm:pt>
    <dgm:pt modelId="{70E61A13-AECD-AD42-BC82-8308BDC28375}" type="sibTrans" cxnId="{397073B2-B16A-514F-92AF-B9EC045BC46C}">
      <dgm:prSet/>
      <dgm:spPr/>
      <dgm:t>
        <a:bodyPr/>
        <a:lstStyle/>
        <a:p>
          <a:endParaRPr lang="en-US"/>
        </a:p>
      </dgm:t>
    </dgm:pt>
    <dgm:pt modelId="{9DD81176-FAF0-C449-A052-4F82931C7C17}">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Transportation</a:t>
          </a:r>
        </a:p>
      </dgm:t>
    </dgm:pt>
    <dgm:pt modelId="{D8439EA7-8684-9640-962E-2D458A388A51}" type="parTrans" cxnId="{060A67BF-85AC-CF42-9D4D-414760A8B67A}">
      <dgm:prSet custT="1"/>
      <dgm:spPr/>
      <dgm:t>
        <a:bodyPr/>
        <a:lstStyle/>
        <a:p>
          <a:endParaRPr lang="en-US" sz="800"/>
        </a:p>
      </dgm:t>
    </dgm:pt>
    <dgm:pt modelId="{95BBB81E-026F-644D-B890-E9D8E4B4EF35}" type="sibTrans" cxnId="{060A67BF-85AC-CF42-9D4D-414760A8B67A}">
      <dgm:prSet/>
      <dgm:spPr/>
      <dgm:t>
        <a:bodyPr/>
        <a:lstStyle/>
        <a:p>
          <a:endParaRPr lang="en-US"/>
        </a:p>
      </dgm:t>
    </dgm:pt>
    <dgm:pt modelId="{5BAEE897-813A-E14B-9B34-F77BDD517A40}">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r>
            <a:rPr lang="en-US" sz="1000" b="1" kern="1200" dirty="0">
              <a:latin typeface="Book Antiqua" panose="02040602050305030304" pitchFamily="18" charset="0"/>
            </a:rPr>
            <a:t>Food </a:t>
          </a:r>
          <a:r>
            <a:rPr lang="en-US" sz="1000" b="1" kern="1200" dirty="0">
              <a:latin typeface="Book Antiqua" panose="02040602050305030304" pitchFamily="18" charset="0"/>
              <a:ea typeface="+mn-ea"/>
              <a:cs typeface="+mn-cs"/>
            </a:rPr>
            <a:t>Stability</a:t>
          </a:r>
        </a:p>
      </dgm:t>
    </dgm:pt>
    <dgm:pt modelId="{8B399291-1FB5-9247-873E-F469904F0484}" type="parTrans" cxnId="{520DBE00-8EDB-8A49-A918-FB178FB23765}">
      <dgm:prSet custT="1"/>
      <dgm:spPr/>
      <dgm:t>
        <a:bodyPr/>
        <a:lstStyle/>
        <a:p>
          <a:endParaRPr lang="en-US" sz="800"/>
        </a:p>
      </dgm:t>
    </dgm:pt>
    <dgm:pt modelId="{06EC00A0-4AEF-184F-B423-434F4B9C4E9E}" type="sibTrans" cxnId="{520DBE00-8EDB-8A49-A918-FB178FB23765}">
      <dgm:prSet/>
      <dgm:spPr/>
      <dgm:t>
        <a:bodyPr/>
        <a:lstStyle/>
        <a:p>
          <a:endParaRPr lang="en-US"/>
        </a:p>
      </dgm:t>
    </dgm:pt>
    <dgm:pt modelId="{038B52EE-D0D2-A34C-8194-36BCDE33B53B}">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Air/Water Quality</a:t>
          </a:r>
        </a:p>
      </dgm:t>
    </dgm:pt>
    <dgm:pt modelId="{E00089EC-1D07-3D4D-8248-D446EDCCA6B1}" type="parTrans" cxnId="{DCEC7B90-D137-694E-92EA-AA532234E1C9}">
      <dgm:prSet custT="1"/>
      <dgm:spPr/>
      <dgm:t>
        <a:bodyPr/>
        <a:lstStyle/>
        <a:p>
          <a:endParaRPr lang="en-US" sz="800"/>
        </a:p>
      </dgm:t>
    </dgm:pt>
    <dgm:pt modelId="{78E5854D-A1F1-DD4A-B05F-760C556083D2}" type="sibTrans" cxnId="{DCEC7B90-D137-694E-92EA-AA532234E1C9}">
      <dgm:prSet/>
      <dgm:spPr/>
      <dgm:t>
        <a:bodyPr/>
        <a:lstStyle/>
        <a:p>
          <a:endParaRPr lang="en-US"/>
        </a:p>
      </dgm:t>
    </dgm:pt>
    <dgm:pt modelId="{488D1FC7-C1A9-BC46-A112-3DCAF9295204}">
      <dgm:prSet phldrT="[Text]" custT="1"/>
      <dgm:spPr>
        <a:gradFill rotWithShape="0">
          <a:gsLst>
            <a:gs pos="100000">
              <a:srgbClr val="38C380"/>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r>
            <a:rPr lang="en-US" sz="1000" b="1" kern="1200" dirty="0">
              <a:latin typeface="Book Antiqua" panose="02040602050305030304" pitchFamily="18" charset="0"/>
            </a:rPr>
            <a:t>Police </a:t>
          </a:r>
          <a:r>
            <a:rPr lang="en-US" sz="1000" b="1" kern="1200" dirty="0">
              <a:latin typeface="Book Antiqua" panose="02040602050305030304" pitchFamily="18" charset="0"/>
              <a:ea typeface="+mn-ea"/>
              <a:cs typeface="+mn-cs"/>
            </a:rPr>
            <a:t>Brutality</a:t>
          </a:r>
        </a:p>
      </dgm:t>
    </dgm:pt>
    <dgm:pt modelId="{4C570398-6FFC-FA45-BD16-0800A749BE25}" type="parTrans" cxnId="{5A2971D4-44FB-7641-81D8-F309846D2147}">
      <dgm:prSet custT="1"/>
      <dgm:spPr/>
      <dgm:t>
        <a:bodyPr/>
        <a:lstStyle/>
        <a:p>
          <a:endParaRPr lang="en-US" sz="800"/>
        </a:p>
      </dgm:t>
    </dgm:pt>
    <dgm:pt modelId="{FAE384B5-BBA0-0748-BAC1-9663E77A21F9}" type="sibTrans" cxnId="{5A2971D4-44FB-7641-81D8-F309846D2147}">
      <dgm:prSet/>
      <dgm:spPr/>
      <dgm:t>
        <a:bodyPr/>
        <a:lstStyle/>
        <a:p>
          <a:endParaRPr lang="en-US"/>
        </a:p>
      </dgm:t>
    </dgm:pt>
    <dgm:pt modelId="{2F0E51ED-CA49-7D4B-B998-69E9229E484D}">
      <dgm:prSet phldrT="[Text]" custT="1"/>
      <dgm:spPr>
        <a:gradFill rotWithShape="0">
          <a:gsLst>
            <a:gs pos="100000">
              <a:srgbClr val="38C380"/>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r>
            <a:rPr lang="en-US" sz="1000" b="1" dirty="0">
              <a:latin typeface="Book Antiqua" panose="02040602050305030304" pitchFamily="18" charset="0"/>
            </a:rPr>
            <a:t>Implicit Biases</a:t>
          </a:r>
        </a:p>
      </dgm:t>
    </dgm:pt>
    <dgm:pt modelId="{0874C9EE-2049-184A-863A-A2DE3560F3D4}" type="parTrans" cxnId="{ED6C4A56-EE6A-E747-900E-B6A58AB2AF22}">
      <dgm:prSet custT="1"/>
      <dgm:spPr/>
      <dgm:t>
        <a:bodyPr/>
        <a:lstStyle/>
        <a:p>
          <a:endParaRPr lang="en-US" sz="800"/>
        </a:p>
      </dgm:t>
    </dgm:pt>
    <dgm:pt modelId="{6C869DB8-E983-D349-B0D3-6FB291B7CC57}" type="sibTrans" cxnId="{ED6C4A56-EE6A-E747-900E-B6A58AB2AF22}">
      <dgm:prSet/>
      <dgm:spPr/>
      <dgm:t>
        <a:bodyPr/>
        <a:lstStyle/>
        <a:p>
          <a:endParaRPr lang="en-US"/>
        </a:p>
      </dgm:t>
    </dgm:pt>
    <dgm:pt modelId="{D062618E-101D-B14C-AA85-08F116FBF478}">
      <dgm:prSet phldrT="[Text]" custT="1"/>
      <dgm:spPr>
        <a:gradFill rotWithShape="0">
          <a:gsLst>
            <a:gs pos="100000">
              <a:srgbClr val="38C380"/>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Microaggressions</a:t>
          </a:r>
        </a:p>
      </dgm:t>
    </dgm:pt>
    <dgm:pt modelId="{9A0E546A-B3E4-4C4B-A8FA-624D77C9427F}" type="parTrans" cxnId="{2CC3C28D-8CC4-0E40-9FC4-F40B7773D6D9}">
      <dgm:prSet custT="1"/>
      <dgm:spPr/>
      <dgm:t>
        <a:bodyPr/>
        <a:lstStyle/>
        <a:p>
          <a:endParaRPr lang="en-US" sz="800"/>
        </a:p>
      </dgm:t>
    </dgm:pt>
    <dgm:pt modelId="{680DB7BF-1D9B-FC48-8CC0-4E1D05AF7C18}" type="sibTrans" cxnId="{2CC3C28D-8CC4-0E40-9FC4-F40B7773D6D9}">
      <dgm:prSet/>
      <dgm:spPr/>
      <dgm:t>
        <a:bodyPr/>
        <a:lstStyle/>
        <a:p>
          <a:endParaRPr lang="en-US"/>
        </a:p>
      </dgm:t>
    </dgm:pt>
    <dgm:pt modelId="{62EDEEE6-88DF-FC49-A43D-8B90178876BD}">
      <dgm:prSet phldrT="[Text]" custT="1"/>
      <dgm:spPr>
        <a:gradFill rotWithShape="0">
          <a:gsLst>
            <a:gs pos="100000">
              <a:srgbClr val="38C380"/>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r>
            <a:rPr lang="en-US" sz="1000" b="1" dirty="0">
              <a:latin typeface="Book Antiqua" panose="02040602050305030304" pitchFamily="18" charset="0"/>
            </a:rPr>
            <a:t>Hate Crimes</a:t>
          </a:r>
        </a:p>
      </dgm:t>
    </dgm:pt>
    <dgm:pt modelId="{7112B081-B24B-7D4E-8C9D-BD74970471AB}" type="parTrans" cxnId="{BF79B2D0-728C-3F4F-A027-E679427794DC}">
      <dgm:prSet custT="1"/>
      <dgm:spPr/>
      <dgm:t>
        <a:bodyPr/>
        <a:lstStyle/>
        <a:p>
          <a:endParaRPr lang="en-US" sz="800"/>
        </a:p>
      </dgm:t>
    </dgm:pt>
    <dgm:pt modelId="{9163AE69-372B-FA4E-97FB-62C91CF06751}" type="sibTrans" cxnId="{BF79B2D0-728C-3F4F-A027-E679427794DC}">
      <dgm:prSet/>
      <dgm:spPr/>
      <dgm:t>
        <a:bodyPr/>
        <a:lstStyle/>
        <a:p>
          <a:endParaRPr lang="en-US"/>
        </a:p>
      </dgm:t>
    </dgm:pt>
    <dgm:pt modelId="{D25B87B7-9F00-9B46-8FA8-B162B8C10CBD}">
      <dgm:prSet phldrT="[Text]" custT="1"/>
      <dgm:spPr>
        <a:gradFill rotWithShape="0">
          <a:gsLst>
            <a:gs pos="100000">
              <a:srgbClr val="38C380"/>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r>
            <a:rPr lang="en-US" sz="1000" b="1" kern="1200" dirty="0">
              <a:latin typeface="Book Antiqua" panose="02040602050305030304" pitchFamily="18" charset="0"/>
            </a:rPr>
            <a:t>Personal/ Family/ Friend </a:t>
          </a:r>
          <a:r>
            <a:rPr lang="en-US" sz="1000" b="1" kern="1200" dirty="0">
              <a:latin typeface="Book Antiqua" panose="02040602050305030304" pitchFamily="18" charset="0"/>
              <a:ea typeface="+mn-ea"/>
              <a:cs typeface="+mn-cs"/>
            </a:rPr>
            <a:t>Experiences</a:t>
          </a:r>
        </a:p>
      </dgm:t>
    </dgm:pt>
    <dgm:pt modelId="{8A9D59E6-7785-3047-A249-87AB72BD1047}" type="parTrans" cxnId="{8D14BF7C-F82F-6E49-BAA1-3E3E5798413F}">
      <dgm:prSet custT="1"/>
      <dgm:spPr/>
      <dgm:t>
        <a:bodyPr/>
        <a:lstStyle/>
        <a:p>
          <a:endParaRPr lang="en-US" sz="800"/>
        </a:p>
      </dgm:t>
    </dgm:pt>
    <dgm:pt modelId="{D82AD403-ECE1-FC46-AEF2-C12E48536726}" type="sibTrans" cxnId="{8D14BF7C-F82F-6E49-BAA1-3E3E5798413F}">
      <dgm:prSet/>
      <dgm:spPr/>
      <dgm:t>
        <a:bodyPr/>
        <a:lstStyle/>
        <a:p>
          <a:endParaRPr lang="en-US"/>
        </a:p>
      </dgm:t>
    </dgm:pt>
    <dgm:pt modelId="{EB23074F-23C6-F542-B3B2-71C3299ECE5E}">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Income</a:t>
          </a:r>
        </a:p>
      </dgm:t>
    </dgm:pt>
    <dgm:pt modelId="{782420AE-E0FD-6741-8E64-5DFD448019DD}" type="parTrans" cxnId="{9C07DC72-574B-864F-8645-31CF21F01C52}">
      <dgm:prSet custT="1"/>
      <dgm:spPr/>
      <dgm:t>
        <a:bodyPr/>
        <a:lstStyle/>
        <a:p>
          <a:endParaRPr lang="en-US" sz="800"/>
        </a:p>
      </dgm:t>
    </dgm:pt>
    <dgm:pt modelId="{F9E22BAF-8C4B-154C-BD79-B17BF870819B}" type="sibTrans" cxnId="{9C07DC72-574B-864F-8645-31CF21F01C52}">
      <dgm:prSet/>
      <dgm:spPr/>
      <dgm:t>
        <a:bodyPr/>
        <a:lstStyle/>
        <a:p>
          <a:endParaRPr lang="en-US"/>
        </a:p>
      </dgm:t>
    </dgm:pt>
    <dgm:pt modelId="{1BA18FC6-D23E-794D-93C0-1C28F6F553E8}">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Government Policies (Social, Economic</a:t>
          </a:r>
          <a:r>
            <a:rPr lang="en-US" sz="1000" kern="1200" dirty="0">
              <a:latin typeface="Book Antiqua" panose="02040602050305030304" pitchFamily="18" charset="0"/>
              <a:ea typeface="+mn-ea"/>
              <a:cs typeface="+mn-cs"/>
            </a:rPr>
            <a:t>, </a:t>
          </a:r>
          <a:r>
            <a:rPr lang="en-US" sz="1000" b="1" kern="1200" dirty="0">
              <a:latin typeface="Book Antiqua" panose="02040602050305030304" pitchFamily="18" charset="0"/>
              <a:ea typeface="+mn-ea"/>
              <a:cs typeface="+mn-cs"/>
            </a:rPr>
            <a:t>Health</a:t>
          </a:r>
          <a:r>
            <a:rPr lang="en-US" sz="1000" kern="1200" dirty="0">
              <a:latin typeface="Book Antiqua" panose="02040602050305030304" pitchFamily="18" charset="0"/>
              <a:ea typeface="+mn-ea"/>
              <a:cs typeface="+mn-cs"/>
            </a:rPr>
            <a:t>)</a:t>
          </a:r>
        </a:p>
      </dgm:t>
    </dgm:pt>
    <dgm:pt modelId="{0E0654E7-ACB8-0F4A-8993-20D85F4F9270}" type="parTrans" cxnId="{BA7046F0-C0AD-CE4F-8495-A64CC377556C}">
      <dgm:prSet custT="1"/>
      <dgm:spPr/>
      <dgm:t>
        <a:bodyPr/>
        <a:lstStyle/>
        <a:p>
          <a:endParaRPr lang="en-US" sz="800"/>
        </a:p>
      </dgm:t>
    </dgm:pt>
    <dgm:pt modelId="{6764ED26-855E-8F4E-BEF0-12803227FD76}" type="sibTrans" cxnId="{BA7046F0-C0AD-CE4F-8495-A64CC377556C}">
      <dgm:prSet/>
      <dgm:spPr/>
      <dgm:t>
        <a:bodyPr/>
        <a:lstStyle/>
        <a:p>
          <a:endParaRPr lang="en-US"/>
        </a:p>
      </dgm:t>
    </dgm:pt>
    <dgm:pt modelId="{90563E9B-22D9-2941-B325-AB7B8082D07B}">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Domestic Violence</a:t>
          </a:r>
        </a:p>
      </dgm:t>
    </dgm:pt>
    <dgm:pt modelId="{63426396-B5D9-734A-AF5C-759DF8AC51B2}" type="parTrans" cxnId="{E72F37F5-C62C-B644-ADDA-22BE252B35BD}">
      <dgm:prSet custT="1"/>
      <dgm:spPr/>
      <dgm:t>
        <a:bodyPr/>
        <a:lstStyle/>
        <a:p>
          <a:endParaRPr lang="en-US" sz="800"/>
        </a:p>
      </dgm:t>
    </dgm:pt>
    <dgm:pt modelId="{0A928CAE-E045-6948-9B69-FDCB38BA8EE5}" type="sibTrans" cxnId="{E72F37F5-C62C-B644-ADDA-22BE252B35BD}">
      <dgm:prSet/>
      <dgm:spPr/>
      <dgm:t>
        <a:bodyPr/>
        <a:lstStyle/>
        <a:p>
          <a:endParaRPr lang="en-US"/>
        </a:p>
      </dgm:t>
    </dgm:pt>
    <dgm:pt modelId="{8824993D-143E-114B-90C7-890458EACA7B}">
      <dgm:prSet phldrT="[Text]" custT="1"/>
      <dgm:spPr>
        <a:gradFill rotWithShape="0">
          <a:gsLst>
            <a:gs pos="100000">
              <a:srgbClr val="0F9DB1"/>
            </a:gs>
            <a:gs pos="100000">
              <a:schemeClr val="lt1">
                <a:hueOff val="0"/>
                <a:satOff val="0"/>
                <a:lumOff val="0"/>
                <a:alphaOff val="0"/>
                <a:shade val="90000"/>
                <a:lumMod val="84000"/>
              </a:schemeClr>
            </a:gs>
          </a:gsLst>
        </a:gradFill>
      </dgm:spPr>
      <dgm:t>
        <a:bodyPr/>
        <a:lstStyle/>
        <a:p>
          <a:r>
            <a:rPr lang="en-US" sz="1000" b="1" dirty="0">
              <a:latin typeface="Book Antiqua" panose="02040602050305030304" pitchFamily="18" charset="0"/>
            </a:rPr>
            <a:t>Neighborhood/ Environment</a:t>
          </a:r>
        </a:p>
      </dgm:t>
    </dgm:pt>
    <dgm:pt modelId="{D8C7D617-A8C2-DE41-8BF1-954E5C9F28CE}" type="parTrans" cxnId="{1B763336-001F-2B4A-830C-DD93D101D343}">
      <dgm:prSet custT="1"/>
      <dgm:spPr/>
      <dgm:t>
        <a:bodyPr/>
        <a:lstStyle/>
        <a:p>
          <a:endParaRPr lang="en-US" sz="800"/>
        </a:p>
      </dgm:t>
    </dgm:pt>
    <dgm:pt modelId="{26D97C83-23B0-D947-B4CD-37BBAEB171CC}" type="sibTrans" cxnId="{1B763336-001F-2B4A-830C-DD93D101D343}">
      <dgm:prSet/>
      <dgm:spPr/>
      <dgm:t>
        <a:bodyPr/>
        <a:lstStyle/>
        <a:p>
          <a:endParaRPr lang="en-US"/>
        </a:p>
      </dgm:t>
    </dgm:pt>
    <dgm:pt modelId="{17273124-835C-1849-AFBC-8EB24B96190B}">
      <dgm:prSet phldrT="[Text]" custT="1"/>
      <dgm:spPr>
        <a:gradFill rotWithShape="0">
          <a:gsLst>
            <a:gs pos="100000">
              <a:srgbClr val="0F9DB1"/>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000" kern="1200" dirty="0">
              <a:latin typeface="Book Antiqua" panose="02040602050305030304" pitchFamily="18" charset="0"/>
              <a:ea typeface="+mn-ea"/>
              <a:cs typeface="+mn-cs"/>
            </a:rPr>
            <a:t>Education</a:t>
          </a:r>
        </a:p>
      </dgm:t>
    </dgm:pt>
    <dgm:pt modelId="{358092D7-8F0F-B34B-AE03-B16FC4110DF7}" type="parTrans" cxnId="{09250904-D83C-5549-B32C-EE92A42D1779}">
      <dgm:prSet custT="1"/>
      <dgm:spPr/>
      <dgm:t>
        <a:bodyPr/>
        <a:lstStyle/>
        <a:p>
          <a:endParaRPr lang="en-US" sz="800"/>
        </a:p>
      </dgm:t>
    </dgm:pt>
    <dgm:pt modelId="{266E2377-1487-9A45-AA3C-0D6B4034FD19}" type="sibTrans" cxnId="{09250904-D83C-5549-B32C-EE92A42D1779}">
      <dgm:prSet/>
      <dgm:spPr/>
      <dgm:t>
        <a:bodyPr/>
        <a:lstStyle/>
        <a:p>
          <a:endParaRPr lang="en-US"/>
        </a:p>
      </dgm:t>
    </dgm:pt>
    <dgm:pt modelId="{8F3FB90C-EFBD-B54F-B1AB-E17BB6EDB7EE}">
      <dgm:prSet phldrT="[Text]" custT="1"/>
      <dgm:spPr>
        <a:gradFill rotWithShape="0">
          <a:gsLst>
            <a:gs pos="100000">
              <a:srgbClr val="38C380"/>
            </a:gs>
            <a:gs pos="100000">
              <a:schemeClr val="lt1">
                <a:hueOff val="0"/>
                <a:satOff val="0"/>
                <a:lumOff val="0"/>
                <a:alphaOff val="0"/>
                <a:shade val="90000"/>
                <a:lumMod val="84000"/>
              </a:schemeClr>
            </a:gs>
          </a:gsLst>
        </a:gradFill>
        <a:scene3d>
          <a:camera prst="orthographicFront"/>
          <a:lightRig rig="flat" dir="t"/>
        </a:scene3d>
        <a:sp3d prstMaterial="plastic">
          <a:bevelT w="120900" h="88900"/>
          <a:bevelB w="88900" h="31750" prst="angle"/>
        </a:sp3d>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Racism</a:t>
          </a:r>
        </a:p>
      </dgm:t>
    </dgm:pt>
    <dgm:pt modelId="{AFD08865-8CB9-3D4B-838F-93027855DFF9}" type="parTrans" cxnId="{CE216E55-5E7B-CE4E-AC1E-B8C239B54366}">
      <dgm:prSet custT="1"/>
      <dgm:spPr/>
      <dgm:t>
        <a:bodyPr/>
        <a:lstStyle/>
        <a:p>
          <a:endParaRPr lang="en-US" sz="800"/>
        </a:p>
      </dgm:t>
    </dgm:pt>
    <dgm:pt modelId="{70F67BC5-7BF2-A54F-954B-61645584A59F}" type="sibTrans" cxnId="{CE216E55-5E7B-CE4E-AC1E-B8C239B54366}">
      <dgm:prSet/>
      <dgm:spPr/>
      <dgm:t>
        <a:bodyPr/>
        <a:lstStyle/>
        <a:p>
          <a:endParaRPr lang="en-US"/>
        </a:p>
      </dgm:t>
    </dgm:pt>
    <dgm:pt modelId="{25D0DF0F-14C8-E14A-95CE-0E8373DA9258}" type="pres">
      <dgm:prSet presAssocID="{1DA53BA7-6DAB-554B-86B5-97F9A9A82E30}" presName="cycle" presStyleCnt="0">
        <dgm:presLayoutVars>
          <dgm:chMax val="1"/>
          <dgm:dir/>
          <dgm:animLvl val="ctr"/>
          <dgm:resizeHandles val="exact"/>
        </dgm:presLayoutVars>
      </dgm:prSet>
      <dgm:spPr/>
    </dgm:pt>
    <dgm:pt modelId="{7E4FDC37-78FB-F941-B104-4F7DF00364C8}" type="pres">
      <dgm:prSet presAssocID="{17D8C261-7390-5E44-9B76-3773142966B4}" presName="centerShape" presStyleLbl="node0" presStyleIdx="0" presStyleCnt="1" custScaleX="230480" custScaleY="204407"/>
      <dgm:spPr>
        <a:xfrm>
          <a:off x="5431382" y="2129324"/>
          <a:ext cx="1583497" cy="1404364"/>
        </a:xfrm>
        <a:prstGeom prst="ellipse">
          <a:avLst/>
        </a:prstGeom>
      </dgm:spPr>
    </dgm:pt>
    <dgm:pt modelId="{AA708E6D-C29C-CC4E-8D21-A7F9BCDEFB2D}" type="pres">
      <dgm:prSet presAssocID="{339CFBD9-1269-C647-9FA8-8BACE922EE1C}" presName="Name9" presStyleLbl="parChTrans1D2" presStyleIdx="0" presStyleCnt="18"/>
      <dgm:spPr/>
    </dgm:pt>
    <dgm:pt modelId="{B2EFD33A-76C2-174D-ACB2-9C20F1C80891}" type="pres">
      <dgm:prSet presAssocID="{339CFBD9-1269-C647-9FA8-8BACE922EE1C}" presName="connTx" presStyleLbl="parChTrans1D2" presStyleIdx="0" presStyleCnt="18"/>
      <dgm:spPr/>
    </dgm:pt>
    <dgm:pt modelId="{718188D3-9D77-FF40-9323-1E953904D302}" type="pres">
      <dgm:prSet presAssocID="{371678EA-A1BF-9245-879F-770B8476E5D1}" presName="node" presStyleLbl="node1" presStyleIdx="0" presStyleCnt="18" custScaleX="253041" custScaleY="180733" custRadScaleRad="92382" custRadScaleInc="-20332">
        <dgm:presLayoutVars>
          <dgm:bulletEnabled val="1"/>
        </dgm:presLayoutVars>
      </dgm:prSet>
      <dgm:spPr>
        <a:xfrm>
          <a:off x="5674395" y="-1037"/>
          <a:ext cx="928655" cy="909864"/>
        </a:xfrm>
        <a:prstGeom prst="ellipse">
          <a:avLst/>
        </a:prstGeom>
      </dgm:spPr>
    </dgm:pt>
    <dgm:pt modelId="{04622E1D-8935-024E-824C-580519EDFF20}" type="pres">
      <dgm:prSet presAssocID="{5C663B6D-C041-774B-97D0-3B8472D656C5}" presName="Name9" presStyleLbl="parChTrans1D2" presStyleIdx="1" presStyleCnt="18"/>
      <dgm:spPr/>
    </dgm:pt>
    <dgm:pt modelId="{289D058D-8347-4842-866E-95053AB2303B}" type="pres">
      <dgm:prSet presAssocID="{5C663B6D-C041-774B-97D0-3B8472D656C5}" presName="connTx" presStyleLbl="parChTrans1D2" presStyleIdx="1" presStyleCnt="18"/>
      <dgm:spPr/>
    </dgm:pt>
    <dgm:pt modelId="{98FCCE30-6815-274D-BC16-75971B1CF59E}" type="pres">
      <dgm:prSet presAssocID="{81017FFC-2333-F54B-A5D8-1713910A73E2}" presName="node" presStyleLbl="node1" presStyleIdx="1" presStyleCnt="18" custScaleX="200665" custScaleY="145791" custRadScaleRad="67209" custRadScaleInc="72829">
        <dgm:presLayoutVars>
          <dgm:bulletEnabled val="1"/>
        </dgm:presLayoutVars>
      </dgm:prSet>
      <dgm:spPr>
        <a:xfrm>
          <a:off x="6423321" y="638716"/>
          <a:ext cx="826657" cy="896082"/>
        </a:xfrm>
        <a:prstGeom prst="ellipse">
          <a:avLst/>
        </a:prstGeom>
      </dgm:spPr>
    </dgm:pt>
    <dgm:pt modelId="{9062AF23-A5D7-FB4E-A2F9-6D49C610DF95}" type="pres">
      <dgm:prSet presAssocID="{21BF0F5B-D653-B545-BD12-A323AB19765F}" presName="Name9" presStyleLbl="parChTrans1D2" presStyleIdx="2" presStyleCnt="18"/>
      <dgm:spPr/>
    </dgm:pt>
    <dgm:pt modelId="{3279E5B6-A6F2-014D-870A-879DA90FDE4D}" type="pres">
      <dgm:prSet presAssocID="{21BF0F5B-D653-B545-BD12-A323AB19765F}" presName="connTx" presStyleLbl="parChTrans1D2" presStyleIdx="2" presStyleCnt="18"/>
      <dgm:spPr/>
    </dgm:pt>
    <dgm:pt modelId="{5D10F10C-186D-204E-BAED-63FA8D332869}" type="pres">
      <dgm:prSet presAssocID="{B22E7E9E-528C-414A-B92D-9F872D737567}" presName="node" presStyleLbl="node1" presStyleIdx="2" presStyleCnt="18" custScaleX="226230" custScaleY="155116" custRadScaleRad="134102" custRadScaleInc="82301">
        <dgm:presLayoutVars>
          <dgm:bulletEnabled val="1"/>
        </dgm:presLayoutVars>
      </dgm:prSet>
      <dgm:spPr>
        <a:xfrm>
          <a:off x="7395672" y="427699"/>
          <a:ext cx="965652" cy="862033"/>
        </a:xfrm>
        <a:prstGeom prst="ellipse">
          <a:avLst/>
        </a:prstGeom>
      </dgm:spPr>
    </dgm:pt>
    <dgm:pt modelId="{DBD5682A-997F-084E-8C42-B5E631AF92C7}" type="pres">
      <dgm:prSet presAssocID="{7EEB7084-A64F-9441-A07E-1B92F9F07493}" presName="Name9" presStyleLbl="parChTrans1D2" presStyleIdx="3" presStyleCnt="18"/>
      <dgm:spPr/>
    </dgm:pt>
    <dgm:pt modelId="{70580975-5DA9-5D4C-9CBD-E7AE38FD06C3}" type="pres">
      <dgm:prSet presAssocID="{7EEB7084-A64F-9441-A07E-1B92F9F07493}" presName="connTx" presStyleLbl="parChTrans1D2" presStyleIdx="3" presStyleCnt="18"/>
      <dgm:spPr/>
    </dgm:pt>
    <dgm:pt modelId="{1A438BC8-B665-8148-AEAA-AA0FC3AF2A89}" type="pres">
      <dgm:prSet presAssocID="{97E989EF-5637-6B43-A84C-D95918FDAA3B}" presName="node" presStyleLbl="node1" presStyleIdx="3" presStyleCnt="18" custScaleX="196731" custScaleY="123236" custRadScaleRad="80588" custRadScaleInc="262">
        <dgm:presLayoutVars>
          <dgm:bulletEnabled val="1"/>
        </dgm:presLayoutVars>
      </dgm:prSet>
      <dgm:spPr>
        <a:xfrm>
          <a:off x="7279896" y="1580159"/>
          <a:ext cx="687043" cy="687043"/>
        </a:xfrm>
        <a:prstGeom prst="ellipse">
          <a:avLst/>
        </a:prstGeom>
      </dgm:spPr>
    </dgm:pt>
    <dgm:pt modelId="{65F1A508-F3D3-114F-B643-C3EA867C0C7C}" type="pres">
      <dgm:prSet presAssocID="{D8439EA7-8684-9640-962E-2D458A388A51}" presName="Name9" presStyleLbl="parChTrans1D2" presStyleIdx="4" presStyleCnt="18"/>
      <dgm:spPr/>
    </dgm:pt>
    <dgm:pt modelId="{351BD30E-C81E-184D-809E-E809C56E1E98}" type="pres">
      <dgm:prSet presAssocID="{D8439EA7-8684-9640-962E-2D458A388A51}" presName="connTx" presStyleLbl="parChTrans1D2" presStyleIdx="4" presStyleCnt="18"/>
      <dgm:spPr/>
    </dgm:pt>
    <dgm:pt modelId="{3E5F1602-EE9D-4845-BDB9-2B9A49A2C02A}" type="pres">
      <dgm:prSet presAssocID="{9DD81176-FAF0-C449-A052-4F82931C7C17}" presName="node" presStyleLbl="node1" presStyleIdx="4" presStyleCnt="18" custScaleX="289099" custScaleY="123396" custRadScaleRad="122764" custRadScaleInc="-14463">
        <dgm:presLayoutVars>
          <dgm:bulletEnabled val="1"/>
        </dgm:presLayoutVars>
      </dgm:prSet>
      <dgm:spPr>
        <a:xfrm>
          <a:off x="8219956" y="1918877"/>
          <a:ext cx="1078692" cy="930867"/>
        </a:xfrm>
        <a:prstGeom prst="ellipse">
          <a:avLst/>
        </a:prstGeom>
      </dgm:spPr>
    </dgm:pt>
    <dgm:pt modelId="{1ED56E70-33C2-CF4E-9094-923322114757}" type="pres">
      <dgm:prSet presAssocID="{8B399291-1FB5-9247-873E-F469904F0484}" presName="Name9" presStyleLbl="parChTrans1D2" presStyleIdx="5" presStyleCnt="18"/>
      <dgm:spPr/>
    </dgm:pt>
    <dgm:pt modelId="{7472D66D-33E5-7144-9507-EC617642F6D6}" type="pres">
      <dgm:prSet presAssocID="{8B399291-1FB5-9247-873E-F469904F0484}" presName="connTx" presStyleLbl="parChTrans1D2" presStyleIdx="5" presStyleCnt="18"/>
      <dgm:spPr/>
    </dgm:pt>
    <dgm:pt modelId="{11D42280-9B85-5D42-A0DA-FBF8B034D21C}" type="pres">
      <dgm:prSet presAssocID="{5BAEE897-813A-E14B-9B34-F77BDD517A40}" presName="node" presStyleLbl="node1" presStyleIdx="5" presStyleCnt="18" custScaleX="166004" custScaleY="124234" custRadScaleRad="64842" custRadScaleInc="-68758">
        <dgm:presLayoutVars>
          <dgm:bulletEnabled val="1"/>
        </dgm:presLayoutVars>
      </dgm:prSet>
      <dgm:spPr>
        <a:xfrm>
          <a:off x="7371244" y="2654982"/>
          <a:ext cx="891046" cy="853541"/>
        </a:xfrm>
        <a:prstGeom prst="ellipse">
          <a:avLst/>
        </a:prstGeom>
      </dgm:spPr>
    </dgm:pt>
    <dgm:pt modelId="{118DF0E7-C695-C340-ABE7-321F94C82211}" type="pres">
      <dgm:prSet presAssocID="{E00089EC-1D07-3D4D-8248-D446EDCCA6B1}" presName="Name9" presStyleLbl="parChTrans1D2" presStyleIdx="6" presStyleCnt="18"/>
      <dgm:spPr/>
    </dgm:pt>
    <dgm:pt modelId="{D5657D29-E9DA-B946-8C70-51E427AD7D99}" type="pres">
      <dgm:prSet presAssocID="{E00089EC-1D07-3D4D-8248-D446EDCCA6B1}" presName="connTx" presStyleLbl="parChTrans1D2" presStyleIdx="6" presStyleCnt="18"/>
      <dgm:spPr/>
    </dgm:pt>
    <dgm:pt modelId="{725F2D74-A914-874D-BA20-4C26FD490890}" type="pres">
      <dgm:prSet presAssocID="{038B52EE-D0D2-A34C-8194-36BCDE33B53B}" presName="node" presStyleLbl="node1" presStyleIdx="6" presStyleCnt="18" custScaleX="169980" custScaleY="143870" custRadScaleRad="109683" custRadScaleInc="-68711">
        <dgm:presLayoutVars>
          <dgm:bulletEnabled val="1"/>
        </dgm:presLayoutVars>
      </dgm:prSet>
      <dgm:spPr>
        <a:xfrm>
          <a:off x="7983334" y="3674706"/>
          <a:ext cx="940136" cy="888896"/>
        </a:xfrm>
        <a:prstGeom prst="ellipse">
          <a:avLst/>
        </a:prstGeom>
      </dgm:spPr>
    </dgm:pt>
    <dgm:pt modelId="{0C074E4E-7011-574B-93EE-62D806BB07E5}" type="pres">
      <dgm:prSet presAssocID="{4C570398-6FFC-FA45-BD16-0800A749BE25}" presName="Name9" presStyleLbl="parChTrans1D2" presStyleIdx="7" presStyleCnt="18"/>
      <dgm:spPr/>
    </dgm:pt>
    <dgm:pt modelId="{704830A2-C6FA-AA41-99DD-80A79CD24452}" type="pres">
      <dgm:prSet presAssocID="{4C570398-6FFC-FA45-BD16-0800A749BE25}" presName="connTx" presStyleLbl="parChTrans1D2" presStyleIdx="7" presStyleCnt="18"/>
      <dgm:spPr/>
    </dgm:pt>
    <dgm:pt modelId="{38193788-B348-2A47-9993-CF2755C39AE1}" type="pres">
      <dgm:prSet presAssocID="{488D1FC7-C1A9-BC46-A112-3DCAF9295204}" presName="node" presStyleLbl="node1" presStyleIdx="7" presStyleCnt="18" custScaleX="186740" custScaleY="138831" custRadScaleRad="63931" custRadScaleInc="-105701">
        <dgm:presLayoutVars>
          <dgm:bulletEnabled val="1"/>
        </dgm:presLayoutVars>
      </dgm:prSet>
      <dgm:spPr>
        <a:xfrm>
          <a:off x="6735059" y="3567897"/>
          <a:ext cx="880116" cy="869095"/>
        </a:xfrm>
        <a:prstGeom prst="ellipse">
          <a:avLst/>
        </a:prstGeom>
      </dgm:spPr>
    </dgm:pt>
    <dgm:pt modelId="{41A786DA-B0F0-6F44-9B08-6A11448BF0C5}" type="pres">
      <dgm:prSet presAssocID="{0874C9EE-2049-184A-863A-A2DE3560F3D4}" presName="Name9" presStyleLbl="parChTrans1D2" presStyleIdx="8" presStyleCnt="18"/>
      <dgm:spPr/>
    </dgm:pt>
    <dgm:pt modelId="{05C8AD52-5D48-CF49-B3F4-87334B839D22}" type="pres">
      <dgm:prSet presAssocID="{0874C9EE-2049-184A-863A-A2DE3560F3D4}" presName="connTx" presStyleLbl="parChTrans1D2" presStyleIdx="8" presStyleCnt="18"/>
      <dgm:spPr/>
    </dgm:pt>
    <dgm:pt modelId="{17D67154-C6F9-7343-A9A3-3F77AB93AACB}" type="pres">
      <dgm:prSet presAssocID="{2F0E51ED-CA49-7D4B-B998-69E9229E484D}" presName="node" presStyleLbl="node1" presStyleIdx="8" presStyleCnt="18" custScaleX="136539" custScaleY="122439" custRadScaleRad="104866" custRadScaleInc="-105342">
        <dgm:presLayoutVars>
          <dgm:bulletEnabled val="1"/>
        </dgm:presLayoutVars>
      </dgm:prSet>
      <dgm:spPr>
        <a:xfrm>
          <a:off x="6634893" y="4830888"/>
          <a:ext cx="938081" cy="841208"/>
        </a:xfrm>
        <a:prstGeom prst="ellipse">
          <a:avLst/>
        </a:prstGeom>
      </dgm:spPr>
    </dgm:pt>
    <dgm:pt modelId="{EF49DE12-999F-7346-8FF3-B81F44C52E7B}" type="pres">
      <dgm:prSet presAssocID="{9A0E546A-B3E4-4C4B-A8FA-624D77C9427F}" presName="Name9" presStyleLbl="parChTrans1D2" presStyleIdx="9" presStyleCnt="18"/>
      <dgm:spPr/>
    </dgm:pt>
    <dgm:pt modelId="{442A44DA-B20F-CF42-B689-68B8C9E9F614}" type="pres">
      <dgm:prSet presAssocID="{9A0E546A-B3E4-4C4B-A8FA-624D77C9427F}" presName="connTx" presStyleLbl="parChTrans1D2" presStyleIdx="9" presStyleCnt="18"/>
      <dgm:spPr/>
    </dgm:pt>
    <dgm:pt modelId="{3C963F32-08CD-C44E-B793-1064522D9A56}" type="pres">
      <dgm:prSet presAssocID="{D062618E-101D-B14C-AA85-08F116FBF478}" presName="node" presStyleLbl="node1" presStyleIdx="9" presStyleCnt="18" custScaleX="298026" custScaleY="106376" custRadScaleRad="63422" custRadScaleInc="14806">
        <dgm:presLayoutVars>
          <dgm:bulletEnabled val="1"/>
        </dgm:presLayoutVars>
      </dgm:prSet>
      <dgm:spPr>
        <a:xfrm>
          <a:off x="5520402" y="3789057"/>
          <a:ext cx="1349187" cy="1350403"/>
        </a:xfrm>
        <a:prstGeom prst="ellipse">
          <a:avLst/>
        </a:prstGeom>
      </dgm:spPr>
    </dgm:pt>
    <dgm:pt modelId="{2BD0CEFA-184A-BC43-B521-A58E643300E3}" type="pres">
      <dgm:prSet presAssocID="{AFD08865-8CB9-3D4B-838F-93027855DFF9}" presName="Name9" presStyleLbl="parChTrans1D2" presStyleIdx="10" presStyleCnt="18"/>
      <dgm:spPr/>
    </dgm:pt>
    <dgm:pt modelId="{D31751ED-9053-F046-910C-E2637DF1891B}" type="pres">
      <dgm:prSet presAssocID="{AFD08865-8CB9-3D4B-838F-93027855DFF9}" presName="connTx" presStyleLbl="parChTrans1D2" presStyleIdx="10" presStyleCnt="18"/>
      <dgm:spPr/>
    </dgm:pt>
    <dgm:pt modelId="{12000620-1BAD-7649-8CBE-5592AF00A8D5}" type="pres">
      <dgm:prSet presAssocID="{8F3FB90C-EFBD-B54F-B1AB-E17BB6EDB7EE}" presName="node" presStyleLbl="node1" presStyleIdx="10" presStyleCnt="18" custScaleX="161641" custRadScaleRad="105223" custRadScaleInc="144059">
        <dgm:presLayoutVars>
          <dgm:bulletEnabled val="1"/>
        </dgm:presLayoutVars>
      </dgm:prSet>
      <dgm:spPr>
        <a:xfrm>
          <a:off x="4785889" y="4823559"/>
          <a:ext cx="687043" cy="687043"/>
        </a:xfrm>
        <a:prstGeom prst="ellipse">
          <a:avLst/>
        </a:prstGeom>
      </dgm:spPr>
    </dgm:pt>
    <dgm:pt modelId="{FF333718-C84A-0147-98AE-E7801B919E31}" type="pres">
      <dgm:prSet presAssocID="{7112B081-B24B-7D4E-8C9D-BD74970471AB}" presName="Name9" presStyleLbl="parChTrans1D2" presStyleIdx="11" presStyleCnt="18"/>
      <dgm:spPr/>
    </dgm:pt>
    <dgm:pt modelId="{23DA29E8-E042-7A4F-B2FA-4E4FFA7D226B}" type="pres">
      <dgm:prSet presAssocID="{7112B081-B24B-7D4E-8C9D-BD74970471AB}" presName="connTx" presStyleLbl="parChTrans1D2" presStyleIdx="11" presStyleCnt="18"/>
      <dgm:spPr/>
    </dgm:pt>
    <dgm:pt modelId="{1610D5BE-0A6D-304A-9BB4-8183DF91F9FA}" type="pres">
      <dgm:prSet presAssocID="{62EDEEE6-88DF-FC49-A43D-8B90178876BD}" presName="node" presStyleLbl="node1" presStyleIdx="11" presStyleCnt="18" custScaleX="124392" custScaleY="99596" custRadScaleRad="61382" custRadScaleInc="44361">
        <dgm:presLayoutVars>
          <dgm:bulletEnabled val="1"/>
        </dgm:presLayoutVars>
      </dgm:prSet>
      <dgm:spPr>
        <a:xfrm>
          <a:off x="4759433" y="3618095"/>
          <a:ext cx="854626" cy="684267"/>
        </a:xfrm>
        <a:prstGeom prst="ellipse">
          <a:avLst/>
        </a:prstGeom>
      </dgm:spPr>
    </dgm:pt>
    <dgm:pt modelId="{AD0A918C-C80F-754B-AE46-16EF8F4CE20D}" type="pres">
      <dgm:prSet presAssocID="{8A9D59E6-7785-3047-A249-87AB72BD1047}" presName="Name9" presStyleLbl="parChTrans1D2" presStyleIdx="12" presStyleCnt="18"/>
      <dgm:spPr/>
    </dgm:pt>
    <dgm:pt modelId="{C7FCDC5E-1D3C-EE49-9EBA-1793DEDEDD67}" type="pres">
      <dgm:prSet presAssocID="{8A9D59E6-7785-3047-A249-87AB72BD1047}" presName="connTx" presStyleLbl="parChTrans1D2" presStyleIdx="12" presStyleCnt="18"/>
      <dgm:spPr/>
    </dgm:pt>
    <dgm:pt modelId="{0CD8AF75-7268-ED4A-ADDD-5D2131833359}" type="pres">
      <dgm:prSet presAssocID="{D25B87B7-9F00-9B46-8FA8-B162B8C10CBD}" presName="node" presStyleLbl="node1" presStyleIdx="12" presStyleCnt="18" custScaleX="289540" custScaleY="129479" custRadScaleRad="116833" custRadScaleInc="58981">
        <dgm:presLayoutVars>
          <dgm:bulletEnabled val="1"/>
        </dgm:presLayoutVars>
      </dgm:prSet>
      <dgm:spPr>
        <a:xfrm>
          <a:off x="3493341" y="3674366"/>
          <a:ext cx="999036" cy="889576"/>
        </a:xfrm>
        <a:prstGeom prst="ellipse">
          <a:avLst/>
        </a:prstGeom>
      </dgm:spPr>
    </dgm:pt>
    <dgm:pt modelId="{622B837D-0540-8049-9BAD-77061BCD8A81}" type="pres">
      <dgm:prSet presAssocID="{782420AE-E0FD-6741-8E64-5DFD448019DD}" presName="Name9" presStyleLbl="parChTrans1D2" presStyleIdx="13" presStyleCnt="18"/>
      <dgm:spPr/>
    </dgm:pt>
    <dgm:pt modelId="{25BB8FEB-3989-6B49-AE2A-AFEFB030988C}" type="pres">
      <dgm:prSet presAssocID="{782420AE-E0FD-6741-8E64-5DFD448019DD}" presName="connTx" presStyleLbl="parChTrans1D2" presStyleIdx="13" presStyleCnt="18"/>
      <dgm:spPr/>
    </dgm:pt>
    <dgm:pt modelId="{F5D705B2-9BE6-4040-98D0-F1A290C5EE0A}" type="pres">
      <dgm:prSet presAssocID="{EB23074F-23C6-F542-B3B2-71C3299ECE5E}" presName="node" presStyleLbl="node1" presStyleIdx="13" presStyleCnt="18" custScaleX="139794" custRadScaleRad="62017" custRadScaleInc="14960">
        <dgm:presLayoutVars>
          <dgm:bulletEnabled val="1"/>
        </dgm:presLayoutVars>
      </dgm:prSet>
      <dgm:spPr>
        <a:xfrm>
          <a:off x="4300047" y="2724165"/>
          <a:ext cx="687043" cy="687043"/>
        </a:xfrm>
        <a:prstGeom prst="ellipse">
          <a:avLst/>
        </a:prstGeom>
      </dgm:spPr>
    </dgm:pt>
    <dgm:pt modelId="{EC96DA6D-1A17-7B40-A413-C0DC1ADB33AA}" type="pres">
      <dgm:prSet presAssocID="{0E0654E7-ACB8-0F4A-8993-20D85F4F9270}" presName="Name9" presStyleLbl="parChTrans1D2" presStyleIdx="14" presStyleCnt="18"/>
      <dgm:spPr/>
    </dgm:pt>
    <dgm:pt modelId="{5828BE94-6CD8-104B-808C-57501662AF7D}" type="pres">
      <dgm:prSet presAssocID="{0E0654E7-ACB8-0F4A-8993-20D85F4F9270}" presName="connTx" presStyleLbl="parChTrans1D2" presStyleIdx="14" presStyleCnt="18"/>
      <dgm:spPr/>
    </dgm:pt>
    <dgm:pt modelId="{E4C67F7D-E4A6-8949-AD56-FF0EF34897D0}" type="pres">
      <dgm:prSet presAssocID="{1BA18FC6-D23E-794D-93C0-1C28F6F553E8}" presName="node" presStyleLbl="node1" presStyleIdx="14" presStyleCnt="18" custScaleX="296704" custScaleY="190245" custRadScaleRad="121410" custRadScaleInc="-39561">
        <dgm:presLayoutVars>
          <dgm:bulletEnabled val="1"/>
        </dgm:presLayoutVars>
      </dgm:prSet>
      <dgm:spPr>
        <a:xfrm>
          <a:off x="3127582" y="1915905"/>
          <a:ext cx="1118753" cy="936810"/>
        </a:xfrm>
        <a:prstGeom prst="ellipse">
          <a:avLst/>
        </a:prstGeom>
      </dgm:spPr>
    </dgm:pt>
    <dgm:pt modelId="{EB4D2158-1512-2E44-B14A-A08A2666EDBA}" type="pres">
      <dgm:prSet presAssocID="{63426396-B5D9-734A-AF5C-759DF8AC51B2}" presName="Name9" presStyleLbl="parChTrans1D2" presStyleIdx="15" presStyleCnt="18"/>
      <dgm:spPr/>
    </dgm:pt>
    <dgm:pt modelId="{146EEFC5-4CEA-BC44-8C7A-F34648AE291C}" type="pres">
      <dgm:prSet presAssocID="{63426396-B5D9-734A-AF5C-759DF8AC51B2}" presName="connTx" presStyleLbl="parChTrans1D2" presStyleIdx="15" presStyleCnt="18"/>
      <dgm:spPr/>
    </dgm:pt>
    <dgm:pt modelId="{2EDA5A90-0E3E-034A-9A62-314E947B9E0F}" type="pres">
      <dgm:prSet presAssocID="{90563E9B-22D9-2941-B325-AB7B8082D07B}" presName="node" presStyleLbl="node1" presStyleIdx="15" presStyleCnt="18" custScaleX="188087" custScaleY="153495" custRadScaleRad="67120" custRadScaleInc="-34606">
        <dgm:presLayoutVars>
          <dgm:bulletEnabled val="1"/>
        </dgm:presLayoutVars>
      </dgm:prSet>
      <dgm:spPr>
        <a:xfrm>
          <a:off x="4451192" y="1767065"/>
          <a:ext cx="687043" cy="687043"/>
        </a:xfrm>
        <a:prstGeom prst="ellipse">
          <a:avLst/>
        </a:prstGeom>
      </dgm:spPr>
    </dgm:pt>
    <dgm:pt modelId="{D4F945A7-D4C5-2742-A00A-F788B6BA2BF4}" type="pres">
      <dgm:prSet presAssocID="{D8C7D617-A8C2-DE41-8BF1-954E5C9F28CE}" presName="Name9" presStyleLbl="parChTrans1D2" presStyleIdx="16" presStyleCnt="18"/>
      <dgm:spPr/>
    </dgm:pt>
    <dgm:pt modelId="{D1468E72-77E4-2C4A-818B-A4054D85551F}" type="pres">
      <dgm:prSet presAssocID="{D8C7D617-A8C2-DE41-8BF1-954E5C9F28CE}" presName="connTx" presStyleLbl="parChTrans1D2" presStyleIdx="16" presStyleCnt="18"/>
      <dgm:spPr/>
    </dgm:pt>
    <dgm:pt modelId="{5D431B9F-97FF-8741-963F-10109C9F8ECD}" type="pres">
      <dgm:prSet presAssocID="{8824993D-143E-114B-90C7-890458EACA7B}" presName="node" presStyleLbl="node1" presStyleIdx="16" presStyleCnt="18" custScaleX="292840" custScaleY="143421" custRadScaleRad="133601" custRadScaleInc="-46235">
        <dgm:presLayoutVars>
          <dgm:bulletEnabled val="1"/>
        </dgm:presLayoutVars>
      </dgm:prSet>
      <dgm:spPr/>
    </dgm:pt>
    <dgm:pt modelId="{9413728F-64A6-9F4E-AB18-DF4975F2E21D}" type="pres">
      <dgm:prSet presAssocID="{358092D7-8F0F-B34B-AE03-B16FC4110DF7}" presName="Name9" presStyleLbl="parChTrans1D2" presStyleIdx="17" presStyleCnt="18"/>
      <dgm:spPr/>
    </dgm:pt>
    <dgm:pt modelId="{0CC279CC-E3C8-BB44-A2F6-4358136BA073}" type="pres">
      <dgm:prSet presAssocID="{358092D7-8F0F-B34B-AE03-B16FC4110DF7}" presName="connTx" presStyleLbl="parChTrans1D2" presStyleIdx="17" presStyleCnt="18"/>
      <dgm:spPr/>
    </dgm:pt>
    <dgm:pt modelId="{1D73E4FD-0BA9-494A-A303-EC72A9D6D778}" type="pres">
      <dgm:prSet presAssocID="{17273124-835C-1849-AFBC-8EB24B96190B}" presName="node" presStyleLbl="node1" presStyleIdx="17" presStyleCnt="18" custScaleX="194262" custScaleY="129946" custRadScaleRad="64986" custRadScaleInc="-35913">
        <dgm:presLayoutVars>
          <dgm:bulletEnabled val="1"/>
        </dgm:presLayoutVars>
      </dgm:prSet>
      <dgm:spPr>
        <a:xfrm>
          <a:off x="5122807" y="863231"/>
          <a:ext cx="861078" cy="869130"/>
        </a:xfrm>
        <a:prstGeom prst="ellipse">
          <a:avLst/>
        </a:prstGeom>
      </dgm:spPr>
    </dgm:pt>
  </dgm:ptLst>
  <dgm:cxnLst>
    <dgm:cxn modelId="{520DBE00-8EDB-8A49-A918-FB178FB23765}" srcId="{17D8C261-7390-5E44-9B76-3773142966B4}" destId="{5BAEE897-813A-E14B-9B34-F77BDD517A40}" srcOrd="5" destOrd="0" parTransId="{8B399291-1FB5-9247-873E-F469904F0484}" sibTransId="{06EC00A0-4AEF-184F-B423-434F4B9C4E9E}"/>
    <dgm:cxn modelId="{09250904-D83C-5549-B32C-EE92A42D1779}" srcId="{17D8C261-7390-5E44-9B76-3773142966B4}" destId="{17273124-835C-1849-AFBC-8EB24B96190B}" srcOrd="17" destOrd="0" parTransId="{358092D7-8F0F-B34B-AE03-B16FC4110DF7}" sibTransId="{266E2377-1487-9A45-AA3C-0D6B4034FD19}"/>
    <dgm:cxn modelId="{A1E3DB06-A3AC-584A-ADD7-54E4772D921B}" type="presOf" srcId="{17D8C261-7390-5E44-9B76-3773142966B4}" destId="{7E4FDC37-78FB-F941-B104-4F7DF00364C8}" srcOrd="0" destOrd="0" presId="urn:microsoft.com/office/officeart/2005/8/layout/radial1"/>
    <dgm:cxn modelId="{2ABBD10A-64A3-0B4E-8D34-8F48937BEC86}" type="presOf" srcId="{17273124-835C-1849-AFBC-8EB24B96190B}" destId="{1D73E4FD-0BA9-494A-A303-EC72A9D6D778}" srcOrd="0" destOrd="0" presId="urn:microsoft.com/office/officeart/2005/8/layout/radial1"/>
    <dgm:cxn modelId="{C9DB810C-D680-B145-A38F-8D296790DBED}" type="presOf" srcId="{97E989EF-5637-6B43-A84C-D95918FDAA3B}" destId="{1A438BC8-B665-8148-AEAA-AA0FC3AF2A89}" srcOrd="0" destOrd="0" presId="urn:microsoft.com/office/officeart/2005/8/layout/radial1"/>
    <dgm:cxn modelId="{26B7F80D-1037-9248-BFBF-F7CEDAAEC756}" type="presOf" srcId="{9A0E546A-B3E4-4C4B-A8FA-624D77C9427F}" destId="{EF49DE12-999F-7346-8FF3-B81F44C52E7B}" srcOrd="0" destOrd="0" presId="urn:microsoft.com/office/officeart/2005/8/layout/radial1"/>
    <dgm:cxn modelId="{3A98A717-0547-C940-B085-24EBCE46EC55}" srcId="{17D8C261-7390-5E44-9B76-3773142966B4}" destId="{81017FFC-2333-F54B-A5D8-1713910A73E2}" srcOrd="1" destOrd="0" parTransId="{5C663B6D-C041-774B-97D0-3B8472D656C5}" sibTransId="{D79FC9FF-2BE8-BA47-ACF9-C30EB22FCF06}"/>
    <dgm:cxn modelId="{5976CB18-46A1-0A44-8A75-A0FDAA6DF61D}" type="presOf" srcId="{21BF0F5B-D653-B545-BD12-A323AB19765F}" destId="{3279E5B6-A6F2-014D-870A-879DA90FDE4D}" srcOrd="1" destOrd="0" presId="urn:microsoft.com/office/officeart/2005/8/layout/radial1"/>
    <dgm:cxn modelId="{FF5F5B27-7B02-6541-AFEE-B6DCE293EC95}" type="presOf" srcId="{8824993D-143E-114B-90C7-890458EACA7B}" destId="{5D431B9F-97FF-8741-963F-10109C9F8ECD}" srcOrd="0" destOrd="0" presId="urn:microsoft.com/office/officeart/2005/8/layout/radial1"/>
    <dgm:cxn modelId="{699FC727-3646-0341-AF91-932A46306904}" type="presOf" srcId="{AFD08865-8CB9-3D4B-838F-93027855DFF9}" destId="{2BD0CEFA-184A-BC43-B521-A58E643300E3}" srcOrd="0" destOrd="0" presId="urn:microsoft.com/office/officeart/2005/8/layout/radial1"/>
    <dgm:cxn modelId="{F2E3C629-544E-324D-B441-D9F4D882CB99}" type="presOf" srcId="{782420AE-E0FD-6741-8E64-5DFD448019DD}" destId="{25BB8FEB-3989-6B49-AE2A-AFEFB030988C}" srcOrd="1" destOrd="0" presId="urn:microsoft.com/office/officeart/2005/8/layout/radial1"/>
    <dgm:cxn modelId="{8ACCB32B-6669-C64D-BFB6-523B1FB062E7}" type="presOf" srcId="{7EEB7084-A64F-9441-A07E-1B92F9F07493}" destId="{70580975-5DA9-5D4C-9CBD-E7AE38FD06C3}" srcOrd="1" destOrd="0" presId="urn:microsoft.com/office/officeart/2005/8/layout/radial1"/>
    <dgm:cxn modelId="{646CBF30-A93A-034C-911B-8179CAA8CF6E}" type="presOf" srcId="{62EDEEE6-88DF-FC49-A43D-8B90178876BD}" destId="{1610D5BE-0A6D-304A-9BB4-8183DF91F9FA}" srcOrd="0" destOrd="0" presId="urn:microsoft.com/office/officeart/2005/8/layout/radial1"/>
    <dgm:cxn modelId="{764FFA33-606C-4244-B7F5-17EF7206757C}" type="presOf" srcId="{4C570398-6FFC-FA45-BD16-0800A749BE25}" destId="{704830A2-C6FA-AA41-99DD-80A79CD24452}" srcOrd="1" destOrd="0" presId="urn:microsoft.com/office/officeart/2005/8/layout/radial1"/>
    <dgm:cxn modelId="{1B763336-001F-2B4A-830C-DD93D101D343}" srcId="{17D8C261-7390-5E44-9B76-3773142966B4}" destId="{8824993D-143E-114B-90C7-890458EACA7B}" srcOrd="16" destOrd="0" parTransId="{D8C7D617-A8C2-DE41-8BF1-954E5C9F28CE}" sibTransId="{26D97C83-23B0-D947-B4CD-37BBAEB171CC}"/>
    <dgm:cxn modelId="{D5191F38-F6C8-154F-98A5-C18354627BF2}" type="presOf" srcId="{E00089EC-1D07-3D4D-8248-D446EDCCA6B1}" destId="{D5657D29-E9DA-B946-8C70-51E427AD7D99}" srcOrd="1" destOrd="0" presId="urn:microsoft.com/office/officeart/2005/8/layout/radial1"/>
    <dgm:cxn modelId="{F1863C3A-77CC-F543-B629-E8886F66C639}" type="presOf" srcId="{7EEB7084-A64F-9441-A07E-1B92F9F07493}" destId="{DBD5682A-997F-084E-8C42-B5E631AF92C7}" srcOrd="0" destOrd="0" presId="urn:microsoft.com/office/officeart/2005/8/layout/radial1"/>
    <dgm:cxn modelId="{66A68F3C-3369-C04E-9BEA-DCA99434C605}" type="presOf" srcId="{63426396-B5D9-734A-AF5C-759DF8AC51B2}" destId="{EB4D2158-1512-2E44-B14A-A08A2666EDBA}" srcOrd="0" destOrd="0" presId="urn:microsoft.com/office/officeart/2005/8/layout/radial1"/>
    <dgm:cxn modelId="{E5F44462-25EC-6B4F-865E-13D2FC286461}" type="presOf" srcId="{339CFBD9-1269-C647-9FA8-8BACE922EE1C}" destId="{AA708E6D-C29C-CC4E-8D21-A7F9BCDEFB2D}" srcOrd="0" destOrd="0" presId="urn:microsoft.com/office/officeart/2005/8/layout/radial1"/>
    <dgm:cxn modelId="{69CC4645-F611-A045-A1F8-B999F8EC5892}" type="presOf" srcId="{358092D7-8F0F-B34B-AE03-B16FC4110DF7}" destId="{9413728F-64A6-9F4E-AB18-DF4975F2E21D}" srcOrd="0" destOrd="0" presId="urn:microsoft.com/office/officeart/2005/8/layout/radial1"/>
    <dgm:cxn modelId="{E4772246-E8BE-6443-B09E-2754DC08DFAA}" type="presOf" srcId="{63426396-B5D9-734A-AF5C-759DF8AC51B2}" destId="{146EEFC5-4CEA-BC44-8C7A-F34648AE291C}" srcOrd="1" destOrd="0" presId="urn:microsoft.com/office/officeart/2005/8/layout/radial1"/>
    <dgm:cxn modelId="{A7DAF34E-6746-9E4E-9C9B-8AF185659038}" type="presOf" srcId="{D8439EA7-8684-9640-962E-2D458A388A51}" destId="{351BD30E-C81E-184D-809E-E809C56E1E98}" srcOrd="1" destOrd="0" presId="urn:microsoft.com/office/officeart/2005/8/layout/radial1"/>
    <dgm:cxn modelId="{0CFB054F-430C-9B4D-92F2-4FBE3EEF3BC2}" type="presOf" srcId="{4C570398-6FFC-FA45-BD16-0800A749BE25}" destId="{0C074E4E-7011-574B-93EE-62D806BB07E5}" srcOrd="0" destOrd="0" presId="urn:microsoft.com/office/officeart/2005/8/layout/radial1"/>
    <dgm:cxn modelId="{1E547870-FA43-294B-9655-084C8BE7BD8E}" type="presOf" srcId="{038B52EE-D0D2-A34C-8194-36BCDE33B53B}" destId="{725F2D74-A914-874D-BA20-4C26FD490890}" srcOrd="0" destOrd="0" presId="urn:microsoft.com/office/officeart/2005/8/layout/radial1"/>
    <dgm:cxn modelId="{CA70B952-CCD2-3F42-B24B-13AB43ACEC0D}" srcId="{1DA53BA7-6DAB-554B-86B5-97F9A9A82E30}" destId="{17D8C261-7390-5E44-9B76-3773142966B4}" srcOrd="0" destOrd="0" parTransId="{44464A28-DD87-4C46-A4D7-3C9F83F4F526}" sibTransId="{C97DE75C-CE0C-6C46-B757-93FFE333C35B}"/>
    <dgm:cxn modelId="{9C07DC72-574B-864F-8645-31CF21F01C52}" srcId="{17D8C261-7390-5E44-9B76-3773142966B4}" destId="{EB23074F-23C6-F542-B3B2-71C3299ECE5E}" srcOrd="13" destOrd="0" parTransId="{782420AE-E0FD-6741-8E64-5DFD448019DD}" sibTransId="{F9E22BAF-8C4B-154C-BD79-B17BF870819B}"/>
    <dgm:cxn modelId="{95B86353-6ADD-4D4B-ACE0-AC77832EA029}" srcId="{17D8C261-7390-5E44-9B76-3773142966B4}" destId="{B22E7E9E-528C-414A-B92D-9F872D737567}" srcOrd="2" destOrd="0" parTransId="{21BF0F5B-D653-B545-BD12-A323AB19765F}" sibTransId="{F41A277C-BD93-9F4D-9200-352F11C69D56}"/>
    <dgm:cxn modelId="{67815454-5F16-ED45-A9AA-D4A696A68553}" type="presOf" srcId="{5C663B6D-C041-774B-97D0-3B8472D656C5}" destId="{04622E1D-8935-024E-824C-580519EDFF20}" srcOrd="0" destOrd="0" presId="urn:microsoft.com/office/officeart/2005/8/layout/radial1"/>
    <dgm:cxn modelId="{67DBD874-9607-1B4B-9A0E-536B299BDBF8}" type="presOf" srcId="{1BA18FC6-D23E-794D-93C0-1C28F6F553E8}" destId="{E4C67F7D-E4A6-8949-AD56-FF0EF34897D0}" srcOrd="0" destOrd="0" presId="urn:microsoft.com/office/officeart/2005/8/layout/radial1"/>
    <dgm:cxn modelId="{CE216E55-5E7B-CE4E-AC1E-B8C239B54366}" srcId="{17D8C261-7390-5E44-9B76-3773142966B4}" destId="{8F3FB90C-EFBD-B54F-B1AB-E17BB6EDB7EE}" srcOrd="10" destOrd="0" parTransId="{AFD08865-8CB9-3D4B-838F-93027855DFF9}" sibTransId="{70F67BC5-7BF2-A54F-954B-61645584A59F}"/>
    <dgm:cxn modelId="{ED6C4A56-EE6A-E747-900E-B6A58AB2AF22}" srcId="{17D8C261-7390-5E44-9B76-3773142966B4}" destId="{2F0E51ED-CA49-7D4B-B998-69E9229E484D}" srcOrd="8" destOrd="0" parTransId="{0874C9EE-2049-184A-863A-A2DE3560F3D4}" sibTransId="{6C869DB8-E983-D349-B0D3-6FB291B7CC57}"/>
    <dgm:cxn modelId="{93AA9177-3792-7840-BF6D-D61B7241A02E}" type="presOf" srcId="{D8C7D617-A8C2-DE41-8BF1-954E5C9F28CE}" destId="{D4F945A7-D4C5-2742-A00A-F788B6BA2BF4}" srcOrd="0" destOrd="0" presId="urn:microsoft.com/office/officeart/2005/8/layout/radial1"/>
    <dgm:cxn modelId="{1491A457-270A-BC45-9CC7-6999AD74C592}" type="presOf" srcId="{D062618E-101D-B14C-AA85-08F116FBF478}" destId="{3C963F32-08CD-C44E-B793-1064522D9A56}" srcOrd="0" destOrd="0" presId="urn:microsoft.com/office/officeart/2005/8/layout/radial1"/>
    <dgm:cxn modelId="{A813535A-6B16-494C-8F74-25E5C73D5809}" type="presOf" srcId="{21BF0F5B-D653-B545-BD12-A323AB19765F}" destId="{9062AF23-A5D7-FB4E-A2F9-6D49C610DF95}" srcOrd="0" destOrd="0" presId="urn:microsoft.com/office/officeart/2005/8/layout/radial1"/>
    <dgm:cxn modelId="{8D14BF7C-F82F-6E49-BAA1-3E3E5798413F}" srcId="{17D8C261-7390-5E44-9B76-3773142966B4}" destId="{D25B87B7-9F00-9B46-8FA8-B162B8C10CBD}" srcOrd="12" destOrd="0" parTransId="{8A9D59E6-7785-3047-A249-87AB72BD1047}" sibTransId="{D82AD403-ECE1-FC46-AEF2-C12E48536726}"/>
    <dgm:cxn modelId="{2CC3C28D-8CC4-0E40-9FC4-F40B7773D6D9}" srcId="{17D8C261-7390-5E44-9B76-3773142966B4}" destId="{D062618E-101D-B14C-AA85-08F116FBF478}" srcOrd="9" destOrd="0" parTransId="{9A0E546A-B3E4-4C4B-A8FA-624D77C9427F}" sibTransId="{680DB7BF-1D9B-FC48-8CC0-4E1D05AF7C18}"/>
    <dgm:cxn modelId="{E886D98D-7AA3-1143-A611-E73121B4E060}" type="presOf" srcId="{0E0654E7-ACB8-0F4A-8993-20D85F4F9270}" destId="{EC96DA6D-1A17-7B40-A413-C0DC1ADB33AA}" srcOrd="0" destOrd="0" presId="urn:microsoft.com/office/officeart/2005/8/layout/radial1"/>
    <dgm:cxn modelId="{DCEC7B90-D137-694E-92EA-AA532234E1C9}" srcId="{17D8C261-7390-5E44-9B76-3773142966B4}" destId="{038B52EE-D0D2-A34C-8194-36BCDE33B53B}" srcOrd="6" destOrd="0" parTransId="{E00089EC-1D07-3D4D-8248-D446EDCCA6B1}" sibTransId="{78E5854D-A1F1-DD4A-B05F-760C556083D2}"/>
    <dgm:cxn modelId="{50C7BC91-3325-0A4B-A47C-CF90B99325A1}" type="presOf" srcId="{1DA53BA7-6DAB-554B-86B5-97F9A9A82E30}" destId="{25D0DF0F-14C8-E14A-95CE-0E8373DA9258}" srcOrd="0" destOrd="0" presId="urn:microsoft.com/office/officeart/2005/8/layout/radial1"/>
    <dgm:cxn modelId="{6C0D6692-6BEA-D845-8934-AB1AE3FEF6E6}" type="presOf" srcId="{D8439EA7-8684-9640-962E-2D458A388A51}" destId="{65F1A508-F3D3-114F-B643-C3EA867C0C7C}" srcOrd="0" destOrd="0" presId="urn:microsoft.com/office/officeart/2005/8/layout/radial1"/>
    <dgm:cxn modelId="{5CFB1896-7E26-A445-B354-AB79F1A49A6A}" type="presOf" srcId="{AFD08865-8CB9-3D4B-838F-93027855DFF9}" destId="{D31751ED-9053-F046-910C-E2637DF1891B}" srcOrd="1" destOrd="0" presId="urn:microsoft.com/office/officeart/2005/8/layout/radial1"/>
    <dgm:cxn modelId="{E965F79E-56C5-D84B-8E62-2CA7A21E2802}" type="presOf" srcId="{5C663B6D-C041-774B-97D0-3B8472D656C5}" destId="{289D058D-8347-4842-866E-95053AB2303B}" srcOrd="1" destOrd="0" presId="urn:microsoft.com/office/officeart/2005/8/layout/radial1"/>
    <dgm:cxn modelId="{5F3F279F-1A4D-4F4D-BF02-6C84C56FF44A}" type="presOf" srcId="{371678EA-A1BF-9245-879F-770B8476E5D1}" destId="{718188D3-9D77-FF40-9323-1E953904D302}" srcOrd="0" destOrd="0" presId="urn:microsoft.com/office/officeart/2005/8/layout/radial1"/>
    <dgm:cxn modelId="{EFA2C8A2-1E0C-8843-B18E-EE790DF62DFA}" type="presOf" srcId="{7112B081-B24B-7D4E-8C9D-BD74970471AB}" destId="{23DA29E8-E042-7A4F-B2FA-4E4FFA7D226B}" srcOrd="1" destOrd="0" presId="urn:microsoft.com/office/officeart/2005/8/layout/radial1"/>
    <dgm:cxn modelId="{C984BCA4-374F-174B-AE09-FA61B6673D00}" type="presOf" srcId="{8F3FB90C-EFBD-B54F-B1AB-E17BB6EDB7EE}" destId="{12000620-1BAD-7649-8CBE-5592AF00A8D5}" srcOrd="0" destOrd="0" presId="urn:microsoft.com/office/officeart/2005/8/layout/radial1"/>
    <dgm:cxn modelId="{38F5E5AA-F727-AA49-8293-71011E102F8C}" type="presOf" srcId="{8A9D59E6-7785-3047-A249-87AB72BD1047}" destId="{AD0A918C-C80F-754B-AE46-16EF8F4CE20D}" srcOrd="0" destOrd="0" presId="urn:microsoft.com/office/officeart/2005/8/layout/radial1"/>
    <dgm:cxn modelId="{A9FC0EAC-4D05-2D47-8218-4FA2B1CBE978}" type="presOf" srcId="{8A9D59E6-7785-3047-A249-87AB72BD1047}" destId="{C7FCDC5E-1D3C-EE49-9EBA-1793DEDEDD67}" srcOrd="1" destOrd="0" presId="urn:microsoft.com/office/officeart/2005/8/layout/radial1"/>
    <dgm:cxn modelId="{DF5294AD-B5B9-804D-A5CF-477051493F6E}" type="presOf" srcId="{9DD81176-FAF0-C449-A052-4F82931C7C17}" destId="{3E5F1602-EE9D-4845-BDB9-2B9A49A2C02A}" srcOrd="0" destOrd="0" presId="urn:microsoft.com/office/officeart/2005/8/layout/radial1"/>
    <dgm:cxn modelId="{DC0039B0-AD10-7A40-95C9-9962FA7976B3}" type="presOf" srcId="{0E0654E7-ACB8-0F4A-8993-20D85F4F9270}" destId="{5828BE94-6CD8-104B-808C-57501662AF7D}" srcOrd="1" destOrd="0" presId="urn:microsoft.com/office/officeart/2005/8/layout/radial1"/>
    <dgm:cxn modelId="{5AA55DB1-0C66-0245-9E9C-DF9AA8D2EB2A}" type="presOf" srcId="{2F0E51ED-CA49-7D4B-B998-69E9229E484D}" destId="{17D67154-C6F9-7343-A9A3-3F77AB93AACB}" srcOrd="0" destOrd="0" presId="urn:microsoft.com/office/officeart/2005/8/layout/radial1"/>
    <dgm:cxn modelId="{397073B2-B16A-514F-92AF-B9EC045BC46C}" srcId="{17D8C261-7390-5E44-9B76-3773142966B4}" destId="{97E989EF-5637-6B43-A84C-D95918FDAA3B}" srcOrd="3" destOrd="0" parTransId="{7EEB7084-A64F-9441-A07E-1B92F9F07493}" sibTransId="{70E61A13-AECD-AD42-BC82-8308BDC28375}"/>
    <dgm:cxn modelId="{91F3DAB3-D40A-8340-930C-9D75BF0626EA}" type="presOf" srcId="{D25B87B7-9F00-9B46-8FA8-B162B8C10CBD}" destId="{0CD8AF75-7268-ED4A-ADDD-5D2131833359}" srcOrd="0" destOrd="0" presId="urn:microsoft.com/office/officeart/2005/8/layout/radial1"/>
    <dgm:cxn modelId="{BB3062B7-66B6-0243-9E03-A8D16D87FDE6}" type="presOf" srcId="{0874C9EE-2049-184A-863A-A2DE3560F3D4}" destId="{05C8AD52-5D48-CF49-B3F4-87334B839D22}" srcOrd="1" destOrd="0" presId="urn:microsoft.com/office/officeart/2005/8/layout/radial1"/>
    <dgm:cxn modelId="{7DA2DBBA-BD3D-964C-8E5F-D94437E59298}" type="presOf" srcId="{782420AE-E0FD-6741-8E64-5DFD448019DD}" destId="{622B837D-0540-8049-9BAD-77061BCD8A81}" srcOrd="0" destOrd="0" presId="urn:microsoft.com/office/officeart/2005/8/layout/radial1"/>
    <dgm:cxn modelId="{060A67BF-85AC-CF42-9D4D-414760A8B67A}" srcId="{17D8C261-7390-5E44-9B76-3773142966B4}" destId="{9DD81176-FAF0-C449-A052-4F82931C7C17}" srcOrd="4" destOrd="0" parTransId="{D8439EA7-8684-9640-962E-2D458A388A51}" sibTransId="{95BBB81E-026F-644D-B890-E9D8E4B4EF35}"/>
    <dgm:cxn modelId="{5F23BBC2-9D2D-654D-B8CA-AE7191A35497}" type="presOf" srcId="{339CFBD9-1269-C647-9FA8-8BACE922EE1C}" destId="{B2EFD33A-76C2-174D-ACB2-9C20F1C80891}" srcOrd="1" destOrd="0" presId="urn:microsoft.com/office/officeart/2005/8/layout/radial1"/>
    <dgm:cxn modelId="{E8F932C7-D55B-7342-9F39-859780645568}" type="presOf" srcId="{9A0E546A-B3E4-4C4B-A8FA-624D77C9427F}" destId="{442A44DA-B20F-CF42-B689-68B8C9E9F614}" srcOrd="1" destOrd="0" presId="urn:microsoft.com/office/officeart/2005/8/layout/radial1"/>
    <dgm:cxn modelId="{822B0FCA-156C-574F-9295-E33D1ACDF1FD}" type="presOf" srcId="{E00089EC-1D07-3D4D-8248-D446EDCCA6B1}" destId="{118DF0E7-C695-C340-ABE7-321F94C82211}" srcOrd="0" destOrd="0" presId="urn:microsoft.com/office/officeart/2005/8/layout/radial1"/>
    <dgm:cxn modelId="{E2A758CB-C2FA-9C44-AB06-4FD2DF4E2834}" type="presOf" srcId="{7112B081-B24B-7D4E-8C9D-BD74970471AB}" destId="{FF333718-C84A-0147-98AE-E7801B919E31}" srcOrd="0" destOrd="0" presId="urn:microsoft.com/office/officeart/2005/8/layout/radial1"/>
    <dgm:cxn modelId="{DD27B9CD-255B-2742-AE63-AB75F4D0BA64}" type="presOf" srcId="{90563E9B-22D9-2941-B325-AB7B8082D07B}" destId="{2EDA5A90-0E3E-034A-9A62-314E947B9E0F}" srcOrd="0" destOrd="0" presId="urn:microsoft.com/office/officeart/2005/8/layout/radial1"/>
    <dgm:cxn modelId="{BF79B2D0-728C-3F4F-A027-E679427794DC}" srcId="{17D8C261-7390-5E44-9B76-3773142966B4}" destId="{62EDEEE6-88DF-FC49-A43D-8B90178876BD}" srcOrd="11" destOrd="0" parTransId="{7112B081-B24B-7D4E-8C9D-BD74970471AB}" sibTransId="{9163AE69-372B-FA4E-97FB-62C91CF06751}"/>
    <dgm:cxn modelId="{5A2971D4-44FB-7641-81D8-F309846D2147}" srcId="{17D8C261-7390-5E44-9B76-3773142966B4}" destId="{488D1FC7-C1A9-BC46-A112-3DCAF9295204}" srcOrd="7" destOrd="0" parTransId="{4C570398-6FFC-FA45-BD16-0800A749BE25}" sibTransId="{FAE384B5-BBA0-0748-BAC1-9663E77A21F9}"/>
    <dgm:cxn modelId="{18B99CD4-BB79-A04F-9EE9-3220259DD544}" type="presOf" srcId="{488D1FC7-C1A9-BC46-A112-3DCAF9295204}" destId="{38193788-B348-2A47-9993-CF2755C39AE1}" srcOrd="0" destOrd="0" presId="urn:microsoft.com/office/officeart/2005/8/layout/radial1"/>
    <dgm:cxn modelId="{E3A63CDA-A4A4-2A45-B5B0-C020D6E55141}" srcId="{17D8C261-7390-5E44-9B76-3773142966B4}" destId="{371678EA-A1BF-9245-879F-770B8476E5D1}" srcOrd="0" destOrd="0" parTransId="{339CFBD9-1269-C647-9FA8-8BACE922EE1C}" sibTransId="{4AD6A85A-50DC-AD43-9B57-0D1CFFE98F47}"/>
    <dgm:cxn modelId="{E859F0DF-59A9-B04B-97C4-B4F265323410}" type="presOf" srcId="{EB23074F-23C6-F542-B3B2-71C3299ECE5E}" destId="{F5D705B2-9BE6-4040-98D0-F1A290C5EE0A}" srcOrd="0" destOrd="0" presId="urn:microsoft.com/office/officeart/2005/8/layout/radial1"/>
    <dgm:cxn modelId="{FED7E7E7-F01B-3C46-8FB9-D32823F9F930}" type="presOf" srcId="{B22E7E9E-528C-414A-B92D-9F872D737567}" destId="{5D10F10C-186D-204E-BAED-63FA8D332869}" srcOrd="0" destOrd="0" presId="urn:microsoft.com/office/officeart/2005/8/layout/radial1"/>
    <dgm:cxn modelId="{2E1100EB-78B9-AE41-994F-6FAB967E8CB1}" type="presOf" srcId="{81017FFC-2333-F54B-A5D8-1713910A73E2}" destId="{98FCCE30-6815-274D-BC16-75971B1CF59E}" srcOrd="0" destOrd="0" presId="urn:microsoft.com/office/officeart/2005/8/layout/radial1"/>
    <dgm:cxn modelId="{37FC0CEB-2BD5-E848-93B0-D34D32B1AF4F}" type="presOf" srcId="{8B399291-1FB5-9247-873E-F469904F0484}" destId="{7472D66D-33E5-7144-9507-EC617642F6D6}" srcOrd="1" destOrd="0" presId="urn:microsoft.com/office/officeart/2005/8/layout/radial1"/>
    <dgm:cxn modelId="{81ACD8EB-D53F-8545-B1AC-F885EAF104FB}" type="presOf" srcId="{D8C7D617-A8C2-DE41-8BF1-954E5C9F28CE}" destId="{D1468E72-77E4-2C4A-818B-A4054D85551F}" srcOrd="1" destOrd="0" presId="urn:microsoft.com/office/officeart/2005/8/layout/radial1"/>
    <dgm:cxn modelId="{BA7046F0-C0AD-CE4F-8495-A64CC377556C}" srcId="{17D8C261-7390-5E44-9B76-3773142966B4}" destId="{1BA18FC6-D23E-794D-93C0-1C28F6F553E8}" srcOrd="14" destOrd="0" parTransId="{0E0654E7-ACB8-0F4A-8993-20D85F4F9270}" sibTransId="{6764ED26-855E-8F4E-BEF0-12803227FD76}"/>
    <dgm:cxn modelId="{E0E672F2-5C77-0E42-A555-940551C5C315}" type="presOf" srcId="{358092D7-8F0F-B34B-AE03-B16FC4110DF7}" destId="{0CC279CC-E3C8-BB44-A2F6-4358136BA073}" srcOrd="1" destOrd="0" presId="urn:microsoft.com/office/officeart/2005/8/layout/radial1"/>
    <dgm:cxn modelId="{48610EF5-929B-4F43-AF06-53154E8872B3}" type="presOf" srcId="{8B399291-1FB5-9247-873E-F469904F0484}" destId="{1ED56E70-33C2-CF4E-9094-923322114757}" srcOrd="0" destOrd="0" presId="urn:microsoft.com/office/officeart/2005/8/layout/radial1"/>
    <dgm:cxn modelId="{E72F37F5-C62C-B644-ADDA-22BE252B35BD}" srcId="{17D8C261-7390-5E44-9B76-3773142966B4}" destId="{90563E9B-22D9-2941-B325-AB7B8082D07B}" srcOrd="15" destOrd="0" parTransId="{63426396-B5D9-734A-AF5C-759DF8AC51B2}" sibTransId="{0A928CAE-E045-6948-9B69-FDCB38BA8EE5}"/>
    <dgm:cxn modelId="{3568A8F8-9EE8-9248-BDBB-5C8FCF4467BB}" type="presOf" srcId="{0874C9EE-2049-184A-863A-A2DE3560F3D4}" destId="{41A786DA-B0F0-6F44-9B08-6A11448BF0C5}" srcOrd="0" destOrd="0" presId="urn:microsoft.com/office/officeart/2005/8/layout/radial1"/>
    <dgm:cxn modelId="{1617E1FF-27CD-124D-87FF-4AF03EECF289}" type="presOf" srcId="{5BAEE897-813A-E14B-9B34-F77BDD517A40}" destId="{11D42280-9B85-5D42-A0DA-FBF8B034D21C}" srcOrd="0" destOrd="0" presId="urn:microsoft.com/office/officeart/2005/8/layout/radial1"/>
    <dgm:cxn modelId="{54DA462F-ACBC-FF42-B4E1-9EAC54B9D852}" type="presParOf" srcId="{25D0DF0F-14C8-E14A-95CE-0E8373DA9258}" destId="{7E4FDC37-78FB-F941-B104-4F7DF00364C8}" srcOrd="0" destOrd="0" presId="urn:microsoft.com/office/officeart/2005/8/layout/radial1"/>
    <dgm:cxn modelId="{E1D0AD6A-7D90-9F4B-940E-BD3EE6BAC9A9}" type="presParOf" srcId="{25D0DF0F-14C8-E14A-95CE-0E8373DA9258}" destId="{AA708E6D-C29C-CC4E-8D21-A7F9BCDEFB2D}" srcOrd="1" destOrd="0" presId="urn:microsoft.com/office/officeart/2005/8/layout/radial1"/>
    <dgm:cxn modelId="{73F622AC-0647-A649-A7E6-17D8C0A1958C}" type="presParOf" srcId="{AA708E6D-C29C-CC4E-8D21-A7F9BCDEFB2D}" destId="{B2EFD33A-76C2-174D-ACB2-9C20F1C80891}" srcOrd="0" destOrd="0" presId="urn:microsoft.com/office/officeart/2005/8/layout/radial1"/>
    <dgm:cxn modelId="{5E3C126F-59AB-CE42-BE7F-ACB4B74AC7DC}" type="presParOf" srcId="{25D0DF0F-14C8-E14A-95CE-0E8373DA9258}" destId="{718188D3-9D77-FF40-9323-1E953904D302}" srcOrd="2" destOrd="0" presId="urn:microsoft.com/office/officeart/2005/8/layout/radial1"/>
    <dgm:cxn modelId="{708D76C5-8B26-5545-9AF3-0BDE3C08E080}" type="presParOf" srcId="{25D0DF0F-14C8-E14A-95CE-0E8373DA9258}" destId="{04622E1D-8935-024E-824C-580519EDFF20}" srcOrd="3" destOrd="0" presId="urn:microsoft.com/office/officeart/2005/8/layout/radial1"/>
    <dgm:cxn modelId="{97B56D49-894B-8D44-87D9-2AEF922C2B34}" type="presParOf" srcId="{04622E1D-8935-024E-824C-580519EDFF20}" destId="{289D058D-8347-4842-866E-95053AB2303B}" srcOrd="0" destOrd="0" presId="urn:microsoft.com/office/officeart/2005/8/layout/radial1"/>
    <dgm:cxn modelId="{E254B83D-8D96-7343-AB94-22BC914118A6}" type="presParOf" srcId="{25D0DF0F-14C8-E14A-95CE-0E8373DA9258}" destId="{98FCCE30-6815-274D-BC16-75971B1CF59E}" srcOrd="4" destOrd="0" presId="urn:microsoft.com/office/officeart/2005/8/layout/radial1"/>
    <dgm:cxn modelId="{F0D6EEC0-EBFE-2849-A9FC-AF8776934D01}" type="presParOf" srcId="{25D0DF0F-14C8-E14A-95CE-0E8373DA9258}" destId="{9062AF23-A5D7-FB4E-A2F9-6D49C610DF95}" srcOrd="5" destOrd="0" presId="urn:microsoft.com/office/officeart/2005/8/layout/radial1"/>
    <dgm:cxn modelId="{8CF6CAD2-0266-0445-AF7A-C96A09091CEB}" type="presParOf" srcId="{9062AF23-A5D7-FB4E-A2F9-6D49C610DF95}" destId="{3279E5B6-A6F2-014D-870A-879DA90FDE4D}" srcOrd="0" destOrd="0" presId="urn:microsoft.com/office/officeart/2005/8/layout/radial1"/>
    <dgm:cxn modelId="{DE47C6E6-33C8-0D4F-8ECE-0689B689BF9E}" type="presParOf" srcId="{25D0DF0F-14C8-E14A-95CE-0E8373DA9258}" destId="{5D10F10C-186D-204E-BAED-63FA8D332869}" srcOrd="6" destOrd="0" presId="urn:microsoft.com/office/officeart/2005/8/layout/radial1"/>
    <dgm:cxn modelId="{6C529511-3E30-B349-A2AF-59DDCD0CD3D4}" type="presParOf" srcId="{25D0DF0F-14C8-E14A-95CE-0E8373DA9258}" destId="{DBD5682A-997F-084E-8C42-B5E631AF92C7}" srcOrd="7" destOrd="0" presId="urn:microsoft.com/office/officeart/2005/8/layout/radial1"/>
    <dgm:cxn modelId="{4359A3DF-C4E0-C040-8AEC-8AFD517FDBE5}" type="presParOf" srcId="{DBD5682A-997F-084E-8C42-B5E631AF92C7}" destId="{70580975-5DA9-5D4C-9CBD-E7AE38FD06C3}" srcOrd="0" destOrd="0" presId="urn:microsoft.com/office/officeart/2005/8/layout/radial1"/>
    <dgm:cxn modelId="{EFD16688-7204-024D-8A2B-919A2FD6D99B}" type="presParOf" srcId="{25D0DF0F-14C8-E14A-95CE-0E8373DA9258}" destId="{1A438BC8-B665-8148-AEAA-AA0FC3AF2A89}" srcOrd="8" destOrd="0" presId="urn:microsoft.com/office/officeart/2005/8/layout/radial1"/>
    <dgm:cxn modelId="{DAF1C784-59D7-6B4B-9ADF-624DC617D17C}" type="presParOf" srcId="{25D0DF0F-14C8-E14A-95CE-0E8373DA9258}" destId="{65F1A508-F3D3-114F-B643-C3EA867C0C7C}" srcOrd="9" destOrd="0" presId="urn:microsoft.com/office/officeart/2005/8/layout/radial1"/>
    <dgm:cxn modelId="{B68D2FD0-102E-654A-9CC0-846D58132C40}" type="presParOf" srcId="{65F1A508-F3D3-114F-B643-C3EA867C0C7C}" destId="{351BD30E-C81E-184D-809E-E809C56E1E98}" srcOrd="0" destOrd="0" presId="urn:microsoft.com/office/officeart/2005/8/layout/radial1"/>
    <dgm:cxn modelId="{4C733F55-A2F6-154D-B5F1-B5E87B709CE8}" type="presParOf" srcId="{25D0DF0F-14C8-E14A-95CE-0E8373DA9258}" destId="{3E5F1602-EE9D-4845-BDB9-2B9A49A2C02A}" srcOrd="10" destOrd="0" presId="urn:microsoft.com/office/officeart/2005/8/layout/radial1"/>
    <dgm:cxn modelId="{80215FB9-2601-A441-B89F-FB0FCBD7DC42}" type="presParOf" srcId="{25D0DF0F-14C8-E14A-95CE-0E8373DA9258}" destId="{1ED56E70-33C2-CF4E-9094-923322114757}" srcOrd="11" destOrd="0" presId="urn:microsoft.com/office/officeart/2005/8/layout/radial1"/>
    <dgm:cxn modelId="{D036C95A-F4E5-0644-B51C-B86851313DA9}" type="presParOf" srcId="{1ED56E70-33C2-CF4E-9094-923322114757}" destId="{7472D66D-33E5-7144-9507-EC617642F6D6}" srcOrd="0" destOrd="0" presId="urn:microsoft.com/office/officeart/2005/8/layout/radial1"/>
    <dgm:cxn modelId="{602D8314-90E3-C747-99F3-19CA8F19F26E}" type="presParOf" srcId="{25D0DF0F-14C8-E14A-95CE-0E8373DA9258}" destId="{11D42280-9B85-5D42-A0DA-FBF8B034D21C}" srcOrd="12" destOrd="0" presId="urn:microsoft.com/office/officeart/2005/8/layout/radial1"/>
    <dgm:cxn modelId="{2D76DA4A-D0B3-EF4C-8A56-BE6AF13EF1DF}" type="presParOf" srcId="{25D0DF0F-14C8-E14A-95CE-0E8373DA9258}" destId="{118DF0E7-C695-C340-ABE7-321F94C82211}" srcOrd="13" destOrd="0" presId="urn:microsoft.com/office/officeart/2005/8/layout/radial1"/>
    <dgm:cxn modelId="{68A8D7E1-581A-9F43-B909-CF9F2B654DE5}" type="presParOf" srcId="{118DF0E7-C695-C340-ABE7-321F94C82211}" destId="{D5657D29-E9DA-B946-8C70-51E427AD7D99}" srcOrd="0" destOrd="0" presId="urn:microsoft.com/office/officeart/2005/8/layout/radial1"/>
    <dgm:cxn modelId="{462DECE3-E380-5847-B4CD-BA9C83F4F991}" type="presParOf" srcId="{25D0DF0F-14C8-E14A-95CE-0E8373DA9258}" destId="{725F2D74-A914-874D-BA20-4C26FD490890}" srcOrd="14" destOrd="0" presId="urn:microsoft.com/office/officeart/2005/8/layout/radial1"/>
    <dgm:cxn modelId="{1C6D6B1E-08FC-FB46-9F6F-A312A14970D5}" type="presParOf" srcId="{25D0DF0F-14C8-E14A-95CE-0E8373DA9258}" destId="{0C074E4E-7011-574B-93EE-62D806BB07E5}" srcOrd="15" destOrd="0" presId="urn:microsoft.com/office/officeart/2005/8/layout/radial1"/>
    <dgm:cxn modelId="{8FDBC52B-11AD-5146-B0D6-4C43948CF9D4}" type="presParOf" srcId="{0C074E4E-7011-574B-93EE-62D806BB07E5}" destId="{704830A2-C6FA-AA41-99DD-80A79CD24452}" srcOrd="0" destOrd="0" presId="urn:microsoft.com/office/officeart/2005/8/layout/radial1"/>
    <dgm:cxn modelId="{3B9227E3-BABD-D54B-8205-4FBA9333115E}" type="presParOf" srcId="{25D0DF0F-14C8-E14A-95CE-0E8373DA9258}" destId="{38193788-B348-2A47-9993-CF2755C39AE1}" srcOrd="16" destOrd="0" presId="urn:microsoft.com/office/officeart/2005/8/layout/radial1"/>
    <dgm:cxn modelId="{24DE350E-EE06-BB4F-B9BE-D49034875E23}" type="presParOf" srcId="{25D0DF0F-14C8-E14A-95CE-0E8373DA9258}" destId="{41A786DA-B0F0-6F44-9B08-6A11448BF0C5}" srcOrd="17" destOrd="0" presId="urn:microsoft.com/office/officeart/2005/8/layout/radial1"/>
    <dgm:cxn modelId="{EDFA3A93-9216-4041-BB6A-7F39A85A65F1}" type="presParOf" srcId="{41A786DA-B0F0-6F44-9B08-6A11448BF0C5}" destId="{05C8AD52-5D48-CF49-B3F4-87334B839D22}" srcOrd="0" destOrd="0" presId="urn:microsoft.com/office/officeart/2005/8/layout/radial1"/>
    <dgm:cxn modelId="{DDC8EC14-B40F-C24F-A6D9-2BDB150647BA}" type="presParOf" srcId="{25D0DF0F-14C8-E14A-95CE-0E8373DA9258}" destId="{17D67154-C6F9-7343-A9A3-3F77AB93AACB}" srcOrd="18" destOrd="0" presId="urn:microsoft.com/office/officeart/2005/8/layout/radial1"/>
    <dgm:cxn modelId="{BFF4FF0D-B929-534B-8570-0847015A634F}" type="presParOf" srcId="{25D0DF0F-14C8-E14A-95CE-0E8373DA9258}" destId="{EF49DE12-999F-7346-8FF3-B81F44C52E7B}" srcOrd="19" destOrd="0" presId="urn:microsoft.com/office/officeart/2005/8/layout/radial1"/>
    <dgm:cxn modelId="{2F8E3167-883F-AA4D-ACEE-92EB75103AA3}" type="presParOf" srcId="{EF49DE12-999F-7346-8FF3-B81F44C52E7B}" destId="{442A44DA-B20F-CF42-B689-68B8C9E9F614}" srcOrd="0" destOrd="0" presId="urn:microsoft.com/office/officeart/2005/8/layout/radial1"/>
    <dgm:cxn modelId="{2ABBA9EF-4355-604F-8053-1A7206B8208D}" type="presParOf" srcId="{25D0DF0F-14C8-E14A-95CE-0E8373DA9258}" destId="{3C963F32-08CD-C44E-B793-1064522D9A56}" srcOrd="20" destOrd="0" presId="urn:microsoft.com/office/officeart/2005/8/layout/radial1"/>
    <dgm:cxn modelId="{04323811-C4C0-6346-9464-D37F6E721277}" type="presParOf" srcId="{25D0DF0F-14C8-E14A-95CE-0E8373DA9258}" destId="{2BD0CEFA-184A-BC43-B521-A58E643300E3}" srcOrd="21" destOrd="0" presId="urn:microsoft.com/office/officeart/2005/8/layout/radial1"/>
    <dgm:cxn modelId="{6C1882C4-D3DF-2A4F-88CD-2CB57346A6F7}" type="presParOf" srcId="{2BD0CEFA-184A-BC43-B521-A58E643300E3}" destId="{D31751ED-9053-F046-910C-E2637DF1891B}" srcOrd="0" destOrd="0" presId="urn:microsoft.com/office/officeart/2005/8/layout/radial1"/>
    <dgm:cxn modelId="{F5FB40A9-3A61-9648-8C85-A21D396C7E39}" type="presParOf" srcId="{25D0DF0F-14C8-E14A-95CE-0E8373DA9258}" destId="{12000620-1BAD-7649-8CBE-5592AF00A8D5}" srcOrd="22" destOrd="0" presId="urn:microsoft.com/office/officeart/2005/8/layout/radial1"/>
    <dgm:cxn modelId="{512074AD-D64D-CA46-9D2D-0C5195E8DA64}" type="presParOf" srcId="{25D0DF0F-14C8-E14A-95CE-0E8373DA9258}" destId="{FF333718-C84A-0147-98AE-E7801B919E31}" srcOrd="23" destOrd="0" presId="urn:microsoft.com/office/officeart/2005/8/layout/radial1"/>
    <dgm:cxn modelId="{E6010751-097E-9A49-80F6-3D6B5EAB4466}" type="presParOf" srcId="{FF333718-C84A-0147-98AE-E7801B919E31}" destId="{23DA29E8-E042-7A4F-B2FA-4E4FFA7D226B}" srcOrd="0" destOrd="0" presId="urn:microsoft.com/office/officeart/2005/8/layout/radial1"/>
    <dgm:cxn modelId="{5A85925E-A7E1-D340-A956-19C3B1B1DB69}" type="presParOf" srcId="{25D0DF0F-14C8-E14A-95CE-0E8373DA9258}" destId="{1610D5BE-0A6D-304A-9BB4-8183DF91F9FA}" srcOrd="24" destOrd="0" presId="urn:microsoft.com/office/officeart/2005/8/layout/radial1"/>
    <dgm:cxn modelId="{DC4D18F0-3C19-EE4F-90C3-CCC6A6F38FB5}" type="presParOf" srcId="{25D0DF0F-14C8-E14A-95CE-0E8373DA9258}" destId="{AD0A918C-C80F-754B-AE46-16EF8F4CE20D}" srcOrd="25" destOrd="0" presId="urn:microsoft.com/office/officeart/2005/8/layout/radial1"/>
    <dgm:cxn modelId="{BBC22A04-BCA5-8643-AED3-435E1FBE1A49}" type="presParOf" srcId="{AD0A918C-C80F-754B-AE46-16EF8F4CE20D}" destId="{C7FCDC5E-1D3C-EE49-9EBA-1793DEDEDD67}" srcOrd="0" destOrd="0" presId="urn:microsoft.com/office/officeart/2005/8/layout/radial1"/>
    <dgm:cxn modelId="{30E8F52A-D645-D641-9857-9BDDEC20C3FE}" type="presParOf" srcId="{25D0DF0F-14C8-E14A-95CE-0E8373DA9258}" destId="{0CD8AF75-7268-ED4A-ADDD-5D2131833359}" srcOrd="26" destOrd="0" presId="urn:microsoft.com/office/officeart/2005/8/layout/radial1"/>
    <dgm:cxn modelId="{4081053F-4F7D-F24C-B03A-5A54AE960739}" type="presParOf" srcId="{25D0DF0F-14C8-E14A-95CE-0E8373DA9258}" destId="{622B837D-0540-8049-9BAD-77061BCD8A81}" srcOrd="27" destOrd="0" presId="urn:microsoft.com/office/officeart/2005/8/layout/radial1"/>
    <dgm:cxn modelId="{17001B58-99E4-9740-BB2E-05AE0463D070}" type="presParOf" srcId="{622B837D-0540-8049-9BAD-77061BCD8A81}" destId="{25BB8FEB-3989-6B49-AE2A-AFEFB030988C}" srcOrd="0" destOrd="0" presId="urn:microsoft.com/office/officeart/2005/8/layout/radial1"/>
    <dgm:cxn modelId="{304F3CA1-2860-E84C-9D2D-1E117FBDFDE7}" type="presParOf" srcId="{25D0DF0F-14C8-E14A-95CE-0E8373DA9258}" destId="{F5D705B2-9BE6-4040-98D0-F1A290C5EE0A}" srcOrd="28" destOrd="0" presId="urn:microsoft.com/office/officeart/2005/8/layout/radial1"/>
    <dgm:cxn modelId="{4E855AC6-8120-BE41-9C3F-D46B4B7F6804}" type="presParOf" srcId="{25D0DF0F-14C8-E14A-95CE-0E8373DA9258}" destId="{EC96DA6D-1A17-7B40-A413-C0DC1ADB33AA}" srcOrd="29" destOrd="0" presId="urn:microsoft.com/office/officeart/2005/8/layout/radial1"/>
    <dgm:cxn modelId="{A83899BC-1885-5740-BBFE-DC670B3CC62D}" type="presParOf" srcId="{EC96DA6D-1A17-7B40-A413-C0DC1ADB33AA}" destId="{5828BE94-6CD8-104B-808C-57501662AF7D}" srcOrd="0" destOrd="0" presId="urn:microsoft.com/office/officeart/2005/8/layout/radial1"/>
    <dgm:cxn modelId="{1D2674A7-2E7B-EF4A-9B55-EAFDBBB14B33}" type="presParOf" srcId="{25D0DF0F-14C8-E14A-95CE-0E8373DA9258}" destId="{E4C67F7D-E4A6-8949-AD56-FF0EF34897D0}" srcOrd="30" destOrd="0" presId="urn:microsoft.com/office/officeart/2005/8/layout/radial1"/>
    <dgm:cxn modelId="{97FE1511-E03A-CE47-9C17-85AE209E4B73}" type="presParOf" srcId="{25D0DF0F-14C8-E14A-95CE-0E8373DA9258}" destId="{EB4D2158-1512-2E44-B14A-A08A2666EDBA}" srcOrd="31" destOrd="0" presId="urn:microsoft.com/office/officeart/2005/8/layout/radial1"/>
    <dgm:cxn modelId="{8B4ABF4D-1D95-E34E-B6D2-E62DD883277F}" type="presParOf" srcId="{EB4D2158-1512-2E44-B14A-A08A2666EDBA}" destId="{146EEFC5-4CEA-BC44-8C7A-F34648AE291C}" srcOrd="0" destOrd="0" presId="urn:microsoft.com/office/officeart/2005/8/layout/radial1"/>
    <dgm:cxn modelId="{74D265C4-9A3E-4645-9002-D6FC31F9FC62}" type="presParOf" srcId="{25D0DF0F-14C8-E14A-95CE-0E8373DA9258}" destId="{2EDA5A90-0E3E-034A-9A62-314E947B9E0F}" srcOrd="32" destOrd="0" presId="urn:microsoft.com/office/officeart/2005/8/layout/radial1"/>
    <dgm:cxn modelId="{EB7E9D40-E2A9-F94E-9C50-223C553220D7}" type="presParOf" srcId="{25D0DF0F-14C8-E14A-95CE-0E8373DA9258}" destId="{D4F945A7-D4C5-2742-A00A-F788B6BA2BF4}" srcOrd="33" destOrd="0" presId="urn:microsoft.com/office/officeart/2005/8/layout/radial1"/>
    <dgm:cxn modelId="{1ACC7297-FE25-574E-AE86-02367A502B3D}" type="presParOf" srcId="{D4F945A7-D4C5-2742-A00A-F788B6BA2BF4}" destId="{D1468E72-77E4-2C4A-818B-A4054D85551F}" srcOrd="0" destOrd="0" presId="urn:microsoft.com/office/officeart/2005/8/layout/radial1"/>
    <dgm:cxn modelId="{D29240F6-F990-3348-BE17-F005D1745CE2}" type="presParOf" srcId="{25D0DF0F-14C8-E14A-95CE-0E8373DA9258}" destId="{5D431B9F-97FF-8741-963F-10109C9F8ECD}" srcOrd="34" destOrd="0" presId="urn:microsoft.com/office/officeart/2005/8/layout/radial1"/>
    <dgm:cxn modelId="{52480F88-6DC7-8B4B-BAFA-01E80F4480E0}" type="presParOf" srcId="{25D0DF0F-14C8-E14A-95CE-0E8373DA9258}" destId="{9413728F-64A6-9F4E-AB18-DF4975F2E21D}" srcOrd="35" destOrd="0" presId="urn:microsoft.com/office/officeart/2005/8/layout/radial1"/>
    <dgm:cxn modelId="{6CDCF103-BCA6-364F-95C1-91EC259289FB}" type="presParOf" srcId="{9413728F-64A6-9F4E-AB18-DF4975F2E21D}" destId="{0CC279CC-E3C8-BB44-A2F6-4358136BA073}" srcOrd="0" destOrd="0" presId="urn:microsoft.com/office/officeart/2005/8/layout/radial1"/>
    <dgm:cxn modelId="{7DD18546-3539-CC4A-94BA-1F8F83A65BBF}" type="presParOf" srcId="{25D0DF0F-14C8-E14A-95CE-0E8373DA9258}" destId="{1D73E4FD-0BA9-494A-A303-EC72A9D6D778}" srcOrd="36" destOrd="0" presId="urn:microsoft.com/office/officeart/2005/8/layout/radial1"/>
  </dgm:cxnLst>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FDC37-78FB-F941-B104-4F7DF00364C8}">
      <dsp:nvSpPr>
        <dsp:cNvPr id="0" name=""/>
        <dsp:cNvSpPr/>
      </dsp:nvSpPr>
      <dsp:spPr>
        <a:xfrm>
          <a:off x="5434429" y="2367180"/>
          <a:ext cx="1583497" cy="1404364"/>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Book Antiqua" panose="02040602050305030304" pitchFamily="18" charset="0"/>
              <a:ea typeface="+mn-ea"/>
              <a:cs typeface="+mn-cs"/>
            </a:rPr>
            <a:t>Maternal </a:t>
          </a:r>
          <a:r>
            <a:rPr lang="en-US" sz="2000" b="1" kern="1200" dirty="0">
              <a:latin typeface="Book Antiqua" panose="02040602050305030304" pitchFamily="18" charset="0"/>
            </a:rPr>
            <a:t>Health</a:t>
          </a:r>
        </a:p>
      </dsp:txBody>
      <dsp:txXfrm>
        <a:off x="5666327" y="2572844"/>
        <a:ext cx="1119701" cy="993036"/>
      </dsp:txXfrm>
    </dsp:sp>
    <dsp:sp modelId="{AA708E6D-C29C-CC4E-8D21-A7F9BCDEFB2D}">
      <dsp:nvSpPr>
        <dsp:cNvPr id="0" name=""/>
        <dsp:cNvSpPr/>
      </dsp:nvSpPr>
      <dsp:spPr>
        <a:xfrm rot="16078008">
          <a:off x="5654638" y="1834989"/>
          <a:ext cx="1055788" cy="9952"/>
        </a:xfrm>
        <a:custGeom>
          <a:avLst/>
          <a:gdLst/>
          <a:ahLst/>
          <a:cxnLst/>
          <a:rect l="0" t="0" r="0" b="0"/>
          <a:pathLst>
            <a:path>
              <a:moveTo>
                <a:pt x="0" y="4976"/>
              </a:moveTo>
              <a:lnTo>
                <a:pt x="1055788"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6156138" y="1813571"/>
        <a:ext cx="52789" cy="52789"/>
      </dsp:txXfrm>
    </dsp:sp>
    <dsp:sp modelId="{718188D3-9D77-FF40-9323-1E953904D302}">
      <dsp:nvSpPr>
        <dsp:cNvPr id="0" name=""/>
        <dsp:cNvSpPr/>
      </dsp:nvSpPr>
      <dsp:spPr>
        <a:xfrm>
          <a:off x="5272519" y="70889"/>
          <a:ext cx="1738500" cy="1241713"/>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Community Safety</a:t>
          </a:r>
        </a:p>
      </dsp:txBody>
      <dsp:txXfrm>
        <a:off x="5527116" y="252734"/>
        <a:ext cx="1229306" cy="878023"/>
      </dsp:txXfrm>
    </dsp:sp>
    <dsp:sp modelId="{04622E1D-8935-024E-824C-580519EDFF20}">
      <dsp:nvSpPr>
        <dsp:cNvPr id="0" name=""/>
        <dsp:cNvSpPr/>
      </dsp:nvSpPr>
      <dsp:spPr>
        <a:xfrm rot="17836974">
          <a:off x="6424263" y="2210457"/>
          <a:ext cx="484673" cy="9952"/>
        </a:xfrm>
        <a:custGeom>
          <a:avLst/>
          <a:gdLst/>
          <a:ahLst/>
          <a:cxnLst/>
          <a:rect l="0" t="0" r="0" b="0"/>
          <a:pathLst>
            <a:path>
              <a:moveTo>
                <a:pt x="0" y="4976"/>
              </a:moveTo>
              <a:lnTo>
                <a:pt x="484673"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654483" y="2203316"/>
        <a:ext cx="24233" cy="24233"/>
      </dsp:txXfrm>
    </dsp:sp>
    <dsp:sp modelId="{98FCCE30-6815-274D-BC16-75971B1CF59E}">
      <dsp:nvSpPr>
        <dsp:cNvPr id="0" name=""/>
        <dsp:cNvSpPr/>
      </dsp:nvSpPr>
      <dsp:spPr>
        <a:xfrm>
          <a:off x="6330237" y="1030253"/>
          <a:ext cx="1378655" cy="1001647"/>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Book Antiqua" panose="02040602050305030304" pitchFamily="18" charset="0"/>
            </a:rPr>
            <a:t>Social </a:t>
          </a:r>
          <a:r>
            <a:rPr lang="en-US" sz="1400" b="1" kern="1200" dirty="0">
              <a:latin typeface="Book Antiqua" panose="02040602050305030304" pitchFamily="18" charset="0"/>
              <a:ea typeface="+mn-ea"/>
              <a:cs typeface="+mn-cs"/>
            </a:rPr>
            <a:t>Service</a:t>
          </a:r>
          <a:r>
            <a:rPr lang="en-US" sz="1400" b="1" kern="1200" dirty="0">
              <a:latin typeface="Book Antiqua" panose="02040602050305030304" pitchFamily="18" charset="0"/>
            </a:rPr>
            <a:t> Resources &amp; Support</a:t>
          </a:r>
        </a:p>
      </dsp:txBody>
      <dsp:txXfrm>
        <a:off x="6532136" y="1176941"/>
        <a:ext cx="974857" cy="708271"/>
      </dsp:txXfrm>
    </dsp:sp>
    <dsp:sp modelId="{9062AF23-A5D7-FB4E-A2F9-6D49C610DF95}">
      <dsp:nvSpPr>
        <dsp:cNvPr id="0" name=""/>
        <dsp:cNvSpPr/>
      </dsp:nvSpPr>
      <dsp:spPr>
        <a:xfrm rot="19093806">
          <a:off x="6520848" y="1876320"/>
          <a:ext cx="2071028" cy="9952"/>
        </a:xfrm>
        <a:custGeom>
          <a:avLst/>
          <a:gdLst/>
          <a:ahLst/>
          <a:cxnLst/>
          <a:rect l="0" t="0" r="0" b="0"/>
          <a:pathLst>
            <a:path>
              <a:moveTo>
                <a:pt x="0" y="4976"/>
              </a:moveTo>
              <a:lnTo>
                <a:pt x="2071028"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504586" y="1829521"/>
        <a:ext cx="103551" cy="103551"/>
      </dsp:txXfrm>
    </dsp:sp>
    <dsp:sp modelId="{5D10F10C-186D-204E-BAED-63FA8D332869}">
      <dsp:nvSpPr>
        <dsp:cNvPr id="0" name=""/>
        <dsp:cNvSpPr/>
      </dsp:nvSpPr>
      <dsp:spPr>
        <a:xfrm>
          <a:off x="8024760" y="235969"/>
          <a:ext cx="1554297" cy="1065713"/>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Book Antiqua" panose="02040602050305030304" pitchFamily="18" charset="0"/>
            </a:rPr>
            <a:t>Employment/ Work Environment</a:t>
          </a:r>
        </a:p>
      </dsp:txBody>
      <dsp:txXfrm>
        <a:off x="8252382" y="392039"/>
        <a:ext cx="1099053" cy="753573"/>
      </dsp:txXfrm>
    </dsp:sp>
    <dsp:sp modelId="{DBD5682A-997F-084E-8C42-B5E631AF92C7}">
      <dsp:nvSpPr>
        <dsp:cNvPr id="0" name=""/>
        <dsp:cNvSpPr/>
      </dsp:nvSpPr>
      <dsp:spPr>
        <a:xfrm rot="19801572">
          <a:off x="6840755" y="2497919"/>
          <a:ext cx="735217" cy="9952"/>
        </a:xfrm>
        <a:custGeom>
          <a:avLst/>
          <a:gdLst/>
          <a:ahLst/>
          <a:cxnLst/>
          <a:rect l="0" t="0" r="0" b="0"/>
          <a:pathLst>
            <a:path>
              <a:moveTo>
                <a:pt x="0" y="4976"/>
              </a:moveTo>
              <a:lnTo>
                <a:pt x="735217"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189983" y="2484515"/>
        <a:ext cx="36760" cy="36760"/>
      </dsp:txXfrm>
    </dsp:sp>
    <dsp:sp modelId="{1A438BC8-B665-8148-AEAA-AA0FC3AF2A89}">
      <dsp:nvSpPr>
        <dsp:cNvPr id="0" name=""/>
        <dsp:cNvSpPr/>
      </dsp:nvSpPr>
      <dsp:spPr>
        <a:xfrm>
          <a:off x="7348172" y="1609150"/>
          <a:ext cx="1351626" cy="846684"/>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Housing</a:t>
          </a:r>
        </a:p>
      </dsp:txBody>
      <dsp:txXfrm>
        <a:off x="7546113" y="1733144"/>
        <a:ext cx="955744" cy="598696"/>
      </dsp:txXfrm>
    </dsp:sp>
    <dsp:sp modelId="{65F1A508-F3D3-114F-B643-C3EA867C0C7C}">
      <dsp:nvSpPr>
        <dsp:cNvPr id="0" name=""/>
        <dsp:cNvSpPr/>
      </dsp:nvSpPr>
      <dsp:spPr>
        <a:xfrm rot="20913222">
          <a:off x="6983561" y="2763377"/>
          <a:ext cx="1458503" cy="9952"/>
        </a:xfrm>
        <a:custGeom>
          <a:avLst/>
          <a:gdLst/>
          <a:ahLst/>
          <a:cxnLst/>
          <a:rect l="0" t="0" r="0" b="0"/>
          <a:pathLst>
            <a:path>
              <a:moveTo>
                <a:pt x="0" y="4976"/>
              </a:moveTo>
              <a:lnTo>
                <a:pt x="1458503"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676350" y="2731890"/>
        <a:ext cx="72925" cy="72925"/>
      </dsp:txXfrm>
    </dsp:sp>
    <dsp:sp modelId="{3E5F1602-EE9D-4845-BDB9-2B9A49A2C02A}">
      <dsp:nvSpPr>
        <dsp:cNvPr id="0" name=""/>
        <dsp:cNvSpPr/>
      </dsp:nvSpPr>
      <dsp:spPr>
        <a:xfrm>
          <a:off x="8331722" y="2018064"/>
          <a:ext cx="1986234" cy="847783"/>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Transportation</a:t>
          </a:r>
        </a:p>
      </dsp:txBody>
      <dsp:txXfrm>
        <a:off x="8622599" y="2142219"/>
        <a:ext cx="1404480" cy="599473"/>
      </dsp:txXfrm>
    </dsp:sp>
    <dsp:sp modelId="{1ED56E70-33C2-CF4E-9094-923322114757}">
      <dsp:nvSpPr>
        <dsp:cNvPr id="0" name=""/>
        <dsp:cNvSpPr/>
      </dsp:nvSpPr>
      <dsp:spPr>
        <a:xfrm rot="187452">
          <a:off x="7016201" y="3115935"/>
          <a:ext cx="308850" cy="9952"/>
        </a:xfrm>
        <a:custGeom>
          <a:avLst/>
          <a:gdLst/>
          <a:ahLst/>
          <a:cxnLst/>
          <a:rect l="0" t="0" r="0" b="0"/>
          <a:pathLst>
            <a:path>
              <a:moveTo>
                <a:pt x="0" y="4976"/>
              </a:moveTo>
              <a:lnTo>
                <a:pt x="308850"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162905" y="3113190"/>
        <a:ext cx="15442" cy="15442"/>
      </dsp:txXfrm>
    </dsp:sp>
    <dsp:sp modelId="{11D42280-9B85-5D42-A0DA-FBF8B034D21C}">
      <dsp:nvSpPr>
        <dsp:cNvPr id="0" name=""/>
        <dsp:cNvSpPr/>
      </dsp:nvSpPr>
      <dsp:spPr>
        <a:xfrm>
          <a:off x="7323312" y="2733600"/>
          <a:ext cx="1140519" cy="853541"/>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Book Antiqua" panose="02040602050305030304" pitchFamily="18" charset="0"/>
            </a:rPr>
            <a:t>Food </a:t>
          </a:r>
          <a:r>
            <a:rPr lang="en-US" sz="1400" b="1" kern="1200" dirty="0">
              <a:latin typeface="Book Antiqua" panose="02040602050305030304" pitchFamily="18" charset="0"/>
              <a:ea typeface="+mn-ea"/>
              <a:cs typeface="+mn-cs"/>
            </a:rPr>
            <a:t>Stability</a:t>
          </a:r>
        </a:p>
      </dsp:txBody>
      <dsp:txXfrm>
        <a:off x="7490337" y="2858598"/>
        <a:ext cx="806469" cy="603545"/>
      </dsp:txXfrm>
    </dsp:sp>
    <dsp:sp modelId="{118DF0E7-C695-C340-ABE7-321F94C82211}">
      <dsp:nvSpPr>
        <dsp:cNvPr id="0" name=""/>
        <dsp:cNvSpPr/>
      </dsp:nvSpPr>
      <dsp:spPr>
        <a:xfrm rot="1387734">
          <a:off x="6879943" y="3660163"/>
          <a:ext cx="1482129" cy="9952"/>
        </a:xfrm>
        <a:custGeom>
          <a:avLst/>
          <a:gdLst/>
          <a:ahLst/>
          <a:cxnLst/>
          <a:rect l="0" t="0" r="0" b="0"/>
          <a:pathLst>
            <a:path>
              <a:moveTo>
                <a:pt x="0" y="4976"/>
              </a:moveTo>
              <a:lnTo>
                <a:pt x="1482129"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583954" y="3628086"/>
        <a:ext cx="74106" cy="74106"/>
      </dsp:txXfrm>
    </dsp:sp>
    <dsp:sp modelId="{725F2D74-A914-874D-BA20-4C26FD490890}">
      <dsp:nvSpPr>
        <dsp:cNvPr id="0" name=""/>
        <dsp:cNvSpPr/>
      </dsp:nvSpPr>
      <dsp:spPr>
        <a:xfrm>
          <a:off x="8239889" y="3684669"/>
          <a:ext cx="1167835" cy="988448"/>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Air/Water Quality</a:t>
          </a:r>
        </a:p>
      </dsp:txBody>
      <dsp:txXfrm>
        <a:off x="8410914" y="3829424"/>
        <a:ext cx="825785" cy="698938"/>
      </dsp:txXfrm>
    </dsp:sp>
    <dsp:sp modelId="{0C074E4E-7011-574B-93EE-62D806BB07E5}">
      <dsp:nvSpPr>
        <dsp:cNvPr id="0" name=""/>
        <dsp:cNvSpPr/>
      </dsp:nvSpPr>
      <dsp:spPr>
        <a:xfrm rot="2365794">
          <a:off x="6768335" y="3649058"/>
          <a:ext cx="337754" cy="9952"/>
        </a:xfrm>
        <a:custGeom>
          <a:avLst/>
          <a:gdLst/>
          <a:ahLst/>
          <a:cxnLst/>
          <a:rect l="0" t="0" r="0" b="0"/>
          <a:pathLst>
            <a:path>
              <a:moveTo>
                <a:pt x="0" y="4976"/>
              </a:moveTo>
              <a:lnTo>
                <a:pt x="337754"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928769" y="3645590"/>
        <a:ext cx="16887" cy="16887"/>
      </dsp:txXfrm>
    </dsp:sp>
    <dsp:sp modelId="{38193788-B348-2A47-9993-CF2755C39AE1}">
      <dsp:nvSpPr>
        <dsp:cNvPr id="0" name=""/>
        <dsp:cNvSpPr/>
      </dsp:nvSpPr>
      <dsp:spPr>
        <a:xfrm>
          <a:off x="6856380" y="3638141"/>
          <a:ext cx="1282984" cy="953828"/>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622300">
            <a:lnSpc>
              <a:spcPct val="90000"/>
            </a:lnSpc>
            <a:spcBef>
              <a:spcPct val="0"/>
            </a:spcBef>
            <a:spcAft>
              <a:spcPct val="35000"/>
            </a:spcAft>
            <a:buNone/>
          </a:pPr>
          <a:r>
            <a:rPr lang="en-US" sz="1400" b="1" kern="1200">
              <a:latin typeface="Book Antiqua" panose="02040602050305030304" pitchFamily="18" charset="0"/>
            </a:rPr>
            <a:t>Police </a:t>
          </a:r>
          <a:r>
            <a:rPr lang="en-US" sz="1400" b="1" kern="1200">
              <a:latin typeface="Book Antiqua" panose="02040602050305030304" pitchFamily="18" charset="0"/>
              <a:ea typeface="+mn-ea"/>
              <a:cs typeface="+mn-cs"/>
            </a:rPr>
            <a:t>Brutality</a:t>
          </a:r>
          <a:endParaRPr lang="en-US" sz="1400" b="1" kern="1200" dirty="0">
            <a:latin typeface="Book Antiqua" panose="02040602050305030304" pitchFamily="18" charset="0"/>
            <a:ea typeface="+mn-ea"/>
            <a:cs typeface="+mn-cs"/>
          </a:endParaRPr>
        </a:p>
      </dsp:txBody>
      <dsp:txXfrm>
        <a:off x="7044269" y="3777826"/>
        <a:ext cx="907206" cy="674458"/>
      </dsp:txXfrm>
    </dsp:sp>
    <dsp:sp modelId="{41A786DA-B0F0-6F44-9B08-6A11448BF0C5}">
      <dsp:nvSpPr>
        <dsp:cNvPr id="0" name=""/>
        <dsp:cNvSpPr/>
      </dsp:nvSpPr>
      <dsp:spPr>
        <a:xfrm rot="3567948">
          <a:off x="6212755" y="4352636"/>
          <a:ext cx="1546592" cy="9952"/>
        </a:xfrm>
        <a:custGeom>
          <a:avLst/>
          <a:gdLst/>
          <a:ahLst/>
          <a:cxnLst/>
          <a:rect l="0" t="0" r="0" b="0"/>
          <a:pathLst>
            <a:path>
              <a:moveTo>
                <a:pt x="0" y="4976"/>
              </a:moveTo>
              <a:lnTo>
                <a:pt x="1546592"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947386" y="4318948"/>
        <a:ext cx="77329" cy="77329"/>
      </dsp:txXfrm>
    </dsp:sp>
    <dsp:sp modelId="{17D67154-C6F9-7343-A9A3-3F77AB93AACB}">
      <dsp:nvSpPr>
        <dsp:cNvPr id="0" name=""/>
        <dsp:cNvSpPr/>
      </dsp:nvSpPr>
      <dsp:spPr>
        <a:xfrm>
          <a:off x="7129190" y="4974866"/>
          <a:ext cx="938081" cy="841208"/>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Book Antiqua" panose="02040602050305030304" pitchFamily="18" charset="0"/>
            </a:rPr>
            <a:t>Implicit Biases</a:t>
          </a:r>
        </a:p>
      </dsp:txBody>
      <dsp:txXfrm>
        <a:off x="7266569" y="5098058"/>
        <a:ext cx="663323" cy="594824"/>
      </dsp:txXfrm>
    </dsp:sp>
    <dsp:sp modelId="{EF49DE12-999F-7346-8FF3-B81F44C52E7B}">
      <dsp:nvSpPr>
        <dsp:cNvPr id="0" name=""/>
        <dsp:cNvSpPr/>
      </dsp:nvSpPr>
      <dsp:spPr>
        <a:xfrm rot="5488836">
          <a:off x="5917955" y="4049061"/>
          <a:ext cx="565543" cy="9952"/>
        </a:xfrm>
        <a:custGeom>
          <a:avLst/>
          <a:gdLst/>
          <a:ahLst/>
          <a:cxnLst/>
          <a:rect l="0" t="0" r="0" b="0"/>
          <a:pathLst>
            <a:path>
              <a:moveTo>
                <a:pt x="0" y="4976"/>
              </a:moveTo>
              <a:lnTo>
                <a:pt x="565543"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6186588" y="4039898"/>
        <a:ext cx="28277" cy="28277"/>
      </dsp:txXfrm>
    </dsp:sp>
    <dsp:sp modelId="{3C963F32-08CD-C44E-B793-1064522D9A56}">
      <dsp:nvSpPr>
        <dsp:cNvPr id="0" name=""/>
        <dsp:cNvSpPr/>
      </dsp:nvSpPr>
      <dsp:spPr>
        <a:xfrm>
          <a:off x="5160192" y="4336698"/>
          <a:ext cx="2047567" cy="730849"/>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Microaggressions</a:t>
          </a:r>
        </a:p>
      </dsp:txBody>
      <dsp:txXfrm>
        <a:off x="5460051" y="4443728"/>
        <a:ext cx="1447849" cy="516789"/>
      </dsp:txXfrm>
    </dsp:sp>
    <dsp:sp modelId="{2BD0CEFA-184A-BC43-B521-A58E643300E3}">
      <dsp:nvSpPr>
        <dsp:cNvPr id="0" name=""/>
        <dsp:cNvSpPr/>
      </dsp:nvSpPr>
      <dsp:spPr>
        <a:xfrm rot="7464354">
          <a:off x="4563872" y="4324181"/>
          <a:ext cx="1599030" cy="9952"/>
        </a:xfrm>
        <a:custGeom>
          <a:avLst/>
          <a:gdLst/>
          <a:ahLst/>
          <a:cxnLst/>
          <a:rect l="0" t="0" r="0" b="0"/>
          <a:pathLst>
            <a:path>
              <a:moveTo>
                <a:pt x="0" y="4976"/>
              </a:moveTo>
              <a:lnTo>
                <a:pt x="1599030"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5323411" y="4289181"/>
        <a:ext cx="79951" cy="79951"/>
      </dsp:txXfrm>
    </dsp:sp>
    <dsp:sp modelId="{12000620-1BAD-7649-8CBE-5592AF00A8D5}">
      <dsp:nvSpPr>
        <dsp:cNvPr id="0" name=""/>
        <dsp:cNvSpPr/>
      </dsp:nvSpPr>
      <dsp:spPr>
        <a:xfrm>
          <a:off x="4139724" y="4961581"/>
          <a:ext cx="1110543" cy="687043"/>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Racism</a:t>
          </a:r>
        </a:p>
      </dsp:txBody>
      <dsp:txXfrm>
        <a:off x="4302359" y="5062196"/>
        <a:ext cx="785273" cy="485813"/>
      </dsp:txXfrm>
    </dsp:sp>
    <dsp:sp modelId="{FF333718-C84A-0147-98AE-E7801B919E31}">
      <dsp:nvSpPr>
        <dsp:cNvPr id="0" name=""/>
        <dsp:cNvSpPr/>
      </dsp:nvSpPr>
      <dsp:spPr>
        <a:xfrm rot="8066166">
          <a:off x="5314081" y="3759122"/>
          <a:ext cx="461805" cy="9952"/>
        </a:xfrm>
        <a:custGeom>
          <a:avLst/>
          <a:gdLst/>
          <a:ahLst/>
          <a:cxnLst/>
          <a:rect l="0" t="0" r="0" b="0"/>
          <a:pathLst>
            <a:path>
              <a:moveTo>
                <a:pt x="0" y="4976"/>
              </a:moveTo>
              <a:lnTo>
                <a:pt x="461805"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5533438" y="3752553"/>
        <a:ext cx="23090" cy="23090"/>
      </dsp:txXfrm>
    </dsp:sp>
    <dsp:sp modelId="{1610D5BE-0A6D-304A-9BB4-8183DF91F9FA}">
      <dsp:nvSpPr>
        <dsp:cNvPr id="0" name=""/>
        <dsp:cNvSpPr/>
      </dsp:nvSpPr>
      <dsp:spPr>
        <a:xfrm>
          <a:off x="4692145" y="3855948"/>
          <a:ext cx="854626" cy="684267"/>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Book Antiqua" panose="02040602050305030304" pitchFamily="18" charset="0"/>
            </a:rPr>
            <a:t>Hate Crimes</a:t>
          </a:r>
        </a:p>
      </dsp:txBody>
      <dsp:txXfrm>
        <a:off x="4817302" y="3956157"/>
        <a:ext cx="604312" cy="483849"/>
      </dsp:txXfrm>
    </dsp:sp>
    <dsp:sp modelId="{AD0A918C-C80F-754B-AE46-16EF8F4CE20D}">
      <dsp:nvSpPr>
        <dsp:cNvPr id="0" name=""/>
        <dsp:cNvSpPr/>
      </dsp:nvSpPr>
      <dsp:spPr>
        <a:xfrm rot="9353886">
          <a:off x="4119041" y="3679558"/>
          <a:ext cx="1464048" cy="9952"/>
        </a:xfrm>
        <a:custGeom>
          <a:avLst/>
          <a:gdLst/>
          <a:ahLst/>
          <a:cxnLst/>
          <a:rect l="0" t="0" r="0" b="0"/>
          <a:pathLst>
            <a:path>
              <a:moveTo>
                <a:pt x="0" y="4976"/>
              </a:moveTo>
              <a:lnTo>
                <a:pt x="1464048"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4814464" y="3647933"/>
        <a:ext cx="73202" cy="73202"/>
      </dsp:txXfrm>
    </dsp:sp>
    <dsp:sp modelId="{0CD8AF75-7268-ED4A-ADDD-5D2131833359}">
      <dsp:nvSpPr>
        <dsp:cNvPr id="0" name=""/>
        <dsp:cNvSpPr/>
      </dsp:nvSpPr>
      <dsp:spPr>
        <a:xfrm>
          <a:off x="2485050" y="3853249"/>
          <a:ext cx="1989264" cy="889576"/>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Book Antiqua" panose="02040602050305030304" pitchFamily="18" charset="0"/>
            </a:rPr>
            <a:t>Personal/ Family/ Friend </a:t>
          </a:r>
          <a:r>
            <a:rPr lang="en-US" sz="1400" b="1" kern="1200" dirty="0">
              <a:latin typeface="Book Antiqua" panose="02040602050305030304" pitchFamily="18" charset="0"/>
              <a:ea typeface="+mn-ea"/>
              <a:cs typeface="+mn-cs"/>
            </a:rPr>
            <a:t>Experiences</a:t>
          </a:r>
        </a:p>
      </dsp:txBody>
      <dsp:txXfrm>
        <a:off x="2776371" y="3983524"/>
        <a:ext cx="1406622" cy="629026"/>
      </dsp:txXfrm>
    </dsp:sp>
    <dsp:sp modelId="{622B837D-0540-8049-9BAD-77061BCD8A81}">
      <dsp:nvSpPr>
        <dsp:cNvPr id="0" name=""/>
        <dsp:cNvSpPr/>
      </dsp:nvSpPr>
      <dsp:spPr>
        <a:xfrm rot="10289760">
          <a:off x="5114849" y="3205702"/>
          <a:ext cx="332424" cy="9952"/>
        </a:xfrm>
        <a:custGeom>
          <a:avLst/>
          <a:gdLst/>
          <a:ahLst/>
          <a:cxnLst/>
          <a:rect l="0" t="0" r="0" b="0"/>
          <a:pathLst>
            <a:path>
              <a:moveTo>
                <a:pt x="0" y="4976"/>
              </a:moveTo>
              <a:lnTo>
                <a:pt x="332424"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5272751" y="3202367"/>
        <a:ext cx="16621" cy="16621"/>
      </dsp:txXfrm>
    </dsp:sp>
    <dsp:sp modelId="{F5D705B2-9BE6-4040-98D0-F1A290C5EE0A}">
      <dsp:nvSpPr>
        <dsp:cNvPr id="0" name=""/>
        <dsp:cNvSpPr/>
      </dsp:nvSpPr>
      <dsp:spPr>
        <a:xfrm>
          <a:off x="4166391" y="2962020"/>
          <a:ext cx="960445" cy="687043"/>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Income</a:t>
          </a:r>
        </a:p>
      </dsp:txBody>
      <dsp:txXfrm>
        <a:off x="4307045" y="3062635"/>
        <a:ext cx="679137" cy="485813"/>
      </dsp:txXfrm>
    </dsp:sp>
    <dsp:sp modelId="{EC96DA6D-1A17-7B40-A413-C0DC1ADB33AA}">
      <dsp:nvSpPr>
        <dsp:cNvPr id="0" name=""/>
        <dsp:cNvSpPr/>
      </dsp:nvSpPr>
      <dsp:spPr>
        <a:xfrm rot="11162634">
          <a:off x="4118828" y="2911399"/>
          <a:ext cx="1324866" cy="9952"/>
        </a:xfrm>
        <a:custGeom>
          <a:avLst/>
          <a:gdLst/>
          <a:ahLst/>
          <a:cxnLst/>
          <a:rect l="0" t="0" r="0" b="0"/>
          <a:pathLst>
            <a:path>
              <a:moveTo>
                <a:pt x="0" y="4976"/>
              </a:moveTo>
              <a:lnTo>
                <a:pt x="1324866"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4748139" y="2883254"/>
        <a:ext cx="66243" cy="66243"/>
      </dsp:txXfrm>
    </dsp:sp>
    <dsp:sp modelId="{E4C67F7D-E4A6-8949-AD56-FF0EF34897D0}">
      <dsp:nvSpPr>
        <dsp:cNvPr id="0" name=""/>
        <dsp:cNvSpPr/>
      </dsp:nvSpPr>
      <dsp:spPr>
        <a:xfrm>
          <a:off x="2097643" y="2086620"/>
          <a:ext cx="2038484" cy="1307065"/>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Government Policies (Social, Economic</a:t>
          </a:r>
          <a:r>
            <a:rPr lang="en-US" sz="1400" kern="1200" dirty="0">
              <a:latin typeface="Book Antiqua" panose="02040602050305030304" pitchFamily="18" charset="0"/>
              <a:ea typeface="+mn-ea"/>
              <a:cs typeface="+mn-cs"/>
            </a:rPr>
            <a:t>, </a:t>
          </a:r>
          <a:r>
            <a:rPr lang="en-US" sz="1400" b="1" kern="1200" dirty="0">
              <a:latin typeface="Book Antiqua" panose="02040602050305030304" pitchFamily="18" charset="0"/>
              <a:ea typeface="+mn-ea"/>
              <a:cs typeface="+mn-cs"/>
            </a:rPr>
            <a:t>Health</a:t>
          </a:r>
          <a:r>
            <a:rPr lang="en-US" sz="1400" kern="1200" dirty="0">
              <a:latin typeface="Book Antiqua" panose="02040602050305030304" pitchFamily="18" charset="0"/>
              <a:ea typeface="+mn-ea"/>
              <a:cs typeface="+mn-cs"/>
            </a:rPr>
            <a:t>)</a:t>
          </a:r>
        </a:p>
      </dsp:txBody>
      <dsp:txXfrm>
        <a:off x="2396172" y="2278035"/>
        <a:ext cx="1441426" cy="924235"/>
      </dsp:txXfrm>
    </dsp:sp>
    <dsp:sp modelId="{EB4D2158-1512-2E44-B14A-A08A2666EDBA}">
      <dsp:nvSpPr>
        <dsp:cNvPr id="0" name=""/>
        <dsp:cNvSpPr/>
      </dsp:nvSpPr>
      <dsp:spPr>
        <a:xfrm rot="12392364">
          <a:off x="5212896" y="2643564"/>
          <a:ext cx="341390" cy="9952"/>
        </a:xfrm>
        <a:custGeom>
          <a:avLst/>
          <a:gdLst/>
          <a:ahLst/>
          <a:cxnLst/>
          <a:rect l="0" t="0" r="0" b="0"/>
          <a:pathLst>
            <a:path>
              <a:moveTo>
                <a:pt x="0" y="4976"/>
              </a:moveTo>
              <a:lnTo>
                <a:pt x="341390"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5375056" y="2640005"/>
        <a:ext cx="17069" cy="17069"/>
      </dsp:txXfrm>
    </dsp:sp>
    <dsp:sp modelId="{2EDA5A90-0E3E-034A-9A62-314E947B9E0F}">
      <dsp:nvSpPr>
        <dsp:cNvPr id="0" name=""/>
        <dsp:cNvSpPr/>
      </dsp:nvSpPr>
      <dsp:spPr>
        <a:xfrm>
          <a:off x="4033658" y="1769738"/>
          <a:ext cx="1292238" cy="1054576"/>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400" b="1" kern="1200" dirty="0">
              <a:latin typeface="Book Antiqua" panose="02040602050305030304" pitchFamily="18" charset="0"/>
              <a:ea typeface="+mn-ea"/>
              <a:cs typeface="+mn-cs"/>
            </a:rPr>
            <a:t>Domestic Violence</a:t>
          </a:r>
        </a:p>
      </dsp:txBody>
      <dsp:txXfrm>
        <a:off x="4222902" y="1924177"/>
        <a:ext cx="913750" cy="745698"/>
      </dsp:txXfrm>
    </dsp:sp>
    <dsp:sp modelId="{D4F945A7-D4C5-2742-A00A-F788B6BA2BF4}">
      <dsp:nvSpPr>
        <dsp:cNvPr id="0" name=""/>
        <dsp:cNvSpPr/>
      </dsp:nvSpPr>
      <dsp:spPr>
        <a:xfrm rot="13522590">
          <a:off x="3938398" y="1797579"/>
          <a:ext cx="2075026" cy="9952"/>
        </a:xfrm>
        <a:custGeom>
          <a:avLst/>
          <a:gdLst/>
          <a:ahLst/>
          <a:cxnLst/>
          <a:rect l="0" t="0" r="0" b="0"/>
          <a:pathLst>
            <a:path>
              <a:moveTo>
                <a:pt x="0" y="4976"/>
              </a:moveTo>
              <a:lnTo>
                <a:pt x="2075026"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4924036" y="1750680"/>
        <a:ext cx="103751" cy="103751"/>
      </dsp:txXfrm>
    </dsp:sp>
    <dsp:sp modelId="{5D431B9F-97FF-8741-963F-10109C9F8ECD}">
      <dsp:nvSpPr>
        <dsp:cNvPr id="0" name=""/>
        <dsp:cNvSpPr/>
      </dsp:nvSpPr>
      <dsp:spPr>
        <a:xfrm>
          <a:off x="2803358" y="127855"/>
          <a:ext cx="2011937" cy="985364"/>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Book Antiqua" panose="02040602050305030304" pitchFamily="18" charset="0"/>
            </a:rPr>
            <a:t>Neighborhood/ Environment</a:t>
          </a:r>
        </a:p>
      </dsp:txBody>
      <dsp:txXfrm>
        <a:off x="3097999" y="272158"/>
        <a:ext cx="1422655" cy="696758"/>
      </dsp:txXfrm>
    </dsp:sp>
    <dsp:sp modelId="{9413728F-64A6-9F4E-AB18-DF4975F2E21D}">
      <dsp:nvSpPr>
        <dsp:cNvPr id="0" name=""/>
        <dsp:cNvSpPr/>
      </dsp:nvSpPr>
      <dsp:spPr>
        <a:xfrm rot="14784522">
          <a:off x="5596110" y="2184378"/>
          <a:ext cx="491520" cy="9952"/>
        </a:xfrm>
        <a:custGeom>
          <a:avLst/>
          <a:gdLst/>
          <a:ahLst/>
          <a:cxnLst/>
          <a:rect l="0" t="0" r="0" b="0"/>
          <a:pathLst>
            <a:path>
              <a:moveTo>
                <a:pt x="0" y="4976"/>
              </a:moveTo>
              <a:lnTo>
                <a:pt x="491520" y="4976"/>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5829583" y="2177066"/>
        <a:ext cx="24576" cy="24576"/>
      </dsp:txXfrm>
    </dsp:sp>
    <dsp:sp modelId="{1D73E4FD-0BA9-494A-A303-EC72A9D6D778}">
      <dsp:nvSpPr>
        <dsp:cNvPr id="0" name=""/>
        <dsp:cNvSpPr/>
      </dsp:nvSpPr>
      <dsp:spPr>
        <a:xfrm>
          <a:off x="4889061" y="1089257"/>
          <a:ext cx="1334663" cy="892785"/>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600" kern="1200" dirty="0">
              <a:latin typeface="Book Antiqua" panose="02040602050305030304" pitchFamily="18" charset="0"/>
              <a:ea typeface="+mn-ea"/>
              <a:cs typeface="+mn-cs"/>
            </a:rPr>
            <a:t>Education</a:t>
          </a:r>
        </a:p>
      </dsp:txBody>
      <dsp:txXfrm>
        <a:off x="5084518" y="1220002"/>
        <a:ext cx="943749" cy="6312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FDC37-78FB-F941-B104-4F7DF00364C8}">
      <dsp:nvSpPr>
        <dsp:cNvPr id="0" name=""/>
        <dsp:cNvSpPr/>
      </dsp:nvSpPr>
      <dsp:spPr>
        <a:xfrm>
          <a:off x="1959804" y="1725047"/>
          <a:ext cx="1152416" cy="1022049"/>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Book Antiqua" panose="02040602050305030304" pitchFamily="18" charset="0"/>
              <a:ea typeface="+mn-ea"/>
              <a:cs typeface="+mn-cs"/>
            </a:rPr>
            <a:t>Maternal </a:t>
          </a:r>
          <a:r>
            <a:rPr lang="en-US" sz="1000" b="1" kern="1200" dirty="0">
              <a:latin typeface="Book Antiqua" panose="02040602050305030304" pitchFamily="18" charset="0"/>
            </a:rPr>
            <a:t>Health</a:t>
          </a:r>
        </a:p>
      </dsp:txBody>
      <dsp:txXfrm>
        <a:off x="2128571" y="1874723"/>
        <a:ext cx="814882" cy="722697"/>
      </dsp:txXfrm>
    </dsp:sp>
    <dsp:sp modelId="{AA708E6D-C29C-CC4E-8D21-A7F9BCDEFB2D}">
      <dsp:nvSpPr>
        <dsp:cNvPr id="0" name=""/>
        <dsp:cNvSpPr/>
      </dsp:nvSpPr>
      <dsp:spPr>
        <a:xfrm rot="16078008">
          <a:off x="2119663" y="1332064"/>
          <a:ext cx="769144" cy="17811"/>
        </a:xfrm>
        <a:custGeom>
          <a:avLst/>
          <a:gdLst/>
          <a:ahLst/>
          <a:cxnLst/>
          <a:rect l="0" t="0" r="0" b="0"/>
          <a:pathLst>
            <a:path>
              <a:moveTo>
                <a:pt x="0" y="8905"/>
              </a:moveTo>
              <a:lnTo>
                <a:pt x="769144"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2485007" y="1321741"/>
        <a:ext cx="38457" cy="38457"/>
      </dsp:txXfrm>
    </dsp:sp>
    <dsp:sp modelId="{718188D3-9D77-FF40-9323-1E953904D302}">
      <dsp:nvSpPr>
        <dsp:cNvPr id="0" name=""/>
        <dsp:cNvSpPr/>
      </dsp:nvSpPr>
      <dsp:spPr>
        <a:xfrm>
          <a:off x="1841944" y="53107"/>
          <a:ext cx="1265223" cy="903678"/>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Community Safety</a:t>
          </a:r>
        </a:p>
      </dsp:txBody>
      <dsp:txXfrm>
        <a:off x="2027232" y="185448"/>
        <a:ext cx="894647" cy="638996"/>
      </dsp:txXfrm>
    </dsp:sp>
    <dsp:sp modelId="{04622E1D-8935-024E-824C-580519EDFF20}">
      <dsp:nvSpPr>
        <dsp:cNvPr id="0" name=""/>
        <dsp:cNvSpPr/>
      </dsp:nvSpPr>
      <dsp:spPr>
        <a:xfrm rot="17836974">
          <a:off x="2680020" y="1605454"/>
          <a:ext cx="353294" cy="17811"/>
        </a:xfrm>
        <a:custGeom>
          <a:avLst/>
          <a:gdLst/>
          <a:ahLst/>
          <a:cxnLst/>
          <a:rect l="0" t="0" r="0" b="0"/>
          <a:pathLst>
            <a:path>
              <a:moveTo>
                <a:pt x="0" y="8905"/>
              </a:moveTo>
              <a:lnTo>
                <a:pt x="353294"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847835" y="1605528"/>
        <a:ext cx="17664" cy="17664"/>
      </dsp:txXfrm>
    </dsp:sp>
    <dsp:sp modelId="{98FCCE30-6815-274D-BC16-75971B1CF59E}">
      <dsp:nvSpPr>
        <dsp:cNvPr id="0" name=""/>
        <dsp:cNvSpPr/>
      </dsp:nvSpPr>
      <dsp:spPr>
        <a:xfrm>
          <a:off x="2612002" y="751574"/>
          <a:ext cx="1003339" cy="728965"/>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Book Antiqua" panose="02040602050305030304" pitchFamily="18" charset="0"/>
            </a:rPr>
            <a:t>Social </a:t>
          </a:r>
          <a:r>
            <a:rPr lang="en-US" sz="1000" b="1" kern="1200" dirty="0">
              <a:latin typeface="Book Antiqua" panose="02040602050305030304" pitchFamily="18" charset="0"/>
              <a:ea typeface="+mn-ea"/>
              <a:cs typeface="+mn-cs"/>
            </a:rPr>
            <a:t>Service</a:t>
          </a:r>
          <a:r>
            <a:rPr lang="en-US" sz="1000" b="1" kern="1200" dirty="0">
              <a:latin typeface="Book Antiqua" panose="02040602050305030304" pitchFamily="18" charset="0"/>
            </a:rPr>
            <a:t> Resources &amp; Support</a:t>
          </a:r>
        </a:p>
      </dsp:txBody>
      <dsp:txXfrm>
        <a:off x="2758938" y="858328"/>
        <a:ext cx="709467" cy="515457"/>
      </dsp:txXfrm>
    </dsp:sp>
    <dsp:sp modelId="{9062AF23-A5D7-FB4E-A2F9-6D49C610DF95}">
      <dsp:nvSpPr>
        <dsp:cNvPr id="0" name=""/>
        <dsp:cNvSpPr/>
      </dsp:nvSpPr>
      <dsp:spPr>
        <a:xfrm rot="19093806">
          <a:off x="2750320" y="1362156"/>
          <a:ext cx="1508353" cy="17811"/>
        </a:xfrm>
        <a:custGeom>
          <a:avLst/>
          <a:gdLst/>
          <a:ahLst/>
          <a:cxnLst/>
          <a:rect l="0" t="0" r="0" b="0"/>
          <a:pathLst>
            <a:path>
              <a:moveTo>
                <a:pt x="0" y="8905"/>
              </a:moveTo>
              <a:lnTo>
                <a:pt x="1508353"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466788" y="1333353"/>
        <a:ext cx="75417" cy="75417"/>
      </dsp:txXfrm>
    </dsp:sp>
    <dsp:sp modelId="{5D10F10C-186D-204E-BAED-63FA8D332869}">
      <dsp:nvSpPr>
        <dsp:cNvPr id="0" name=""/>
        <dsp:cNvSpPr/>
      </dsp:nvSpPr>
      <dsp:spPr>
        <a:xfrm>
          <a:off x="3845802" y="173271"/>
          <a:ext cx="1131166" cy="775591"/>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Book Antiqua" panose="02040602050305030304" pitchFamily="18" charset="0"/>
            </a:rPr>
            <a:t>Employment/ Work Environment</a:t>
          </a:r>
        </a:p>
      </dsp:txBody>
      <dsp:txXfrm>
        <a:off x="4011457" y="286854"/>
        <a:ext cx="799856" cy="548425"/>
      </dsp:txXfrm>
    </dsp:sp>
    <dsp:sp modelId="{DBD5682A-997F-084E-8C42-B5E631AF92C7}">
      <dsp:nvSpPr>
        <dsp:cNvPr id="0" name=""/>
        <dsp:cNvSpPr/>
      </dsp:nvSpPr>
      <dsp:spPr>
        <a:xfrm rot="19801572">
          <a:off x="2983236" y="1814741"/>
          <a:ext cx="535744" cy="17811"/>
        </a:xfrm>
        <a:custGeom>
          <a:avLst/>
          <a:gdLst/>
          <a:ahLst/>
          <a:cxnLst/>
          <a:rect l="0" t="0" r="0" b="0"/>
          <a:pathLst>
            <a:path>
              <a:moveTo>
                <a:pt x="0" y="8905"/>
              </a:moveTo>
              <a:lnTo>
                <a:pt x="535744"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237715" y="1810254"/>
        <a:ext cx="26787" cy="26787"/>
      </dsp:txXfrm>
    </dsp:sp>
    <dsp:sp modelId="{1A438BC8-B665-8148-AEAA-AA0FC3AF2A89}">
      <dsp:nvSpPr>
        <dsp:cNvPr id="0" name=""/>
        <dsp:cNvSpPr/>
      </dsp:nvSpPr>
      <dsp:spPr>
        <a:xfrm>
          <a:off x="3353150" y="1173040"/>
          <a:ext cx="983669" cy="616188"/>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Housing</a:t>
          </a:r>
        </a:p>
      </dsp:txBody>
      <dsp:txXfrm>
        <a:off x="3497205" y="1263279"/>
        <a:ext cx="695559" cy="435710"/>
      </dsp:txXfrm>
    </dsp:sp>
    <dsp:sp modelId="{65F1A508-F3D3-114F-B643-C3EA867C0C7C}">
      <dsp:nvSpPr>
        <dsp:cNvPr id="0" name=""/>
        <dsp:cNvSpPr/>
      </dsp:nvSpPr>
      <dsp:spPr>
        <a:xfrm rot="20766299">
          <a:off x="3080991" y="2007457"/>
          <a:ext cx="686313" cy="17811"/>
        </a:xfrm>
        <a:custGeom>
          <a:avLst/>
          <a:gdLst/>
          <a:ahLst/>
          <a:cxnLst/>
          <a:rect l="0" t="0" r="0" b="0"/>
          <a:pathLst>
            <a:path>
              <a:moveTo>
                <a:pt x="0" y="8905"/>
              </a:moveTo>
              <a:lnTo>
                <a:pt x="686313"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406990" y="1999205"/>
        <a:ext cx="34315" cy="34315"/>
      </dsp:txXfrm>
    </dsp:sp>
    <dsp:sp modelId="{3E5F1602-EE9D-4845-BDB9-2B9A49A2C02A}">
      <dsp:nvSpPr>
        <dsp:cNvPr id="0" name=""/>
        <dsp:cNvSpPr/>
      </dsp:nvSpPr>
      <dsp:spPr>
        <a:xfrm>
          <a:off x="3659827" y="1470767"/>
          <a:ext cx="1445515" cy="616988"/>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Transportation</a:t>
          </a:r>
        </a:p>
      </dsp:txBody>
      <dsp:txXfrm>
        <a:off x="3871518" y="1561123"/>
        <a:ext cx="1022133" cy="436276"/>
      </dsp:txXfrm>
    </dsp:sp>
    <dsp:sp modelId="{1ED56E70-33C2-CF4E-9094-923322114757}">
      <dsp:nvSpPr>
        <dsp:cNvPr id="0" name=""/>
        <dsp:cNvSpPr/>
      </dsp:nvSpPr>
      <dsp:spPr>
        <a:xfrm rot="187452">
          <a:off x="3110965" y="2264697"/>
          <a:ext cx="225316" cy="17811"/>
        </a:xfrm>
        <a:custGeom>
          <a:avLst/>
          <a:gdLst/>
          <a:ahLst/>
          <a:cxnLst/>
          <a:rect l="0" t="0" r="0" b="0"/>
          <a:pathLst>
            <a:path>
              <a:moveTo>
                <a:pt x="0" y="8905"/>
              </a:moveTo>
              <a:lnTo>
                <a:pt x="225316"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217991" y="2267970"/>
        <a:ext cx="11265" cy="11265"/>
      </dsp:txXfrm>
    </dsp:sp>
    <dsp:sp modelId="{11D42280-9B85-5D42-A0DA-FBF8B034D21C}">
      <dsp:nvSpPr>
        <dsp:cNvPr id="0" name=""/>
        <dsp:cNvSpPr/>
      </dsp:nvSpPr>
      <dsp:spPr>
        <a:xfrm>
          <a:off x="3335015" y="1991746"/>
          <a:ext cx="830031" cy="621178"/>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Book Antiqua" panose="02040602050305030304" pitchFamily="18" charset="0"/>
            </a:rPr>
            <a:t>Food </a:t>
          </a:r>
          <a:r>
            <a:rPr lang="en-US" sz="1000" b="1" kern="1200" dirty="0">
              <a:latin typeface="Book Antiqua" panose="02040602050305030304" pitchFamily="18" charset="0"/>
              <a:ea typeface="+mn-ea"/>
              <a:cs typeface="+mn-cs"/>
            </a:rPr>
            <a:t>Stability</a:t>
          </a:r>
        </a:p>
      </dsp:txBody>
      <dsp:txXfrm>
        <a:off x="3456570" y="2082715"/>
        <a:ext cx="586921" cy="439240"/>
      </dsp:txXfrm>
    </dsp:sp>
    <dsp:sp modelId="{118DF0E7-C695-C340-ABE7-321F94C82211}">
      <dsp:nvSpPr>
        <dsp:cNvPr id="0" name=""/>
        <dsp:cNvSpPr/>
      </dsp:nvSpPr>
      <dsp:spPr>
        <a:xfrm rot="1387734">
          <a:off x="3011764" y="2660934"/>
          <a:ext cx="1079566" cy="17811"/>
        </a:xfrm>
        <a:custGeom>
          <a:avLst/>
          <a:gdLst/>
          <a:ahLst/>
          <a:cxnLst/>
          <a:rect l="0" t="0" r="0" b="0"/>
          <a:pathLst>
            <a:path>
              <a:moveTo>
                <a:pt x="0" y="8905"/>
              </a:moveTo>
              <a:lnTo>
                <a:pt x="1079566"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524558" y="2642851"/>
        <a:ext cx="53978" cy="53978"/>
      </dsp:txXfrm>
    </dsp:sp>
    <dsp:sp modelId="{725F2D74-A914-874D-BA20-4C26FD490890}">
      <dsp:nvSpPr>
        <dsp:cNvPr id="0" name=""/>
        <dsp:cNvSpPr/>
      </dsp:nvSpPr>
      <dsp:spPr>
        <a:xfrm>
          <a:off x="4002373" y="2684235"/>
          <a:ext cx="849912" cy="719360"/>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Air/Water Quality</a:t>
          </a:r>
        </a:p>
      </dsp:txBody>
      <dsp:txXfrm>
        <a:off x="4126840" y="2789583"/>
        <a:ext cx="600978" cy="508664"/>
      </dsp:txXfrm>
    </dsp:sp>
    <dsp:sp modelId="{0C074E4E-7011-574B-93EE-62D806BB07E5}">
      <dsp:nvSpPr>
        <dsp:cNvPr id="0" name=""/>
        <dsp:cNvSpPr/>
      </dsp:nvSpPr>
      <dsp:spPr>
        <a:xfrm rot="2365794">
          <a:off x="2930516" y="2652842"/>
          <a:ext cx="246344" cy="17811"/>
        </a:xfrm>
        <a:custGeom>
          <a:avLst/>
          <a:gdLst/>
          <a:ahLst/>
          <a:cxnLst/>
          <a:rect l="0" t="0" r="0" b="0"/>
          <a:pathLst>
            <a:path>
              <a:moveTo>
                <a:pt x="0" y="8905"/>
              </a:moveTo>
              <a:lnTo>
                <a:pt x="246344"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047529" y="2655589"/>
        <a:ext cx="12317" cy="12317"/>
      </dsp:txXfrm>
    </dsp:sp>
    <dsp:sp modelId="{38193788-B348-2A47-9993-CF2755C39AE1}">
      <dsp:nvSpPr>
        <dsp:cNvPr id="0" name=""/>
        <dsp:cNvSpPr/>
      </dsp:nvSpPr>
      <dsp:spPr>
        <a:xfrm>
          <a:off x="2995068" y="2650352"/>
          <a:ext cx="933713" cy="694165"/>
        </a:xfrm>
        <a:prstGeom prst="ellipse">
          <a:avLst/>
        </a:prstGeom>
        <a:gradFill rotWithShape="0">
          <a:gsLst>
            <a:gs pos="100000">
              <a:srgbClr val="38C380"/>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Book Antiqua" panose="02040602050305030304" pitchFamily="18" charset="0"/>
            </a:rPr>
            <a:t>Police </a:t>
          </a:r>
          <a:r>
            <a:rPr lang="en-US" sz="1000" b="1" kern="1200" dirty="0">
              <a:latin typeface="Book Antiqua" panose="02040602050305030304" pitchFamily="18" charset="0"/>
              <a:ea typeface="+mn-ea"/>
              <a:cs typeface="+mn-cs"/>
            </a:rPr>
            <a:t>Brutality</a:t>
          </a:r>
        </a:p>
      </dsp:txBody>
      <dsp:txXfrm>
        <a:off x="3131807" y="2752010"/>
        <a:ext cx="660235" cy="490849"/>
      </dsp:txXfrm>
    </dsp:sp>
    <dsp:sp modelId="{41A786DA-B0F0-6F44-9B08-6A11448BF0C5}">
      <dsp:nvSpPr>
        <dsp:cNvPr id="0" name=""/>
        <dsp:cNvSpPr/>
      </dsp:nvSpPr>
      <dsp:spPr>
        <a:xfrm rot="3567948">
          <a:off x="2526027" y="3165092"/>
          <a:ext cx="1126440" cy="17811"/>
        </a:xfrm>
        <a:custGeom>
          <a:avLst/>
          <a:gdLst/>
          <a:ahLst/>
          <a:cxnLst/>
          <a:rect l="0" t="0" r="0" b="0"/>
          <a:pathLst>
            <a:path>
              <a:moveTo>
                <a:pt x="0" y="8905"/>
              </a:moveTo>
              <a:lnTo>
                <a:pt x="1126440"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061086" y="3145837"/>
        <a:ext cx="56322" cy="56322"/>
      </dsp:txXfrm>
    </dsp:sp>
    <dsp:sp modelId="{17D67154-C6F9-7343-A9A3-3F77AB93AACB}">
      <dsp:nvSpPr>
        <dsp:cNvPr id="0" name=""/>
        <dsp:cNvSpPr/>
      </dsp:nvSpPr>
      <dsp:spPr>
        <a:xfrm>
          <a:off x="3193643" y="3623595"/>
          <a:ext cx="682704" cy="612203"/>
        </a:xfrm>
        <a:prstGeom prst="ellipse">
          <a:avLst/>
        </a:prstGeom>
        <a:gradFill rotWithShape="0">
          <a:gsLst>
            <a:gs pos="100000">
              <a:srgbClr val="38C380"/>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Book Antiqua" panose="02040602050305030304" pitchFamily="18" charset="0"/>
            </a:rPr>
            <a:t>Implicit Biases</a:t>
          </a:r>
        </a:p>
      </dsp:txBody>
      <dsp:txXfrm>
        <a:off x="3293623" y="3713250"/>
        <a:ext cx="482744" cy="432893"/>
      </dsp:txXfrm>
    </dsp:sp>
    <dsp:sp modelId="{EF49DE12-999F-7346-8FF3-B81F44C52E7B}">
      <dsp:nvSpPr>
        <dsp:cNvPr id="0" name=""/>
        <dsp:cNvSpPr/>
      </dsp:nvSpPr>
      <dsp:spPr>
        <a:xfrm rot="5488836">
          <a:off x="2311425" y="2944047"/>
          <a:ext cx="412117" cy="17811"/>
        </a:xfrm>
        <a:custGeom>
          <a:avLst/>
          <a:gdLst/>
          <a:ahLst/>
          <a:cxnLst/>
          <a:rect l="0" t="0" r="0" b="0"/>
          <a:pathLst>
            <a:path>
              <a:moveTo>
                <a:pt x="0" y="8905"/>
              </a:moveTo>
              <a:lnTo>
                <a:pt x="412117"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2507180" y="2942650"/>
        <a:ext cx="20605" cy="20605"/>
      </dsp:txXfrm>
    </dsp:sp>
    <dsp:sp modelId="{3C963F32-08CD-C44E-B793-1064522D9A56}">
      <dsp:nvSpPr>
        <dsp:cNvPr id="0" name=""/>
        <dsp:cNvSpPr/>
      </dsp:nvSpPr>
      <dsp:spPr>
        <a:xfrm>
          <a:off x="1760210" y="3158931"/>
          <a:ext cx="1490151" cy="531887"/>
        </a:xfrm>
        <a:prstGeom prst="ellipse">
          <a:avLst/>
        </a:prstGeom>
        <a:gradFill rotWithShape="0">
          <a:gsLst>
            <a:gs pos="100000">
              <a:srgbClr val="38C380"/>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Microaggressions</a:t>
          </a:r>
        </a:p>
      </dsp:txBody>
      <dsp:txXfrm>
        <a:off x="1978438" y="3236824"/>
        <a:ext cx="1053695" cy="376101"/>
      </dsp:txXfrm>
    </dsp:sp>
    <dsp:sp modelId="{2BD0CEFA-184A-BC43-B521-A58E643300E3}">
      <dsp:nvSpPr>
        <dsp:cNvPr id="0" name=""/>
        <dsp:cNvSpPr/>
      </dsp:nvSpPr>
      <dsp:spPr>
        <a:xfrm rot="7464354">
          <a:off x="1325549" y="3144368"/>
          <a:ext cx="1164606" cy="17811"/>
        </a:xfrm>
        <a:custGeom>
          <a:avLst/>
          <a:gdLst/>
          <a:ahLst/>
          <a:cxnLst/>
          <a:rect l="0" t="0" r="0" b="0"/>
          <a:pathLst>
            <a:path>
              <a:moveTo>
                <a:pt x="0" y="8905"/>
              </a:moveTo>
              <a:lnTo>
                <a:pt x="1164606"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1878737" y="3124159"/>
        <a:ext cx="58230" cy="58230"/>
      </dsp:txXfrm>
    </dsp:sp>
    <dsp:sp modelId="{12000620-1BAD-7649-8CBE-5592AF00A8D5}">
      <dsp:nvSpPr>
        <dsp:cNvPr id="0" name=""/>
        <dsp:cNvSpPr/>
      </dsp:nvSpPr>
      <dsp:spPr>
        <a:xfrm>
          <a:off x="1017060" y="3613897"/>
          <a:ext cx="808216" cy="500007"/>
        </a:xfrm>
        <a:prstGeom prst="ellipse">
          <a:avLst/>
        </a:prstGeom>
        <a:gradFill rotWithShape="0">
          <a:gsLst>
            <a:gs pos="100000">
              <a:srgbClr val="38C380"/>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Racism</a:t>
          </a:r>
        </a:p>
      </dsp:txBody>
      <dsp:txXfrm>
        <a:off x="1135420" y="3687121"/>
        <a:ext cx="571496" cy="353559"/>
      </dsp:txXfrm>
    </dsp:sp>
    <dsp:sp modelId="{FF333718-C84A-0147-98AE-E7801B919E31}">
      <dsp:nvSpPr>
        <dsp:cNvPr id="0" name=""/>
        <dsp:cNvSpPr/>
      </dsp:nvSpPr>
      <dsp:spPr>
        <a:xfrm rot="8066166">
          <a:off x="1871780" y="2732957"/>
          <a:ext cx="336602" cy="17811"/>
        </a:xfrm>
        <a:custGeom>
          <a:avLst/>
          <a:gdLst/>
          <a:ahLst/>
          <a:cxnLst/>
          <a:rect l="0" t="0" r="0" b="0"/>
          <a:pathLst>
            <a:path>
              <a:moveTo>
                <a:pt x="0" y="8905"/>
              </a:moveTo>
              <a:lnTo>
                <a:pt x="336602"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2031666" y="2733447"/>
        <a:ext cx="16830" cy="16830"/>
      </dsp:txXfrm>
    </dsp:sp>
    <dsp:sp modelId="{1610D5BE-0A6D-304A-9BB4-8183DF91F9FA}">
      <dsp:nvSpPr>
        <dsp:cNvPr id="0" name=""/>
        <dsp:cNvSpPr/>
      </dsp:nvSpPr>
      <dsp:spPr>
        <a:xfrm>
          <a:off x="1419233" y="2808892"/>
          <a:ext cx="621968" cy="497987"/>
        </a:xfrm>
        <a:prstGeom prst="ellipse">
          <a:avLst/>
        </a:prstGeom>
        <a:gradFill rotWithShape="0">
          <a:gsLst>
            <a:gs pos="100000">
              <a:srgbClr val="38C380"/>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Book Antiqua" panose="02040602050305030304" pitchFamily="18" charset="0"/>
            </a:rPr>
            <a:t>Hate Crimes</a:t>
          </a:r>
        </a:p>
      </dsp:txBody>
      <dsp:txXfrm>
        <a:off x="1510318" y="2881821"/>
        <a:ext cx="439798" cy="352129"/>
      </dsp:txXfrm>
    </dsp:sp>
    <dsp:sp modelId="{AD0A918C-C80F-754B-AE46-16EF8F4CE20D}">
      <dsp:nvSpPr>
        <dsp:cNvPr id="0" name=""/>
        <dsp:cNvSpPr/>
      </dsp:nvSpPr>
      <dsp:spPr>
        <a:xfrm rot="9223572">
          <a:off x="1162437" y="2678780"/>
          <a:ext cx="917502" cy="17811"/>
        </a:xfrm>
        <a:custGeom>
          <a:avLst/>
          <a:gdLst/>
          <a:ahLst/>
          <a:cxnLst/>
          <a:rect l="0" t="0" r="0" b="0"/>
          <a:pathLst>
            <a:path>
              <a:moveTo>
                <a:pt x="0" y="8905"/>
              </a:moveTo>
              <a:lnTo>
                <a:pt x="917502"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1598251" y="2664748"/>
        <a:ext cx="45875" cy="45875"/>
      </dsp:txXfrm>
    </dsp:sp>
    <dsp:sp modelId="{0CD8AF75-7268-ED4A-ADDD-5D2131833359}">
      <dsp:nvSpPr>
        <dsp:cNvPr id="0" name=""/>
        <dsp:cNvSpPr/>
      </dsp:nvSpPr>
      <dsp:spPr>
        <a:xfrm>
          <a:off x="0" y="2806961"/>
          <a:ext cx="1447720" cy="647404"/>
        </a:xfrm>
        <a:prstGeom prst="ellipse">
          <a:avLst/>
        </a:prstGeom>
        <a:gradFill rotWithShape="0">
          <a:gsLst>
            <a:gs pos="100000">
              <a:srgbClr val="38C380"/>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Book Antiqua" panose="02040602050305030304" pitchFamily="18" charset="0"/>
            </a:rPr>
            <a:t>Personal/ Family/ Friend </a:t>
          </a:r>
          <a:r>
            <a:rPr lang="en-US" sz="1000" b="1" kern="1200" dirty="0">
              <a:latin typeface="Book Antiqua" panose="02040602050305030304" pitchFamily="18" charset="0"/>
              <a:ea typeface="+mn-ea"/>
              <a:cs typeface="+mn-cs"/>
            </a:rPr>
            <a:t>Experiences</a:t>
          </a:r>
        </a:p>
      </dsp:txBody>
      <dsp:txXfrm>
        <a:off x="212014" y="2901771"/>
        <a:ext cx="1023692" cy="457784"/>
      </dsp:txXfrm>
    </dsp:sp>
    <dsp:sp modelId="{622B837D-0540-8049-9BAD-77061BCD8A81}">
      <dsp:nvSpPr>
        <dsp:cNvPr id="0" name=""/>
        <dsp:cNvSpPr/>
      </dsp:nvSpPr>
      <dsp:spPr>
        <a:xfrm rot="10289760">
          <a:off x="1726706" y="2330050"/>
          <a:ext cx="242449" cy="17811"/>
        </a:xfrm>
        <a:custGeom>
          <a:avLst/>
          <a:gdLst/>
          <a:ahLst/>
          <a:cxnLst/>
          <a:rect l="0" t="0" r="0" b="0"/>
          <a:pathLst>
            <a:path>
              <a:moveTo>
                <a:pt x="0" y="8905"/>
              </a:moveTo>
              <a:lnTo>
                <a:pt x="242449"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1841870" y="2332894"/>
        <a:ext cx="12122" cy="12122"/>
      </dsp:txXfrm>
    </dsp:sp>
    <dsp:sp modelId="{F5D705B2-9BE6-4040-98D0-F1A290C5EE0A}">
      <dsp:nvSpPr>
        <dsp:cNvPr id="0" name=""/>
        <dsp:cNvSpPr/>
      </dsp:nvSpPr>
      <dsp:spPr>
        <a:xfrm>
          <a:off x="1036452" y="2158030"/>
          <a:ext cx="698980" cy="500007"/>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Income</a:t>
          </a:r>
        </a:p>
      </dsp:txBody>
      <dsp:txXfrm>
        <a:off x="1138815" y="2231254"/>
        <a:ext cx="494254" cy="353559"/>
      </dsp:txXfrm>
    </dsp:sp>
    <dsp:sp modelId="{EC96DA6D-1A17-7B40-A413-C0DC1ADB33AA}">
      <dsp:nvSpPr>
        <dsp:cNvPr id="0" name=""/>
        <dsp:cNvSpPr/>
      </dsp:nvSpPr>
      <dsp:spPr>
        <a:xfrm rot="11243756">
          <a:off x="1414158" y="2117502"/>
          <a:ext cx="554025" cy="17811"/>
        </a:xfrm>
        <a:custGeom>
          <a:avLst/>
          <a:gdLst/>
          <a:ahLst/>
          <a:cxnLst/>
          <a:rect l="0" t="0" r="0" b="0"/>
          <a:pathLst>
            <a:path>
              <a:moveTo>
                <a:pt x="0" y="8905"/>
              </a:moveTo>
              <a:lnTo>
                <a:pt x="554025"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1677320" y="2112557"/>
        <a:ext cx="27701" cy="27701"/>
      </dsp:txXfrm>
    </dsp:sp>
    <dsp:sp modelId="{E4C67F7D-E4A6-8949-AD56-FF0EF34897D0}">
      <dsp:nvSpPr>
        <dsp:cNvPr id="0" name=""/>
        <dsp:cNvSpPr/>
      </dsp:nvSpPr>
      <dsp:spPr>
        <a:xfrm>
          <a:off x="-52330" y="1520758"/>
          <a:ext cx="1483541" cy="951238"/>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Government Policies (Social, Economic</a:t>
          </a:r>
          <a:r>
            <a:rPr lang="en-US" sz="1000" kern="1200" dirty="0">
              <a:latin typeface="Book Antiqua" panose="02040602050305030304" pitchFamily="18" charset="0"/>
              <a:ea typeface="+mn-ea"/>
              <a:cs typeface="+mn-cs"/>
            </a:rPr>
            <a:t>, </a:t>
          </a:r>
          <a:r>
            <a:rPr lang="en-US" sz="1000" b="1" kern="1200" dirty="0">
              <a:latin typeface="Book Antiqua" panose="02040602050305030304" pitchFamily="18" charset="0"/>
              <a:ea typeface="+mn-ea"/>
              <a:cs typeface="+mn-cs"/>
            </a:rPr>
            <a:t>Health</a:t>
          </a:r>
          <a:r>
            <a:rPr lang="en-US" sz="1000" kern="1200" dirty="0">
              <a:latin typeface="Book Antiqua" panose="02040602050305030304" pitchFamily="18" charset="0"/>
              <a:ea typeface="+mn-ea"/>
              <a:cs typeface="+mn-cs"/>
            </a:rPr>
            <a:t>)</a:t>
          </a:r>
        </a:p>
      </dsp:txBody>
      <dsp:txXfrm>
        <a:off x="164930" y="1660064"/>
        <a:ext cx="1049021" cy="672626"/>
      </dsp:txXfrm>
    </dsp:sp>
    <dsp:sp modelId="{EB4D2158-1512-2E44-B14A-A08A2666EDBA}">
      <dsp:nvSpPr>
        <dsp:cNvPr id="0" name=""/>
        <dsp:cNvSpPr/>
      </dsp:nvSpPr>
      <dsp:spPr>
        <a:xfrm rot="12392364">
          <a:off x="1798045" y="1920780"/>
          <a:ext cx="249017" cy="17811"/>
        </a:xfrm>
        <a:custGeom>
          <a:avLst/>
          <a:gdLst/>
          <a:ahLst/>
          <a:cxnLst/>
          <a:rect l="0" t="0" r="0" b="0"/>
          <a:pathLst>
            <a:path>
              <a:moveTo>
                <a:pt x="0" y="8905"/>
              </a:moveTo>
              <a:lnTo>
                <a:pt x="249017"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1916328" y="1923460"/>
        <a:ext cx="12450" cy="12450"/>
      </dsp:txXfrm>
    </dsp:sp>
    <dsp:sp modelId="{2EDA5A90-0E3E-034A-9A62-314E947B9E0F}">
      <dsp:nvSpPr>
        <dsp:cNvPr id="0" name=""/>
        <dsp:cNvSpPr/>
      </dsp:nvSpPr>
      <dsp:spPr>
        <a:xfrm>
          <a:off x="939864" y="1289997"/>
          <a:ext cx="940448" cy="767486"/>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000" b="1" kern="1200" dirty="0">
              <a:latin typeface="Book Antiqua" panose="02040602050305030304" pitchFamily="18" charset="0"/>
              <a:ea typeface="+mn-ea"/>
              <a:cs typeface="+mn-cs"/>
            </a:rPr>
            <a:t>Domestic Violence</a:t>
          </a:r>
        </a:p>
      </dsp:txBody>
      <dsp:txXfrm>
        <a:off x="1077589" y="1402393"/>
        <a:ext cx="664998" cy="542694"/>
      </dsp:txXfrm>
    </dsp:sp>
    <dsp:sp modelId="{D4F945A7-D4C5-2742-A00A-F788B6BA2BF4}">
      <dsp:nvSpPr>
        <dsp:cNvPr id="0" name=""/>
        <dsp:cNvSpPr/>
      </dsp:nvSpPr>
      <dsp:spPr>
        <a:xfrm rot="13522590">
          <a:off x="870086" y="1304827"/>
          <a:ext cx="1511259" cy="17811"/>
        </a:xfrm>
        <a:custGeom>
          <a:avLst/>
          <a:gdLst/>
          <a:ahLst/>
          <a:cxnLst/>
          <a:rect l="0" t="0" r="0" b="0"/>
          <a:pathLst>
            <a:path>
              <a:moveTo>
                <a:pt x="0" y="8905"/>
              </a:moveTo>
              <a:lnTo>
                <a:pt x="1511259"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1587934" y="1275951"/>
        <a:ext cx="75562" cy="75562"/>
      </dsp:txXfrm>
    </dsp:sp>
    <dsp:sp modelId="{5D431B9F-97FF-8741-963F-10109C9F8ECD}">
      <dsp:nvSpPr>
        <dsp:cNvPr id="0" name=""/>
        <dsp:cNvSpPr/>
      </dsp:nvSpPr>
      <dsp:spPr>
        <a:xfrm>
          <a:off x="44209" y="94542"/>
          <a:ext cx="1464221" cy="717115"/>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Book Antiqua" panose="02040602050305030304" pitchFamily="18" charset="0"/>
            </a:rPr>
            <a:t>Neighborhood/ Environment</a:t>
          </a:r>
        </a:p>
      </dsp:txBody>
      <dsp:txXfrm>
        <a:off x="258639" y="199561"/>
        <a:ext cx="1035361" cy="507077"/>
      </dsp:txXfrm>
    </dsp:sp>
    <dsp:sp modelId="{9413728F-64A6-9F4E-AB18-DF4975F2E21D}">
      <dsp:nvSpPr>
        <dsp:cNvPr id="0" name=""/>
        <dsp:cNvSpPr/>
      </dsp:nvSpPr>
      <dsp:spPr>
        <a:xfrm rot="14784522">
          <a:off x="2077088" y="1586476"/>
          <a:ext cx="358259" cy="17811"/>
        </a:xfrm>
        <a:custGeom>
          <a:avLst/>
          <a:gdLst/>
          <a:ahLst/>
          <a:cxnLst/>
          <a:rect l="0" t="0" r="0" b="0"/>
          <a:pathLst>
            <a:path>
              <a:moveTo>
                <a:pt x="0" y="8905"/>
              </a:moveTo>
              <a:lnTo>
                <a:pt x="358259" y="8905"/>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2247261" y="1586425"/>
        <a:ext cx="17912" cy="17912"/>
      </dsp:txXfrm>
    </dsp:sp>
    <dsp:sp modelId="{1D73E4FD-0BA9-494A-A303-EC72A9D6D778}">
      <dsp:nvSpPr>
        <dsp:cNvPr id="0" name=""/>
        <dsp:cNvSpPr/>
      </dsp:nvSpPr>
      <dsp:spPr>
        <a:xfrm>
          <a:off x="1562684" y="794517"/>
          <a:ext cx="971324" cy="649739"/>
        </a:xfrm>
        <a:prstGeom prst="ellipse">
          <a:avLst/>
        </a:prstGeom>
        <a:gradFill rotWithShape="0">
          <a:gsLst>
            <a:gs pos="100000">
              <a:srgbClr val="0F9DB1"/>
            </a:gs>
            <a:gs pos="100000">
              <a:schemeClr val="lt1">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1000" kern="1200" dirty="0">
              <a:latin typeface="Book Antiqua" panose="02040602050305030304" pitchFamily="18" charset="0"/>
              <a:ea typeface="+mn-ea"/>
              <a:cs typeface="+mn-cs"/>
            </a:rPr>
            <a:t>Education</a:t>
          </a:r>
        </a:p>
      </dsp:txBody>
      <dsp:txXfrm>
        <a:off x="1704931" y="889669"/>
        <a:ext cx="686830" cy="45943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C26C0D6-A813-4DF0-83BC-2A7646EDF59A}" type="datetimeFigureOut">
              <a:rPr lang="en-US" smtClean="0"/>
              <a:t>6/15/2023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56F6A1E-A198-4646-BA7F-28326FAEE4D7}" type="slidenum">
              <a:rPr lang="en-US" smtClean="0"/>
              <a:t>‹#›</a:t>
            </a:fld>
            <a:endParaRPr lang="en-US"/>
          </a:p>
        </p:txBody>
      </p:sp>
    </p:spTree>
    <p:extLst>
      <p:ext uri="{BB962C8B-B14F-4D97-AF65-F5344CB8AC3E}">
        <p14:creationId xmlns:p14="http://schemas.microsoft.com/office/powerpoint/2010/main" val="741500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9019E31-BA2F-4FBA-B533-3ECF1071D96A}" type="datetimeFigureOut">
              <a:rPr lang="en-US" smtClean="0"/>
              <a:t>6/15/2023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336A34FF-E3A8-46FC-9421-00D530111CAA}" type="slidenum">
              <a:rPr lang="en-US" smtClean="0"/>
              <a:t>‹#›</a:t>
            </a:fld>
            <a:endParaRPr lang="en-US"/>
          </a:p>
        </p:txBody>
      </p:sp>
    </p:spTree>
    <p:extLst>
      <p:ext uri="{BB962C8B-B14F-4D97-AF65-F5344CB8AC3E}">
        <p14:creationId xmlns:p14="http://schemas.microsoft.com/office/powerpoint/2010/main" val="2488406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29C0B7-741D-4D66-A4CA-EAECC7E41CF2}"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DA1A3-96E7-4BFF-80AA-235E78342C4D}" type="slidenum">
              <a:rPr lang="en-US" smtClean="0"/>
              <a:t>‹#›</a:t>
            </a:fld>
            <a:endParaRPr lang="en-US"/>
          </a:p>
        </p:txBody>
      </p:sp>
    </p:spTree>
    <p:extLst>
      <p:ext uri="{BB962C8B-B14F-4D97-AF65-F5344CB8AC3E}">
        <p14:creationId xmlns:p14="http://schemas.microsoft.com/office/powerpoint/2010/main" val="2886100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29C0B7-741D-4D66-A4CA-EAECC7E41CF2}"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DA1A3-96E7-4BFF-80AA-235E78342C4D}" type="slidenum">
              <a:rPr lang="en-US" smtClean="0"/>
              <a:t>‹#›</a:t>
            </a:fld>
            <a:endParaRPr lang="en-US"/>
          </a:p>
        </p:txBody>
      </p:sp>
    </p:spTree>
    <p:extLst>
      <p:ext uri="{BB962C8B-B14F-4D97-AF65-F5344CB8AC3E}">
        <p14:creationId xmlns:p14="http://schemas.microsoft.com/office/powerpoint/2010/main" val="4003373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29C0B7-741D-4D66-A4CA-EAECC7E41CF2}"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DA1A3-96E7-4BFF-80AA-235E78342C4D}" type="slidenum">
              <a:rPr lang="en-US" smtClean="0"/>
              <a:t>‹#›</a:t>
            </a:fld>
            <a:endParaRPr lang="en-US"/>
          </a:p>
        </p:txBody>
      </p:sp>
    </p:spTree>
    <p:extLst>
      <p:ext uri="{BB962C8B-B14F-4D97-AF65-F5344CB8AC3E}">
        <p14:creationId xmlns:p14="http://schemas.microsoft.com/office/powerpoint/2010/main" val="2458017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29C0B7-741D-4D66-A4CA-EAECC7E41CF2}"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DA1A3-96E7-4BFF-80AA-235E78342C4D}" type="slidenum">
              <a:rPr lang="en-US" smtClean="0"/>
              <a:t>‹#›</a:t>
            </a:fld>
            <a:endParaRPr lang="en-US"/>
          </a:p>
        </p:txBody>
      </p:sp>
    </p:spTree>
    <p:extLst>
      <p:ext uri="{BB962C8B-B14F-4D97-AF65-F5344CB8AC3E}">
        <p14:creationId xmlns:p14="http://schemas.microsoft.com/office/powerpoint/2010/main" val="11488535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29C0B7-741D-4D66-A4CA-EAECC7E41CF2}"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DA1A3-96E7-4BFF-80AA-235E78342C4D}" type="slidenum">
              <a:rPr lang="en-US" smtClean="0"/>
              <a:t>‹#›</a:t>
            </a:fld>
            <a:endParaRPr lang="en-US"/>
          </a:p>
        </p:txBody>
      </p:sp>
    </p:spTree>
    <p:extLst>
      <p:ext uri="{BB962C8B-B14F-4D97-AF65-F5344CB8AC3E}">
        <p14:creationId xmlns:p14="http://schemas.microsoft.com/office/powerpoint/2010/main" val="52528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29C0B7-741D-4D66-A4CA-EAECC7E41CF2}"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DA1A3-96E7-4BFF-80AA-235E78342C4D}" type="slidenum">
              <a:rPr lang="en-US" smtClean="0"/>
              <a:t>‹#›</a:t>
            </a:fld>
            <a:endParaRPr lang="en-US"/>
          </a:p>
        </p:txBody>
      </p:sp>
    </p:spTree>
    <p:extLst>
      <p:ext uri="{BB962C8B-B14F-4D97-AF65-F5344CB8AC3E}">
        <p14:creationId xmlns:p14="http://schemas.microsoft.com/office/powerpoint/2010/main" val="1426126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29C0B7-741D-4D66-A4CA-EAECC7E41CF2}"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DA1A3-96E7-4BFF-80AA-235E78342C4D}" type="slidenum">
              <a:rPr lang="en-US" smtClean="0"/>
              <a:t>‹#›</a:t>
            </a:fld>
            <a:endParaRPr lang="en-US"/>
          </a:p>
        </p:txBody>
      </p:sp>
    </p:spTree>
    <p:extLst>
      <p:ext uri="{BB962C8B-B14F-4D97-AF65-F5344CB8AC3E}">
        <p14:creationId xmlns:p14="http://schemas.microsoft.com/office/powerpoint/2010/main" val="712516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29C0B7-741D-4D66-A4CA-EAECC7E41CF2}" type="datetimeFigureOut">
              <a:rPr lang="en-US" smtClean="0"/>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6DA1A3-96E7-4BFF-80AA-235E78342C4D}" type="slidenum">
              <a:rPr lang="en-US" smtClean="0"/>
              <a:t>‹#›</a:t>
            </a:fld>
            <a:endParaRPr lang="en-US"/>
          </a:p>
        </p:txBody>
      </p:sp>
    </p:spTree>
    <p:extLst>
      <p:ext uri="{BB962C8B-B14F-4D97-AF65-F5344CB8AC3E}">
        <p14:creationId xmlns:p14="http://schemas.microsoft.com/office/powerpoint/2010/main" val="2981636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29C0B7-741D-4D66-A4CA-EAECC7E41CF2}" type="datetimeFigureOut">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6DA1A3-96E7-4BFF-80AA-235E78342C4D}" type="slidenum">
              <a:rPr lang="en-US" smtClean="0"/>
              <a:t>‹#›</a:t>
            </a:fld>
            <a:endParaRPr lang="en-US"/>
          </a:p>
        </p:txBody>
      </p:sp>
    </p:spTree>
    <p:extLst>
      <p:ext uri="{BB962C8B-B14F-4D97-AF65-F5344CB8AC3E}">
        <p14:creationId xmlns:p14="http://schemas.microsoft.com/office/powerpoint/2010/main" val="2048796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29C0B7-741D-4D66-A4CA-EAECC7E41CF2}" type="datetimeFigureOut">
              <a:rPr lang="en-US" smtClean="0"/>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6DA1A3-96E7-4BFF-80AA-235E78342C4D}" type="slidenum">
              <a:rPr lang="en-US" smtClean="0"/>
              <a:t>‹#›</a:t>
            </a:fld>
            <a:endParaRPr lang="en-US"/>
          </a:p>
        </p:txBody>
      </p:sp>
    </p:spTree>
    <p:extLst>
      <p:ext uri="{BB962C8B-B14F-4D97-AF65-F5344CB8AC3E}">
        <p14:creationId xmlns:p14="http://schemas.microsoft.com/office/powerpoint/2010/main" val="1046284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29C0B7-741D-4D66-A4CA-EAECC7E41CF2}"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DA1A3-96E7-4BFF-80AA-235E78342C4D}" type="slidenum">
              <a:rPr lang="en-US" smtClean="0"/>
              <a:t>‹#›</a:t>
            </a:fld>
            <a:endParaRPr lang="en-US"/>
          </a:p>
        </p:txBody>
      </p:sp>
    </p:spTree>
    <p:extLst>
      <p:ext uri="{BB962C8B-B14F-4D97-AF65-F5344CB8AC3E}">
        <p14:creationId xmlns:p14="http://schemas.microsoft.com/office/powerpoint/2010/main" val="821591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29C0B7-741D-4D66-A4CA-EAECC7E41CF2}"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DA1A3-96E7-4BFF-80AA-235E78342C4D}" type="slidenum">
              <a:rPr lang="en-US" smtClean="0"/>
              <a:t>‹#›</a:t>
            </a:fld>
            <a:endParaRPr lang="en-US"/>
          </a:p>
        </p:txBody>
      </p:sp>
    </p:spTree>
    <p:extLst>
      <p:ext uri="{BB962C8B-B14F-4D97-AF65-F5344CB8AC3E}">
        <p14:creationId xmlns:p14="http://schemas.microsoft.com/office/powerpoint/2010/main" val="3442495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29C0B7-741D-4D66-A4CA-EAECC7E41CF2}" type="datetimeFigureOut">
              <a:rPr lang="en-US" smtClean="0"/>
              <a:t>6/15/2023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DA1A3-96E7-4BFF-80AA-235E78342C4D}" type="slidenum">
              <a:rPr lang="en-US" smtClean="0"/>
              <a:t>‹#›</a:t>
            </a:fld>
            <a:endParaRPr lang="en-US"/>
          </a:p>
        </p:txBody>
      </p:sp>
    </p:spTree>
    <p:extLst>
      <p:ext uri="{BB962C8B-B14F-4D97-AF65-F5344CB8AC3E}">
        <p14:creationId xmlns:p14="http://schemas.microsoft.com/office/powerpoint/2010/main" val="3911745485"/>
      </p:ext>
    </p:extLst>
  </p:cSld>
  <p:clrMap bg1="dk1" tx1="lt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hyperlink" Target="https://jobsanger.blogspot.com/2018/07/new-study-shows-racial-bias-against.html" TargetMode="External"/><Relationship Id="rId3" Type="http://schemas.openxmlformats.org/officeDocument/2006/relationships/hyperlink" Target="https://www.vox.com/identities/2018/4/5/17199810/school-discipline-race-racism-gao" TargetMode="External"/><Relationship Id="rId7"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hyperlink" Target="https://www.nyu.edu/about/news-publications/news/2017/may/teacher-racial-bias-matters-more-for-students-of-color-.html" TargetMode="External"/><Relationship Id="rId5" Type="http://schemas.openxmlformats.org/officeDocument/2006/relationships/hyperlink" Target="https://news.yale.edu/2005/05/17/pre-k-students-expelled-more-three-times-rate-k-12-students" TargetMode="External"/><Relationship Id="rId10" Type="http://schemas.openxmlformats.org/officeDocument/2006/relationships/hyperlink" Target="https://www.apa.org/education/k12/relationships" TargetMode="External"/><Relationship Id="rId4" Type="http://schemas.openxmlformats.org/officeDocument/2006/relationships/hyperlink" Target="https://www.gao.gov/products/GAO-18-258" TargetMode="External"/><Relationship Id="rId9" Type="http://schemas.openxmlformats.org/officeDocument/2006/relationships/hyperlink" Target="https://newsone.com/3818905/racial-angry-bias-educators-stud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2.jpg"/><Relationship Id="rId18" Type="http://schemas.openxmlformats.org/officeDocument/2006/relationships/hyperlink" Target="https://www.onyxtruth.com/2020/09/10/refusing-to-accept-the-reality-about-breonna-taylor/" TargetMode="External"/><Relationship Id="rId3" Type="http://schemas.openxmlformats.org/officeDocument/2006/relationships/hyperlink" Target="https://www.pikist.com/free-photo-sscww" TargetMode="External"/><Relationship Id="rId7" Type="http://schemas.openxmlformats.org/officeDocument/2006/relationships/hyperlink" Target="https://racism.org/articles/law-and-justice/criminal-justice-and-racism/children-killed-by-police/2339-michael-brown" TargetMode="External"/><Relationship Id="rId12" Type="http://schemas.openxmlformats.org/officeDocument/2006/relationships/image" Target="../media/image21.jpeg"/><Relationship Id="rId17" Type="http://schemas.openxmlformats.org/officeDocument/2006/relationships/image" Target="../media/image24.jpg"/><Relationship Id="rId2" Type="http://schemas.openxmlformats.org/officeDocument/2006/relationships/image" Target="../media/image16.jpeg"/><Relationship Id="rId16" Type="http://schemas.openxmlformats.org/officeDocument/2006/relationships/hyperlink" Target="https://siftingreality.com/2012/03/27/the-sociology-of-trayvon-martin/" TargetMode="External"/><Relationship Id="rId20" Type="http://schemas.openxmlformats.org/officeDocument/2006/relationships/hyperlink" Target="https://duanegraham.wordpress.com/tag/eric-garner/" TargetMode="External"/><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hyperlink" Target="https://www.anred.org/2021/05/30/naomi-osaka-y-la-necesidad-de-un-debate-urgente/" TargetMode="External"/><Relationship Id="rId5" Type="http://schemas.openxmlformats.org/officeDocument/2006/relationships/hyperlink" Target="https://www.flickr.com/photos/stephenmelkisethian/18936390012" TargetMode="External"/><Relationship Id="rId15" Type="http://schemas.openxmlformats.org/officeDocument/2006/relationships/image" Target="../media/image23.jpg"/><Relationship Id="rId10" Type="http://schemas.openxmlformats.org/officeDocument/2006/relationships/image" Target="../media/image20.jpg"/><Relationship Id="rId19" Type="http://schemas.openxmlformats.org/officeDocument/2006/relationships/image" Target="../media/image25.png"/><Relationship Id="rId4" Type="http://schemas.openxmlformats.org/officeDocument/2006/relationships/image" Target="../media/image17.jpg"/><Relationship Id="rId9" Type="http://schemas.openxmlformats.org/officeDocument/2006/relationships/hyperlink" Target="https://kathmanduk2.wordpress.com/2015/12/25/no-charges-filed-in-death-of-sandra-bland/" TargetMode="External"/><Relationship Id="rId14" Type="http://schemas.openxmlformats.org/officeDocument/2006/relationships/hyperlink" Target="https://en.wikipedia.org/wiki/Talk:Murder_of_George_Floyd/Archive_6"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flickr.com/photos/stephenmelkisethian/27126082458/" TargetMode="External"/><Relationship Id="rId13"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29.jpg"/><Relationship Id="rId12" Type="http://schemas.openxmlformats.org/officeDocument/2006/relationships/hyperlink" Target="https://www.tasnimnews.com/en/news/2021/04/26/2491867/protester-decry-anti-asian-hate-crimes-in-nyc-following-attack-on-elderly-man-video" TargetMode="External"/><Relationship Id="rId2" Type="http://schemas.openxmlformats.org/officeDocument/2006/relationships/image" Target="../media/image26.jpeg"/><Relationship Id="rId16" Type="http://schemas.openxmlformats.org/officeDocument/2006/relationships/hyperlink" Target="https://www.youthvoices.live/missing-and-murdered-native-american-women/" TargetMode="External"/><Relationship Id="rId1" Type="http://schemas.openxmlformats.org/officeDocument/2006/relationships/slideLayout" Target="../slideLayouts/slideLayout2.xml"/><Relationship Id="rId6" Type="http://schemas.openxmlformats.org/officeDocument/2006/relationships/hyperlink" Target="https://www.flickr.com/photos/stephenmelkisethian/26122809117/" TargetMode="External"/><Relationship Id="rId11" Type="http://schemas.openxmlformats.org/officeDocument/2006/relationships/image" Target="../media/image31.jpg"/><Relationship Id="rId5" Type="http://schemas.openxmlformats.org/officeDocument/2006/relationships/image" Target="../media/image28.jpg"/><Relationship Id="rId15" Type="http://schemas.openxmlformats.org/officeDocument/2006/relationships/image" Target="../media/image33.jpg"/><Relationship Id="rId10" Type="http://schemas.openxmlformats.org/officeDocument/2006/relationships/hyperlink" Target="https://monitor.civicus.org/updates/2021/04/22/civil-society-pushes-back-against-restrictive-laws-canada/" TargetMode="External"/><Relationship Id="rId4" Type="http://schemas.openxmlformats.org/officeDocument/2006/relationships/hyperlink" Target="https://www.flickr.com/photos/stephenmelkisethian/27126086728/" TargetMode="External"/><Relationship Id="rId9" Type="http://schemas.openxmlformats.org/officeDocument/2006/relationships/image" Target="../media/image30.jpg"/><Relationship Id="rId14" Type="http://schemas.openxmlformats.org/officeDocument/2006/relationships/hyperlink" Target="https://courses.lumenlearning.com/intro-to-sociology/chapter/reading-crime-and-the-law/" TargetMode="Externa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jamiebillingham.com/blue-bubbles-background-jpg/" TargetMode="External"/><Relationship Id="rId7" Type="http://schemas.openxmlformats.org/officeDocument/2006/relationships/diagramColors" Target="../diagrams/colors1.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jamiebillingham.com/blue-bubbles-background-jpg/" TargetMode="External"/><Relationship Id="rId7" Type="http://schemas.openxmlformats.org/officeDocument/2006/relationships/diagramColors" Target="../diagrams/colors2.xml"/><Relationship Id="rId12" Type="http://schemas.openxmlformats.org/officeDocument/2006/relationships/hyperlink" Target="https://www.frontiersin.org/articles/10.3389/fgene.2020.630186/full" TargetMode="Externa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36.jpeg"/><Relationship Id="rId5" Type="http://schemas.openxmlformats.org/officeDocument/2006/relationships/diagramLayout" Target="../diagrams/layout2.xml"/><Relationship Id="rId10" Type="http://schemas.openxmlformats.org/officeDocument/2006/relationships/hyperlink" Target="https://blogs.ubc.ca/communicatingscience2018w112/tag/telomeres/" TargetMode="External"/><Relationship Id="rId4" Type="http://schemas.openxmlformats.org/officeDocument/2006/relationships/diagramData" Target="../diagrams/data2.xml"/><Relationship Id="rId9"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hyperlink" Target="https://www.thebluediamondgallery.com/wooden-tile/s/stress.html" TargetMode="Externa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pexels.com/photo/motherhood-parenthood-pregnancny-mother-59894/" TargetMode="External"/><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pexels.com/photo/interior-of-contemporary-conference-room-with-long-table-5696291/" TargetMode="Externa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wallpaperflare.com/ball-basketball-fire-flame-water-drops-graphics-sphere-wallpaper-trmzm" TargetMode="External"/><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pixnio.com/architecture/buildings/skyscraper-building-architecture-city-office-urban-tall-modern"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peoplematters.in/article/jobs/theres-a-rise-in-healthcare-management-jobs-in-india-18504" TargetMode="External"/><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peoplematters.in/article/jobs/theres-a-rise-in-healthcare-management-jobs-in-india-18504" TargetMode="External"/><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peoplematters.in/article/jobs/theres-a-rise-in-healthcare-management-jobs-in-india-18504" TargetMode="External"/><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duanegraham.wordpress.com/2010/10/page/2/" TargetMode="External"/><Relationship Id="rId2" Type="http://schemas.openxmlformats.org/officeDocument/2006/relationships/image" Target="../media/image42.jpg"/><Relationship Id="rId1" Type="http://schemas.openxmlformats.org/officeDocument/2006/relationships/slideLayout" Target="../slideLayouts/slideLayout8.xml"/><Relationship Id="rId5" Type="http://schemas.openxmlformats.org/officeDocument/2006/relationships/hyperlink" Target="https://www.flickr.com/photos/civilrights/2796376541/" TargetMode="External"/><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hyperlink" Target="https://www.flickr.com/photos/gageskidmore/5854866407" TargetMode="External"/><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flickr.com/photos/mirsasha/8041325045/" TargetMode="External"/><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propublica.org/article/nothing-protects-black-women-from-dying-in-pregnancy-and-childbirth?utm_content=buffera458d&amp;utm_medium=social&amp;utm_source=twitter.com&amp;utm_campaign=buffer" TargetMode="External"/><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nonsite.org/editorial/du-bois-and-the-wages-of-whiteness" TargetMode="External"/><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bchumanist.ca/recognize_implicit_bias_or_it_will_undermine_egalitarianism" TargetMode="External"/><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socialsci.libretexts.org/Bookshelves/Psychology/Book:_Psychology_(Noba)/Chapter_8:_Sensation_and_Perception/8.10:_Multi-Modal_Perception"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internationaljournalofresearch.com/2020/07/04/human-brain/" TargetMode="External"/><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leadershipfreak.blog/2010/03/05/10-best-questions-ever/" TargetMode="External"/><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theconversation.com/ignore-the-iq-test-your-level-of-intelligence-is-not-fixed-for-life-30673"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9IB3Qu_eZoQ?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www.publicdomainpictures.net/en/view-image.php?image=125808&amp;picture=grey-gradient-backgroun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1D89B7EA-C1EE-F507-7566-BE6F786ACE34}"/>
              </a:ext>
            </a:extLst>
          </p:cNvPr>
          <p:cNvPicPr>
            <a:picLocks noChangeAspect="1"/>
          </p:cNvPicPr>
          <p:nvPr/>
        </p:nvPicPr>
        <p:blipFill rotWithShape="1">
          <a:blip r:embed="rId2">
            <a:alphaModFix amt="40000"/>
          </a:blip>
          <a:srcRect t="23986"/>
          <a:stretch/>
        </p:blipFill>
        <p:spPr>
          <a:xfrm>
            <a:off x="20" y="10"/>
            <a:ext cx="12191980" cy="6857990"/>
          </a:xfrm>
          <a:prstGeom prst="rect">
            <a:avLst/>
          </a:prstGeom>
        </p:spPr>
      </p:pic>
      <p:sp>
        <p:nvSpPr>
          <p:cNvPr id="4" name="Title 3"/>
          <p:cNvSpPr>
            <a:spLocks noGrp="1"/>
          </p:cNvSpPr>
          <p:nvPr>
            <p:ph type="ctrTitle"/>
          </p:nvPr>
        </p:nvSpPr>
        <p:spPr/>
        <p:txBody>
          <a:bodyPr>
            <a:normAutofit fontScale="90000"/>
          </a:bodyPr>
          <a:lstStyle/>
          <a:p>
            <a:r>
              <a:rPr lang="en-US" b="1" i="1" dirty="0">
                <a:latin typeface="Book Antiqua" panose="02040602050305030304" pitchFamily="18" charset="0"/>
              </a:rPr>
              <a:t>Perspectives on </a:t>
            </a:r>
            <a:br>
              <a:rPr lang="en-US" b="1" i="1" dirty="0">
                <a:solidFill>
                  <a:schemeClr val="accent3">
                    <a:lumMod val="60000"/>
                    <a:lumOff val="40000"/>
                  </a:schemeClr>
                </a:solidFill>
                <a:latin typeface="Book Antiqua" panose="02040602050305030304" pitchFamily="18" charset="0"/>
              </a:rPr>
            </a:br>
            <a:r>
              <a:rPr lang="en-US" b="1" i="1" dirty="0">
                <a:latin typeface="Book Antiqua" panose="02040602050305030304" pitchFamily="18" charset="0"/>
              </a:rPr>
              <a:t>Implicit Bias in </a:t>
            </a:r>
            <a:br>
              <a:rPr lang="en-US" b="1" i="1" dirty="0">
                <a:latin typeface="Book Antiqua" panose="02040602050305030304" pitchFamily="18" charset="0"/>
              </a:rPr>
            </a:br>
            <a:r>
              <a:rPr lang="en-US" b="1" i="1" dirty="0">
                <a:latin typeface="Book Antiqua" panose="02040602050305030304" pitchFamily="18" charset="0"/>
              </a:rPr>
              <a:t>Maternal Healthcare</a:t>
            </a:r>
          </a:p>
        </p:txBody>
      </p:sp>
      <p:sp>
        <p:nvSpPr>
          <p:cNvPr id="5" name="Subtitle 4"/>
          <p:cNvSpPr>
            <a:spLocks noGrp="1"/>
          </p:cNvSpPr>
          <p:nvPr>
            <p:ph type="subTitle" idx="1"/>
          </p:nvPr>
        </p:nvSpPr>
        <p:spPr>
          <a:xfrm>
            <a:off x="1524000" y="3804435"/>
            <a:ext cx="9144000" cy="1655762"/>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lnSpc>
                <a:spcPct val="90000"/>
              </a:lnSpc>
            </a:pPr>
            <a:r>
              <a:rPr lang="en-US" sz="3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ook Antiqua" panose="02040602050305030304" pitchFamily="18" charset="0"/>
              </a:rPr>
              <a:t>Lauren Dungy-Poythress, MD</a:t>
            </a:r>
          </a:p>
          <a:p>
            <a:pPr>
              <a:lnSpc>
                <a:spcPct val="90000"/>
              </a:lnSpc>
            </a:pPr>
            <a:r>
              <a:rPr lang="en-US" sz="3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ook Antiqua" panose="02040602050305030304" pitchFamily="18" charset="0"/>
              </a:rPr>
              <a:t>Associate Professor</a:t>
            </a:r>
          </a:p>
          <a:p>
            <a:pPr>
              <a:lnSpc>
                <a:spcPct val="90000"/>
              </a:lnSpc>
            </a:pPr>
            <a:r>
              <a:rPr lang="en-US" sz="3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ook Antiqua" panose="02040602050305030304" pitchFamily="18" charset="0"/>
              </a:rPr>
              <a:t>Division of Maternal-Fetal Medicine</a:t>
            </a:r>
          </a:p>
          <a:p>
            <a:pPr>
              <a:lnSpc>
                <a:spcPct val="90000"/>
              </a:lnSpc>
            </a:pPr>
            <a:r>
              <a:rPr lang="en-US" sz="3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ook Antiqua" panose="02040602050305030304" pitchFamily="18" charset="0"/>
              </a:rPr>
              <a:t>Indiana University School of Medicine</a:t>
            </a:r>
          </a:p>
        </p:txBody>
      </p:sp>
    </p:spTree>
    <p:extLst>
      <p:ext uri="{BB962C8B-B14F-4D97-AF65-F5344CB8AC3E}">
        <p14:creationId xmlns:p14="http://schemas.microsoft.com/office/powerpoint/2010/main" val="14405636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B530-FF84-899E-1E1D-DD95CCDB3EB5}"/>
              </a:ext>
            </a:extLst>
          </p:cNvPr>
          <p:cNvSpPr>
            <a:spLocks noGrp="1"/>
          </p:cNvSpPr>
          <p:nvPr>
            <p:ph type="title"/>
          </p:nvPr>
        </p:nvSpPr>
        <p:spPr>
          <a:xfrm>
            <a:off x="2863156" y="180510"/>
            <a:ext cx="7392428" cy="890887"/>
          </a:xfrm>
        </p:spPr>
        <p:txBody>
          <a:bodyPr vert="horz" lIns="91440" tIns="45720" rIns="91440" bIns="45720" rtlCol="0" anchor="ctr">
            <a:normAutofit fontScale="90000"/>
          </a:bodyPr>
          <a:lstStyle/>
          <a:p>
            <a:pPr algn="ctr"/>
            <a:r>
              <a:rPr lang="en-US" b="1" dirty="0">
                <a:solidFill>
                  <a:srgbClr val="992B2D"/>
                </a:solidFill>
                <a:latin typeface="Book Antiqua" panose="02040602050305030304" pitchFamily="18" charset="0"/>
              </a:rPr>
              <a:t>Implicit Biases in Childhood </a:t>
            </a:r>
            <a:br>
              <a:rPr lang="en-US" b="1" dirty="0">
                <a:solidFill>
                  <a:srgbClr val="992B2D"/>
                </a:solidFill>
                <a:latin typeface="Book Antiqua" panose="02040602050305030304" pitchFamily="18" charset="0"/>
              </a:rPr>
            </a:br>
            <a:r>
              <a:rPr lang="en-US" sz="3100" b="1" dirty="0">
                <a:solidFill>
                  <a:srgbClr val="992B2D"/>
                </a:solidFill>
                <a:latin typeface="Book Antiqua" panose="02040602050305030304" pitchFamily="18" charset="0"/>
              </a:rPr>
              <a:t>(Extend Into Adulthood)</a:t>
            </a:r>
          </a:p>
        </p:txBody>
      </p:sp>
      <p:pic>
        <p:nvPicPr>
          <p:cNvPr id="5" name="Content Placeholder 6">
            <a:extLst>
              <a:ext uri="{FF2B5EF4-FFF2-40B4-BE49-F238E27FC236}">
                <a16:creationId xmlns:a16="http://schemas.microsoft.com/office/drawing/2014/main" id="{82223ADB-A0C8-77D1-B6C3-3EFA2245CA76}"/>
              </a:ext>
            </a:extLst>
          </p:cNvPr>
          <p:cNvPicPr>
            <a:picLocks noGrp="1" noChangeAspect="1"/>
          </p:cNvPicPr>
          <p:nvPr>
            <p:ph sz="half" idx="1"/>
          </p:nvPr>
        </p:nvPicPr>
        <p:blipFill rotWithShape="1">
          <a:blip r:embed="rId2">
            <a:alphaModFix amt="40000"/>
          </a:blip>
          <a:srcRect t="6250"/>
          <a:stretch/>
        </p:blipFill>
        <p:spPr>
          <a:xfrm>
            <a:off x="0" y="10"/>
            <a:ext cx="12191980" cy="6857990"/>
          </a:xfrm>
          <a:prstGeom prst="rect">
            <a:avLst/>
          </a:prstGeom>
        </p:spPr>
      </p:pic>
      <p:sp>
        <p:nvSpPr>
          <p:cNvPr id="4" name="Content Placeholder 3">
            <a:extLst>
              <a:ext uri="{FF2B5EF4-FFF2-40B4-BE49-F238E27FC236}">
                <a16:creationId xmlns:a16="http://schemas.microsoft.com/office/drawing/2014/main" id="{A0C0DEF7-A945-3C2D-47AB-8B1C4C8D900F}"/>
              </a:ext>
            </a:extLst>
          </p:cNvPr>
          <p:cNvSpPr>
            <a:spLocks noGrp="1"/>
          </p:cNvSpPr>
          <p:nvPr>
            <p:ph sz="half" idx="2"/>
          </p:nvPr>
        </p:nvSpPr>
        <p:spPr>
          <a:xfrm>
            <a:off x="8682862" y="4404947"/>
            <a:ext cx="3359556" cy="997866"/>
          </a:xfrm>
        </p:spPr>
        <p:txBody>
          <a:bodyPr vert="horz" lIns="91440" tIns="45720" rIns="91440" bIns="45720" rtlCol="0">
            <a:normAutofit/>
          </a:bodyPr>
          <a:lstStyle/>
          <a:p>
            <a:pPr>
              <a:buClr>
                <a:schemeClr val="tx1"/>
              </a:buClr>
            </a:pPr>
            <a:r>
              <a:rPr lang="en-US" sz="1800" dirty="0">
                <a:solidFill>
                  <a:schemeClr val="tx1"/>
                </a:solidFill>
                <a:latin typeface="Book Antiqua" panose="02040602050305030304" pitchFamily="18" charset="0"/>
              </a:rPr>
              <a:t>Research demonstrates that Black children are viewed as 4-5 years older than they are</a:t>
            </a:r>
          </a:p>
          <a:p>
            <a:endParaRPr lang="en-US" dirty="0">
              <a:solidFill>
                <a:schemeClr val="tx1"/>
              </a:solidFill>
            </a:endParaRPr>
          </a:p>
        </p:txBody>
      </p:sp>
      <p:sp>
        <p:nvSpPr>
          <p:cNvPr id="6" name="Content Placeholder 3">
            <a:extLst>
              <a:ext uri="{FF2B5EF4-FFF2-40B4-BE49-F238E27FC236}">
                <a16:creationId xmlns:a16="http://schemas.microsoft.com/office/drawing/2014/main" id="{F3088DD4-24AC-705A-C7E6-FA95CEBCBB7A}"/>
              </a:ext>
            </a:extLst>
          </p:cNvPr>
          <p:cNvSpPr txBox="1">
            <a:spLocks/>
          </p:cNvSpPr>
          <p:nvPr/>
        </p:nvSpPr>
        <p:spPr>
          <a:xfrm>
            <a:off x="173104" y="1590348"/>
            <a:ext cx="3132804" cy="9862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nSpc>
                <a:spcPct val="80000"/>
              </a:lnSpc>
              <a:buClr>
                <a:schemeClr val="tx1"/>
              </a:buClr>
              <a:buSzPct val="100000"/>
              <a:buFont typeface="Arial" panose="020B0604020202020204" pitchFamily="34" charset="0"/>
              <a:buChar char="•"/>
            </a:pPr>
            <a:r>
              <a:rPr lang="en-US" dirty="0">
                <a:solidFill>
                  <a:schemeClr val="tx1"/>
                </a:solidFill>
                <a:latin typeface="Book Antiqua" panose="02040602050305030304" pitchFamily="18" charset="0"/>
              </a:rPr>
              <a:t>New teachers mistakenly assume Black students are angry”</a:t>
            </a:r>
          </a:p>
          <a:p>
            <a:endParaRPr lang="en-US" dirty="0">
              <a:solidFill>
                <a:schemeClr val="tx1"/>
              </a:solidFill>
            </a:endParaRPr>
          </a:p>
        </p:txBody>
      </p:sp>
      <p:sp>
        <p:nvSpPr>
          <p:cNvPr id="7" name="TextBox 6">
            <a:extLst>
              <a:ext uri="{FF2B5EF4-FFF2-40B4-BE49-F238E27FC236}">
                <a16:creationId xmlns:a16="http://schemas.microsoft.com/office/drawing/2014/main" id="{FF8861F7-2BB5-5CF7-573A-8C877E6BCFE9}"/>
              </a:ext>
            </a:extLst>
          </p:cNvPr>
          <p:cNvSpPr txBox="1"/>
          <p:nvPr/>
        </p:nvSpPr>
        <p:spPr>
          <a:xfrm>
            <a:off x="68172" y="2661735"/>
            <a:ext cx="2819400" cy="1207831"/>
          </a:xfrm>
          <a:prstGeom prst="rect">
            <a:avLst/>
          </a:prstGeom>
          <a:noFill/>
        </p:spPr>
        <p:txBody>
          <a:bodyPr wrap="square" rtlCol="0">
            <a:spAutoFit/>
          </a:bodyPr>
          <a:lstStyle/>
          <a:p>
            <a:pPr marL="342900" indent="-342900" defTabSz="457200">
              <a:lnSpc>
                <a:spcPct val="80000"/>
              </a:lnSpc>
              <a:spcBef>
                <a:spcPts val="1000"/>
              </a:spcBef>
              <a:buClr>
                <a:schemeClr val="tx1"/>
              </a:buClr>
              <a:buSzPct val="100000"/>
              <a:buFont typeface="Arial" panose="020B0604020202020204" pitchFamily="34" charset="0"/>
              <a:buChar char="•"/>
            </a:pPr>
            <a:r>
              <a:rPr lang="en-US" dirty="0">
                <a:latin typeface="Book Antiqua" panose="02040602050305030304" pitchFamily="18" charset="0"/>
              </a:rPr>
              <a:t>72 Black and White child actors trained by experts to make specific facial muscle movements</a:t>
            </a:r>
          </a:p>
        </p:txBody>
      </p:sp>
      <p:sp>
        <p:nvSpPr>
          <p:cNvPr id="8" name="TextBox 7">
            <a:extLst>
              <a:ext uri="{FF2B5EF4-FFF2-40B4-BE49-F238E27FC236}">
                <a16:creationId xmlns:a16="http://schemas.microsoft.com/office/drawing/2014/main" id="{39855C06-FE0F-3497-5483-ADCFEC1EAAE6}"/>
              </a:ext>
            </a:extLst>
          </p:cNvPr>
          <p:cNvSpPr txBox="1"/>
          <p:nvPr/>
        </p:nvSpPr>
        <p:spPr>
          <a:xfrm>
            <a:off x="173104" y="4164037"/>
            <a:ext cx="2819400" cy="986232"/>
          </a:xfrm>
          <a:prstGeom prst="rect">
            <a:avLst/>
          </a:prstGeom>
          <a:noFill/>
        </p:spPr>
        <p:txBody>
          <a:bodyPr wrap="square" rtlCol="0">
            <a:spAutoFit/>
          </a:bodyPr>
          <a:lstStyle/>
          <a:p>
            <a:pPr marL="342900" indent="-342900" defTabSz="457200">
              <a:lnSpc>
                <a:spcPct val="80000"/>
              </a:lnSpc>
              <a:spcBef>
                <a:spcPts val="1000"/>
              </a:spcBef>
              <a:buClr>
                <a:schemeClr val="tx1"/>
              </a:buClr>
              <a:buSzPct val="100000"/>
              <a:buFont typeface="Arial" panose="020B0604020202020204" pitchFamily="34" charset="0"/>
              <a:buChar char="•"/>
            </a:pPr>
            <a:r>
              <a:rPr lang="en-US" dirty="0">
                <a:latin typeface="Book Antiqua" panose="02040602050305030304" pitchFamily="18" charset="0"/>
              </a:rPr>
              <a:t>They were absolutely trained to make the same facial expressions</a:t>
            </a:r>
          </a:p>
        </p:txBody>
      </p:sp>
      <p:sp>
        <p:nvSpPr>
          <p:cNvPr id="9" name="Content Placeholder 3">
            <a:extLst>
              <a:ext uri="{FF2B5EF4-FFF2-40B4-BE49-F238E27FC236}">
                <a16:creationId xmlns:a16="http://schemas.microsoft.com/office/drawing/2014/main" id="{8D9AB79F-8248-7489-E1BC-8340CA7CC82B}"/>
              </a:ext>
            </a:extLst>
          </p:cNvPr>
          <p:cNvSpPr txBox="1">
            <a:spLocks/>
          </p:cNvSpPr>
          <p:nvPr/>
        </p:nvSpPr>
        <p:spPr>
          <a:xfrm>
            <a:off x="8468751" y="1731887"/>
            <a:ext cx="3573667" cy="99786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nSpc>
                <a:spcPct val="80000"/>
              </a:lnSpc>
              <a:buClr>
                <a:schemeClr val="tx1"/>
              </a:buClr>
              <a:buSzPct val="100000"/>
              <a:buFont typeface="Arial" panose="020B0604020202020204" pitchFamily="34" charset="0"/>
              <a:buChar char="•"/>
            </a:pPr>
            <a:r>
              <a:rPr lang="en-US" dirty="0">
                <a:solidFill>
                  <a:schemeClr val="tx1"/>
                </a:solidFill>
                <a:latin typeface="Book Antiqua" panose="02040602050305030304" pitchFamily="18" charset="0"/>
              </a:rPr>
              <a:t>Teachers in training  watched videos of the children and were asked to identify the emotion they saw</a:t>
            </a:r>
          </a:p>
        </p:txBody>
      </p:sp>
      <p:sp>
        <p:nvSpPr>
          <p:cNvPr id="20" name="Content Placeholder 3">
            <a:extLst>
              <a:ext uri="{FF2B5EF4-FFF2-40B4-BE49-F238E27FC236}">
                <a16:creationId xmlns:a16="http://schemas.microsoft.com/office/drawing/2014/main" id="{F4E2E48F-204B-600E-A9F8-329697FA9A4F}"/>
              </a:ext>
            </a:extLst>
          </p:cNvPr>
          <p:cNvSpPr txBox="1">
            <a:spLocks/>
          </p:cNvSpPr>
          <p:nvPr/>
        </p:nvSpPr>
        <p:spPr>
          <a:xfrm>
            <a:off x="8585401" y="2926812"/>
            <a:ext cx="3573667" cy="9967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nSpc>
                <a:spcPct val="90000"/>
              </a:lnSpc>
              <a:buClr>
                <a:schemeClr val="tx1"/>
              </a:buClr>
              <a:buSzPct val="100000"/>
              <a:buFont typeface="Arial" panose="020B0604020202020204" pitchFamily="34" charset="0"/>
              <a:buChar char="•"/>
            </a:pPr>
            <a:r>
              <a:rPr lang="en-US" dirty="0">
                <a:solidFill>
                  <a:schemeClr val="tx1"/>
                </a:solidFill>
                <a:latin typeface="Book Antiqua" panose="02040602050305030304" pitchFamily="18" charset="0"/>
              </a:rPr>
              <a:t>Study showed that teachers are prone to mistakenly see anger where none exists in Black children </a:t>
            </a:r>
          </a:p>
          <a:p>
            <a:pPr marL="742950" lvl="2" indent="-342900">
              <a:lnSpc>
                <a:spcPct val="90000"/>
              </a:lnSpc>
              <a:buClr>
                <a:schemeClr val="tx1"/>
              </a:buClr>
              <a:buSzPct val="100000"/>
              <a:buFont typeface="Arial" panose="020B0604020202020204" pitchFamily="34" charset="0"/>
              <a:buChar char="•"/>
            </a:pPr>
            <a:r>
              <a:rPr lang="en-US" sz="1800" dirty="0">
                <a:solidFill>
                  <a:schemeClr val="tx1"/>
                </a:solidFill>
                <a:latin typeface="Book Antiqua" panose="02040602050305030304" pitchFamily="18" charset="0"/>
              </a:rPr>
              <a:t>36% more likely</a:t>
            </a:r>
          </a:p>
        </p:txBody>
      </p:sp>
      <p:sp>
        <p:nvSpPr>
          <p:cNvPr id="22" name="Rectangle 21">
            <a:extLst>
              <a:ext uri="{FF2B5EF4-FFF2-40B4-BE49-F238E27FC236}">
                <a16:creationId xmlns:a16="http://schemas.microsoft.com/office/drawing/2014/main" id="{6C2B6209-8A7E-14E6-4F99-9AC5B1038CD1}"/>
              </a:ext>
            </a:extLst>
          </p:cNvPr>
          <p:cNvSpPr/>
          <p:nvPr/>
        </p:nvSpPr>
        <p:spPr>
          <a:xfrm>
            <a:off x="7673083" y="6461180"/>
            <a:ext cx="4691257" cy="307777"/>
          </a:xfrm>
          <a:prstGeom prst="rect">
            <a:avLst/>
          </a:prstGeom>
        </p:spPr>
        <p:txBody>
          <a:bodyPr wrap="square">
            <a:spAutoFit/>
          </a:bodyPr>
          <a:lstStyle/>
          <a:p>
            <a:pPr lvl="0"/>
            <a:r>
              <a:rPr lang="en-US" sz="1400" dirty="0" err="1">
                <a:latin typeface="Book Antiqua" panose="02040602050305030304" pitchFamily="18" charset="0"/>
              </a:rPr>
              <a:t>Theconversation.com</a:t>
            </a:r>
            <a:r>
              <a:rPr lang="en-US" sz="1400" dirty="0">
                <a:latin typeface="Book Antiqua" panose="02040602050305030304" pitchFamily="18" charset="0"/>
              </a:rPr>
              <a:t> A. Cooke, et al. July 21,2020</a:t>
            </a:r>
          </a:p>
        </p:txBody>
      </p:sp>
    </p:spTree>
    <p:extLst>
      <p:ext uri="{BB962C8B-B14F-4D97-AF65-F5344CB8AC3E}">
        <p14:creationId xmlns:p14="http://schemas.microsoft.com/office/powerpoint/2010/main" val="38163655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7" grpId="0"/>
      <p:bldP spid="8" grpId="0"/>
      <p:bldP spid="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chemeClr val="bg1">
                <a:lumMod val="13019"/>
              </a:schemeClr>
            </a:gs>
            <a:gs pos="17000">
              <a:schemeClr val="lt1">
                <a:hueOff val="0"/>
                <a:satOff val="0"/>
                <a:lumOff val="0"/>
                <a:alphaOff val="0"/>
                <a:shade val="90000"/>
                <a:lumMod val="84000"/>
              </a:schemeClr>
            </a:gs>
          </a:gsLst>
          <a:lin ang="5400000" scaled="0"/>
        </a:gradFill>
        <a:effectLst/>
      </p:bgPr>
    </p:bg>
    <p:spTree>
      <p:nvGrpSpPr>
        <p:cNvPr id="1" name=""/>
        <p:cNvGrpSpPr/>
        <p:nvPr/>
      </p:nvGrpSpPr>
      <p:grpSpPr>
        <a:xfrm>
          <a:off x="0" y="0"/>
          <a:ext cx="0" cy="0"/>
          <a:chOff x="0" y="0"/>
          <a:chExt cx="0" cy="0"/>
        </a:xfrm>
      </p:grpSpPr>
      <p:pic>
        <p:nvPicPr>
          <p:cNvPr id="12" name="Picture 4" descr="Many question marks on black background">
            <a:extLst>
              <a:ext uri="{FF2B5EF4-FFF2-40B4-BE49-F238E27FC236}">
                <a16:creationId xmlns:a16="http://schemas.microsoft.com/office/drawing/2014/main" id="{4A6A0F67-0D67-786C-E161-FC0E025B6A93}"/>
              </a:ext>
            </a:extLst>
          </p:cNvPr>
          <p:cNvPicPr>
            <a:picLocks noChangeAspect="1"/>
          </p:cNvPicPr>
          <p:nvPr/>
        </p:nvPicPr>
        <p:blipFill rotWithShape="1">
          <a:blip r:embed="rId2">
            <a:alphaModFix amt="40000"/>
          </a:blip>
          <a:srcRect t="7787"/>
          <a:stretch/>
        </p:blipFill>
        <p:spPr>
          <a:xfrm>
            <a:off x="-99089" y="0"/>
            <a:ext cx="12191980" cy="6857990"/>
          </a:xfrm>
          <a:prstGeom prst="rect">
            <a:avLst/>
          </a:prstGeom>
          <a:gradFill>
            <a:gsLst>
              <a:gs pos="100000">
                <a:schemeClr val="bg1">
                  <a:lumMod val="13019"/>
                </a:schemeClr>
              </a:gs>
              <a:gs pos="3000">
                <a:schemeClr val="lt1">
                  <a:hueOff val="0"/>
                  <a:satOff val="0"/>
                  <a:lumOff val="0"/>
                  <a:alphaOff val="0"/>
                  <a:shade val="90000"/>
                  <a:lumMod val="84000"/>
                </a:schemeClr>
              </a:gs>
            </a:gsLst>
            <a:lin ang="5400000" scaled="0"/>
          </a:gradFill>
        </p:spPr>
      </p:pic>
      <p:sp>
        <p:nvSpPr>
          <p:cNvPr id="2" name="Title 1">
            <a:extLst>
              <a:ext uri="{FF2B5EF4-FFF2-40B4-BE49-F238E27FC236}">
                <a16:creationId xmlns:a16="http://schemas.microsoft.com/office/drawing/2014/main" id="{E73892EE-62EE-C5AC-A379-B00A7B0FA9E7}"/>
              </a:ext>
            </a:extLst>
          </p:cNvPr>
          <p:cNvSpPr>
            <a:spLocks noGrp="1"/>
          </p:cNvSpPr>
          <p:nvPr>
            <p:ph type="title"/>
          </p:nvPr>
        </p:nvSpPr>
        <p:spPr>
          <a:xfrm>
            <a:off x="1257300" y="-177608"/>
            <a:ext cx="10515600" cy="1325563"/>
          </a:xfrm>
        </p:spPr>
        <p:txBody>
          <a:bodyPr vert="horz" lIns="91440" tIns="45720" rIns="91440" bIns="45720" rtlCol="0" anchor="b">
            <a:normAutofit/>
          </a:bodyPr>
          <a:lstStyle/>
          <a:p>
            <a:r>
              <a:rPr lang="en-US" sz="4000" dirty="0">
                <a:solidFill>
                  <a:schemeClr val="bg1"/>
                </a:solidFill>
                <a:latin typeface="Book Antiqua" panose="02040602050305030304" pitchFamily="18" charset="0"/>
              </a:rPr>
              <a:t>Why It Matters??</a:t>
            </a:r>
          </a:p>
        </p:txBody>
      </p:sp>
      <p:sp>
        <p:nvSpPr>
          <p:cNvPr id="4" name="Content Placeholder 2">
            <a:extLst>
              <a:ext uri="{FF2B5EF4-FFF2-40B4-BE49-F238E27FC236}">
                <a16:creationId xmlns:a16="http://schemas.microsoft.com/office/drawing/2014/main" id="{058368A6-8803-2DE9-354F-5C4099D4E798}"/>
              </a:ext>
            </a:extLst>
          </p:cNvPr>
          <p:cNvSpPr>
            <a:spLocks noGrp="1"/>
          </p:cNvSpPr>
          <p:nvPr>
            <p:ph sz="half" idx="1"/>
          </p:nvPr>
        </p:nvSpPr>
        <p:spPr>
          <a:xfrm>
            <a:off x="6648534" y="2494339"/>
            <a:ext cx="5124366" cy="2625340"/>
          </a:xfrm>
        </p:spPr>
        <p:txBody>
          <a:bodyPr>
            <a:normAutofit/>
          </a:bodyPr>
          <a:lstStyle/>
          <a:p>
            <a:pPr fontAlgn="base">
              <a:buClr>
                <a:schemeClr val="tx1"/>
              </a:buClr>
            </a:pPr>
            <a:r>
              <a:rPr lang="en-US" sz="1800" b="1" i="0" u="none" strike="noStrike" dirty="0">
                <a:solidFill>
                  <a:schemeClr val="tx1"/>
                </a:solidFill>
                <a:effectLst/>
                <a:latin typeface="Book Antiqua" panose="02040602050305030304" pitchFamily="18" charset="0"/>
              </a:rPr>
              <a:t>Black children are 3-4X </a:t>
            </a:r>
            <a:r>
              <a:rPr lang="en-US" sz="1800" b="1" i="0" u="sng" strike="noStrike" dirty="0">
                <a:solidFill>
                  <a:schemeClr val="tx1"/>
                </a:solidFill>
                <a:effectLst/>
                <a:latin typeface="Book Antiqua" panose="02040602050305030304" pitchFamily="18" charset="0"/>
                <a:hlinkClick r:id="rId3">
                  <a:extLst>
                    <a:ext uri="{A12FA001-AC4F-418D-AE19-62706E023703}">
                      <ahyp:hlinkClr xmlns:ahyp="http://schemas.microsoft.com/office/drawing/2018/hyperlinkcolor" val="tx"/>
                    </a:ext>
                  </a:extLst>
                </a:hlinkClick>
              </a:rPr>
              <a:t>more likely to be suspended or expelled</a:t>
            </a:r>
            <a:r>
              <a:rPr lang="en-US" sz="1800" b="1" i="0" u="sng" strike="noStrike" dirty="0">
                <a:solidFill>
                  <a:schemeClr val="tx1"/>
                </a:solidFill>
                <a:effectLst/>
                <a:latin typeface="Book Antiqua" panose="02040602050305030304" pitchFamily="18" charset="0"/>
              </a:rPr>
              <a:t> from school </a:t>
            </a:r>
            <a:r>
              <a:rPr lang="en-US" sz="1800" b="1" i="0" u="sng" strike="noStrike" dirty="0">
                <a:solidFill>
                  <a:schemeClr val="tx1"/>
                </a:solidFill>
                <a:effectLst/>
                <a:latin typeface="Book Antiqua" panose="02040602050305030304" pitchFamily="18" charset="0"/>
                <a:hlinkClick r:id="rId4">
                  <a:extLst>
                    <a:ext uri="{A12FA001-AC4F-418D-AE19-62706E023703}">
                      <ahyp:hlinkClr xmlns:ahyp="http://schemas.microsoft.com/office/drawing/2018/hyperlinkcolor" val="tx"/>
                    </a:ext>
                  </a:extLst>
                </a:hlinkClick>
              </a:rPr>
              <a:t>than their white classmates</a:t>
            </a:r>
            <a:endParaRPr lang="en-US" sz="1800" b="1" i="0" u="sng" strike="noStrike" dirty="0">
              <a:solidFill>
                <a:schemeClr val="tx1"/>
              </a:solidFill>
              <a:effectLst/>
              <a:latin typeface="Libre Baskerville" panose="02000000000000000000" pitchFamily="2" charset="0"/>
            </a:endParaRPr>
          </a:p>
          <a:p>
            <a:pPr fontAlgn="base">
              <a:buClr>
                <a:schemeClr val="tx1"/>
              </a:buClr>
            </a:pPr>
            <a:r>
              <a:rPr lang="en-US" sz="2000" b="1" i="0" u="none" strike="noStrike" dirty="0">
                <a:solidFill>
                  <a:schemeClr val="tx1"/>
                </a:solidFill>
                <a:effectLst/>
                <a:latin typeface="Book Antiqua" panose="02040602050305030304" pitchFamily="18" charset="0"/>
              </a:rPr>
              <a:t>This problem begins early- </a:t>
            </a:r>
            <a:r>
              <a:rPr lang="en-US" sz="2000" b="1" i="0" u="sng" strike="noStrike" dirty="0">
                <a:solidFill>
                  <a:schemeClr val="tx1"/>
                </a:solidFill>
                <a:effectLst/>
                <a:latin typeface="Book Antiqua" panose="02040602050305030304" pitchFamily="18" charset="0"/>
                <a:hlinkClick r:id="rId5">
                  <a:extLst>
                    <a:ext uri="{A12FA001-AC4F-418D-AE19-62706E023703}">
                      <ahyp:hlinkClr xmlns:ahyp="http://schemas.microsoft.com/office/drawing/2018/hyperlinkcolor" val="tx"/>
                    </a:ext>
                  </a:extLst>
                </a:hlinkClick>
              </a:rPr>
              <a:t>before children even make it to kindergarten</a:t>
            </a:r>
            <a:r>
              <a:rPr lang="en-US" sz="2000" b="1" i="0" u="none" strike="noStrike" dirty="0">
                <a:solidFill>
                  <a:schemeClr val="tx1"/>
                </a:solidFill>
                <a:effectLst/>
                <a:latin typeface="Book Antiqua" panose="02040602050305030304" pitchFamily="18" charset="0"/>
              </a:rPr>
              <a:t> </a:t>
            </a:r>
          </a:p>
          <a:p>
            <a:pPr fontAlgn="base">
              <a:buClr>
                <a:schemeClr val="tx1"/>
              </a:buClr>
            </a:pPr>
            <a:r>
              <a:rPr lang="en-US" sz="2000" b="1" i="0" u="none" strike="noStrike" dirty="0">
                <a:solidFill>
                  <a:schemeClr val="tx1"/>
                </a:solidFill>
                <a:effectLst/>
                <a:latin typeface="Book Antiqua" panose="02040602050305030304" pitchFamily="18" charset="0"/>
              </a:rPr>
              <a:t>Black children also tend to </a:t>
            </a:r>
            <a:r>
              <a:rPr lang="en-US" sz="2000" b="1" i="0" u="sng" strike="noStrike" dirty="0">
                <a:solidFill>
                  <a:schemeClr val="tx1"/>
                </a:solidFill>
                <a:effectLst/>
                <a:latin typeface="Book Antiqua" panose="02040602050305030304" pitchFamily="18" charset="0"/>
                <a:hlinkClick r:id="rId6">
                  <a:extLst>
                    <a:ext uri="{A12FA001-AC4F-418D-AE19-62706E023703}">
                      <ahyp:hlinkClr xmlns:ahyp="http://schemas.microsoft.com/office/drawing/2018/hyperlinkcolor" val="tx"/>
                    </a:ext>
                  </a:extLst>
                </a:hlinkClick>
              </a:rPr>
              <a:t>feel less understood</a:t>
            </a:r>
            <a:r>
              <a:rPr lang="en-US" sz="2000" b="1" i="0" u="none" strike="noStrike" dirty="0">
                <a:solidFill>
                  <a:schemeClr val="tx1"/>
                </a:solidFill>
                <a:effectLst/>
                <a:latin typeface="Book Antiqua" panose="02040602050305030304" pitchFamily="18" charset="0"/>
              </a:rPr>
              <a:t> by their teachers than white children</a:t>
            </a:r>
          </a:p>
          <a:p>
            <a:endParaRPr lang="en-US" dirty="0"/>
          </a:p>
        </p:txBody>
      </p:sp>
      <p:pic>
        <p:nvPicPr>
          <p:cNvPr id="18" name="Content Placeholder 17" descr="Text&#10;&#10;Description automatically generated">
            <a:extLst>
              <a:ext uri="{FF2B5EF4-FFF2-40B4-BE49-F238E27FC236}">
                <a16:creationId xmlns:a16="http://schemas.microsoft.com/office/drawing/2014/main" id="{FFA2E7CA-CE30-D275-D5FC-9660DB801D17}"/>
              </a:ext>
            </a:extLst>
          </p:cNvPr>
          <p:cNvPicPr>
            <a:picLocks noGrp="1" noChangeAspect="1"/>
          </p:cNvPicPr>
          <p:nvPr>
            <p:ph sz="half" idx="2"/>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2219" b="378"/>
          <a:stretch/>
        </p:blipFill>
        <p:spPr>
          <a:xfrm>
            <a:off x="7353290" y="401477"/>
            <a:ext cx="3431848" cy="1926244"/>
          </a:xfrm>
          <a:prstGeom prst="rect">
            <a:avLst/>
          </a:prstGeom>
        </p:spPr>
      </p:pic>
      <p:sp>
        <p:nvSpPr>
          <p:cNvPr id="14" name="Content Placeholder 4">
            <a:extLst>
              <a:ext uri="{FF2B5EF4-FFF2-40B4-BE49-F238E27FC236}">
                <a16:creationId xmlns:a16="http://schemas.microsoft.com/office/drawing/2014/main" id="{D393F7AD-9867-3AB0-DB4B-79AC9F3B09B0}"/>
              </a:ext>
            </a:extLst>
          </p:cNvPr>
          <p:cNvSpPr txBox="1">
            <a:spLocks/>
          </p:cNvSpPr>
          <p:nvPr/>
        </p:nvSpPr>
        <p:spPr>
          <a:xfrm>
            <a:off x="739003" y="1653974"/>
            <a:ext cx="5589540" cy="3794115"/>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fontAlgn="base">
              <a:buClr>
                <a:schemeClr val="tx1"/>
              </a:buClr>
              <a:buSzPct val="100000"/>
              <a:buFont typeface="Arial" panose="020B0604020202020204" pitchFamily="34" charset="0"/>
              <a:buChar char="•"/>
            </a:pPr>
            <a:r>
              <a:rPr lang="en-US" b="1" dirty="0">
                <a:solidFill>
                  <a:schemeClr val="tx1"/>
                </a:solidFill>
                <a:latin typeface="Book Antiqua" panose="02040602050305030304" pitchFamily="18" charset="0"/>
              </a:rPr>
              <a:t>Previously, the researchers had determined that college students who aspire to become teachers were </a:t>
            </a:r>
            <a:r>
              <a:rPr lang="en-US" b="1" u="sng" dirty="0">
                <a:solidFill>
                  <a:schemeClr val="tx1"/>
                </a:solidFill>
                <a:latin typeface="Book Antiqua" panose="02040602050305030304" pitchFamily="18" charset="0"/>
              </a:rPr>
              <a:t>more likely to misread </a:t>
            </a:r>
            <a:r>
              <a:rPr lang="en-US" b="1" dirty="0">
                <a:solidFill>
                  <a:schemeClr val="tx1"/>
                </a:solidFill>
                <a:latin typeface="Book Antiqua" panose="02040602050305030304" pitchFamily="18" charset="0"/>
                <a:hlinkClick r:id="rId9">
                  <a:extLst>
                    <a:ext uri="{A12FA001-AC4F-418D-AE19-62706E023703}">
                      <ahyp:hlinkClr xmlns:ahyp="http://schemas.microsoft.com/office/drawing/2018/hyperlinkcolor" val="tx"/>
                    </a:ext>
                  </a:extLst>
                </a:hlinkClick>
              </a:rPr>
              <a:t>Black adults’ emotions</a:t>
            </a:r>
            <a:r>
              <a:rPr lang="en-US" b="1" dirty="0">
                <a:solidFill>
                  <a:schemeClr val="tx1"/>
                </a:solidFill>
                <a:latin typeface="Book Antiqua" panose="02040602050305030304" pitchFamily="18" charset="0"/>
              </a:rPr>
              <a:t>, as compared to sensing what white adults are feeling, and that they mistakenly believe that Black adults are angry when they are not feeling angry</a:t>
            </a:r>
          </a:p>
          <a:p>
            <a:pPr fontAlgn="base">
              <a:buClr>
                <a:schemeClr val="tx1"/>
              </a:buClr>
              <a:buSzPct val="100000"/>
              <a:buFont typeface="Arial" panose="020B0604020202020204" pitchFamily="34" charset="0"/>
              <a:buChar char="•"/>
            </a:pPr>
            <a:r>
              <a:rPr lang="en-US" b="1" dirty="0">
                <a:solidFill>
                  <a:schemeClr val="tx1"/>
                </a:solidFill>
                <a:latin typeface="Book Antiqua" panose="02040602050305030304" pitchFamily="18" charset="0"/>
              </a:rPr>
              <a:t>This study showed that teachers are prone to mistakenly seeing anger where none exists in Black children as well</a:t>
            </a:r>
          </a:p>
        </p:txBody>
      </p:sp>
      <p:sp>
        <p:nvSpPr>
          <p:cNvPr id="16" name="Rectangle 15">
            <a:extLst>
              <a:ext uri="{FF2B5EF4-FFF2-40B4-BE49-F238E27FC236}">
                <a16:creationId xmlns:a16="http://schemas.microsoft.com/office/drawing/2014/main" id="{56408FD1-F9FA-7E2B-B7CE-4C90BA0DE5B7}"/>
              </a:ext>
            </a:extLst>
          </p:cNvPr>
          <p:cNvSpPr/>
          <p:nvPr/>
        </p:nvSpPr>
        <p:spPr>
          <a:xfrm>
            <a:off x="7627806" y="6426306"/>
            <a:ext cx="4737696" cy="307777"/>
          </a:xfrm>
          <a:prstGeom prst="rect">
            <a:avLst/>
          </a:prstGeom>
        </p:spPr>
        <p:txBody>
          <a:bodyPr wrap="square">
            <a:spAutoFit/>
          </a:bodyPr>
          <a:lstStyle/>
          <a:p>
            <a:pPr lvl="0"/>
            <a:r>
              <a:rPr lang="en-US" sz="1400" dirty="0" err="1"/>
              <a:t>Theconversation.com</a:t>
            </a:r>
            <a:r>
              <a:rPr lang="en-US" sz="1400" dirty="0"/>
              <a:t> A. Cooke, et al. July 21,2020</a:t>
            </a:r>
          </a:p>
        </p:txBody>
      </p:sp>
      <p:sp>
        <p:nvSpPr>
          <p:cNvPr id="19" name="TextBox 18">
            <a:extLst>
              <a:ext uri="{FF2B5EF4-FFF2-40B4-BE49-F238E27FC236}">
                <a16:creationId xmlns:a16="http://schemas.microsoft.com/office/drawing/2014/main" id="{DAAA56BA-7FA5-2947-3B40-5BB3DB086969}"/>
              </a:ext>
            </a:extLst>
          </p:cNvPr>
          <p:cNvSpPr txBox="1"/>
          <p:nvPr/>
        </p:nvSpPr>
        <p:spPr>
          <a:xfrm>
            <a:off x="1257300" y="5374551"/>
            <a:ext cx="9479203" cy="1015663"/>
          </a:xfrm>
          <a:prstGeom prst="rect">
            <a:avLst/>
          </a:prstGeom>
          <a:noFill/>
        </p:spPr>
        <p:txBody>
          <a:bodyPr wrap="square" rtlCol="0">
            <a:spAutoFit/>
          </a:bodyPr>
          <a:lstStyle/>
          <a:p>
            <a:r>
              <a:rPr lang="en-US" sz="2000" b="1" i="0" u="none" strike="noStrike" dirty="0">
                <a:solidFill>
                  <a:schemeClr val="tx1"/>
                </a:solidFill>
                <a:effectLst/>
                <a:latin typeface="Book Antiqua" panose="02040602050305030304" pitchFamily="18" charset="0"/>
              </a:rPr>
              <a:t>The potential </a:t>
            </a:r>
            <a:r>
              <a:rPr lang="en-US" sz="2000" b="1" i="0" u="sng" strike="noStrike" dirty="0">
                <a:solidFill>
                  <a:schemeClr val="tx1"/>
                </a:solidFill>
                <a:effectLst/>
                <a:latin typeface="Book Antiqua" panose="02040602050305030304" pitchFamily="18" charset="0"/>
              </a:rPr>
              <a:t>consequences of poor </a:t>
            </a:r>
            <a:r>
              <a:rPr lang="en-US" sz="2000" b="1" i="0" u="sng" strike="noStrike" dirty="0">
                <a:solidFill>
                  <a:schemeClr val="tx1"/>
                </a:solidFill>
                <a:effectLst/>
                <a:latin typeface="Book Antiqua" panose="02040602050305030304" pitchFamily="18" charset="0"/>
                <a:hlinkClick r:id="rId10">
                  <a:extLst>
                    <a:ext uri="{A12FA001-AC4F-418D-AE19-62706E023703}">
                      <ahyp:hlinkClr xmlns:ahyp="http://schemas.microsoft.com/office/drawing/2018/hyperlinkcolor" val="tx"/>
                    </a:ext>
                  </a:extLst>
                </a:hlinkClick>
              </a:rPr>
              <a:t>relationships between students and their teachers</a:t>
            </a:r>
            <a:r>
              <a:rPr lang="en-US" sz="2000" b="1" i="0" u="sng" strike="noStrike" dirty="0">
                <a:solidFill>
                  <a:schemeClr val="tx1"/>
                </a:solidFill>
                <a:effectLst/>
                <a:latin typeface="Book Antiqua" panose="02040602050305030304" pitchFamily="18" charset="0"/>
              </a:rPr>
              <a:t> and </a:t>
            </a:r>
            <a:r>
              <a:rPr lang="en-US" sz="2000" b="1" i="0" u="sng" strike="noStrike" dirty="0">
                <a:solidFill>
                  <a:schemeClr val="tx1"/>
                </a:solidFill>
                <a:effectLst/>
                <a:latin typeface="Book Antiqua" panose="02040602050305030304" pitchFamily="18" charset="0"/>
                <a:hlinkClick r:id="rId3">
                  <a:extLst>
                    <a:ext uri="{A12FA001-AC4F-418D-AE19-62706E023703}">
                      <ahyp:hlinkClr xmlns:ahyp="http://schemas.microsoft.com/office/drawing/2018/hyperlinkcolor" val="tx"/>
                    </a:ext>
                  </a:extLst>
                </a:hlinkClick>
              </a:rPr>
              <a:t>school discipline</a:t>
            </a:r>
            <a:r>
              <a:rPr lang="en-US" sz="2000" b="1" i="0" u="none" strike="noStrike" dirty="0">
                <a:solidFill>
                  <a:schemeClr val="tx1"/>
                </a:solidFill>
                <a:effectLst/>
                <a:latin typeface="Book Antiqua" panose="02040602050305030304" pitchFamily="18" charset="0"/>
              </a:rPr>
              <a:t> </a:t>
            </a:r>
            <a:r>
              <a:rPr lang="en-US" sz="2000" b="1" i="0" u="none" strike="noStrike" dirty="0">
                <a:solidFill>
                  <a:schemeClr val="accent2"/>
                </a:solidFill>
                <a:effectLst/>
                <a:latin typeface="Book Antiqua" panose="02040602050305030304" pitchFamily="18" charset="0"/>
              </a:rPr>
              <a:t>can be long-term and last well into adulthood</a:t>
            </a:r>
          </a:p>
          <a:p>
            <a:endParaRPr lang="en-US" sz="2000" dirty="0"/>
          </a:p>
        </p:txBody>
      </p:sp>
    </p:spTree>
    <p:extLst>
      <p:ext uri="{BB962C8B-B14F-4D97-AF65-F5344CB8AC3E}">
        <p14:creationId xmlns:p14="http://schemas.microsoft.com/office/powerpoint/2010/main" val="14658665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Many question marks on black background">
            <a:extLst>
              <a:ext uri="{FF2B5EF4-FFF2-40B4-BE49-F238E27FC236}">
                <a16:creationId xmlns:a16="http://schemas.microsoft.com/office/drawing/2014/main" id="{E465D4AE-3A89-1498-7ECC-C3AAFCC7C8D2}"/>
              </a:ext>
            </a:extLst>
          </p:cNvPr>
          <p:cNvPicPr>
            <a:picLocks noChangeAspect="1"/>
          </p:cNvPicPr>
          <p:nvPr/>
        </p:nvPicPr>
        <p:blipFill rotWithShape="1">
          <a:blip r:embed="rId2"/>
          <a:srcRect l="34445" r="2" b="2"/>
          <a:stretch/>
        </p:blipFill>
        <p:spPr>
          <a:xfrm>
            <a:off x="0" y="0"/>
            <a:ext cx="12192000" cy="6857990"/>
          </a:xfrm>
          <a:prstGeom prst="rect">
            <a:avLst/>
          </a:prstGeom>
        </p:spPr>
      </p:pic>
      <p:pic>
        <p:nvPicPr>
          <p:cNvPr id="4" name="Content Placeholder 5" descr="Tamir Rice - Socially Urban">
            <a:extLst>
              <a:ext uri="{FF2B5EF4-FFF2-40B4-BE49-F238E27FC236}">
                <a16:creationId xmlns:a16="http://schemas.microsoft.com/office/drawing/2014/main" id="{782FD754-2DB4-267F-D6F4-D2D6BE1660BD}"/>
              </a:ext>
            </a:extLst>
          </p:cNvPr>
          <p:cNvPicPr>
            <a:picLocks noChangeAspect="1"/>
          </p:cNvPicPr>
          <p:nvPr/>
        </p:nvPicPr>
        <p:blipFill rotWithShape="1">
          <a:blip r:embed="rId3">
            <a:extLst>
              <a:ext uri="{28A0092B-C50C-407E-A947-70E740481C1C}">
                <a14:useLocalDpi xmlns:a14="http://schemas.microsoft.com/office/drawing/2010/main" val="0"/>
              </a:ext>
            </a:extLst>
          </a:blip>
          <a:srcRect t="12711" b="12995"/>
          <a:stretch/>
        </p:blipFill>
        <p:spPr>
          <a:xfrm>
            <a:off x="7106202" y="244681"/>
            <a:ext cx="4565096" cy="3019157"/>
          </a:xfrm>
          <a:prstGeom prst="rect">
            <a:avLst/>
          </a:prstGeom>
        </p:spPr>
      </p:pic>
      <p:pic>
        <p:nvPicPr>
          <p:cNvPr id="3" name="Picture 2" descr="In this image taken from Sept. 19, 2019, Orlando Police Department body camera video footage, Orlando Police Officer Dennis Turner leads 6-year-old Kaia Rolle away after her arrest for kicking and punching staff members at the Lucious &amp; Emma Nixon Academy Charter School in Orlando, Fla. Turner was fired shortly after the arrest for not getting the approval of a watch commander to arrest someone younger than 12. (Orlando Police Department/Orlando Sentinel via AP)">
            <a:extLst>
              <a:ext uri="{FF2B5EF4-FFF2-40B4-BE49-F238E27FC236}">
                <a16:creationId xmlns:a16="http://schemas.microsoft.com/office/drawing/2014/main" id="{9737C365-EDD4-08D6-015C-FA7B3B8CD1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10" r="-4" b="-4"/>
          <a:stretch/>
        </p:blipFill>
        <p:spPr bwMode="auto">
          <a:xfrm>
            <a:off x="323755" y="2483255"/>
            <a:ext cx="3812147" cy="27393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387740-87A5-51C2-95A4-4A4F9A519B0F}"/>
              </a:ext>
            </a:extLst>
          </p:cNvPr>
          <p:cNvSpPr txBox="1"/>
          <p:nvPr/>
        </p:nvSpPr>
        <p:spPr>
          <a:xfrm>
            <a:off x="67543" y="5275022"/>
            <a:ext cx="5712288" cy="1600438"/>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00"/>
                </a:solidFill>
                <a:effectLst/>
                <a:latin typeface="Book Antiqua" panose="02040602050305030304" pitchFamily="18" charset="0"/>
              </a:rPr>
              <a:t>“Fellow cops shared concerns during </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00"/>
                </a:solidFill>
                <a:effectLst/>
                <a:latin typeface="Book Antiqua" panose="02040602050305030304" pitchFamily="18" charset="0"/>
              </a:rPr>
              <a:t>Orlando officer’s </a:t>
            </a:r>
            <a:r>
              <a:rPr lang="en-US" altLang="en-US" sz="2000" b="1" dirty="0">
                <a:solidFill>
                  <a:srgbClr val="FFFF00"/>
                </a:solidFill>
                <a:latin typeface="Book Antiqua" panose="02040602050305030304" pitchFamily="18" charset="0"/>
              </a:rPr>
              <a:t>handcuff and </a:t>
            </a:r>
            <a:r>
              <a:rPr kumimoji="0" lang="en-US" altLang="en-US" sz="2000" b="1" i="0" u="none" strike="noStrike" cap="none" normalizeH="0" baseline="0" dirty="0">
                <a:ln>
                  <a:noFill/>
                </a:ln>
                <a:solidFill>
                  <a:srgbClr val="FFFF00"/>
                </a:solidFill>
                <a:effectLst/>
                <a:latin typeface="Book Antiqua" panose="02040602050305030304" pitchFamily="18" charset="0"/>
              </a:rPr>
              <a:t>arrest of </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00"/>
                </a:solidFill>
                <a:effectLst/>
                <a:latin typeface="Book Antiqua" panose="02040602050305030304" pitchFamily="18" charset="0"/>
              </a:rPr>
              <a:t>6-year-old at elementary school after tantrum”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00"/>
                </a:solidFill>
                <a:effectLst/>
                <a:latin typeface="Book Antiqua" panose="02040602050305030304" pitchFamily="18" charset="0"/>
              </a:rPr>
              <a:t>			-Orlando Sentinel</a:t>
            </a:r>
            <a:endParaRPr kumimoji="0" lang="en-US" altLang="en-US" sz="2000" b="0" i="0" u="none" strike="noStrike" cap="none" normalizeH="0" baseline="0" dirty="0">
              <a:ln>
                <a:noFill/>
              </a:ln>
              <a:solidFill>
                <a:srgbClr val="FFFF00"/>
              </a:solidFill>
              <a:effectLst/>
              <a:latin typeface="Book Antiqua" panose="02040602050305030304" pitchFamily="18" charset="0"/>
            </a:endParaRPr>
          </a:p>
          <a:p>
            <a:endParaRPr lang="en-US" dirty="0"/>
          </a:p>
        </p:txBody>
      </p:sp>
      <p:sp>
        <p:nvSpPr>
          <p:cNvPr id="6" name="TextBox 5">
            <a:extLst>
              <a:ext uri="{FF2B5EF4-FFF2-40B4-BE49-F238E27FC236}">
                <a16:creationId xmlns:a16="http://schemas.microsoft.com/office/drawing/2014/main" id="{17326BE3-0DE9-B7AB-CE19-09CFF1B52198}"/>
              </a:ext>
            </a:extLst>
          </p:cNvPr>
          <p:cNvSpPr txBox="1"/>
          <p:nvPr/>
        </p:nvSpPr>
        <p:spPr>
          <a:xfrm>
            <a:off x="7106202" y="3277922"/>
            <a:ext cx="4931158" cy="984885"/>
          </a:xfrm>
          <a:prstGeom prst="rect">
            <a:avLst/>
          </a:prstGeom>
          <a:noFill/>
        </p:spPr>
        <p:txBody>
          <a:bodyPr wrap="none" rtlCol="0">
            <a:spAutoFit/>
          </a:bodyPr>
          <a:lstStyle/>
          <a:p>
            <a:r>
              <a:rPr lang="en-US" sz="2000" dirty="0">
                <a:solidFill>
                  <a:srgbClr val="FFFF00"/>
                </a:solidFill>
                <a:latin typeface="Book Antiqua" panose="02040602050305030304" pitchFamily="18" charset="0"/>
              </a:rPr>
              <a:t>Police officers fatally shoot 12-year old </a:t>
            </a:r>
          </a:p>
          <a:p>
            <a:r>
              <a:rPr lang="en-US" sz="2000" dirty="0">
                <a:solidFill>
                  <a:srgbClr val="FFFF00"/>
                </a:solidFill>
                <a:latin typeface="Book Antiqua" panose="02040602050305030304" pitchFamily="18" charset="0"/>
              </a:rPr>
              <a:t>Tamir Rice playing with toy gun in park</a:t>
            </a:r>
            <a:endParaRPr lang="en-US" sz="2000" i="0" dirty="0">
              <a:solidFill>
                <a:srgbClr val="FFFF00"/>
              </a:solidFill>
              <a:effectLst/>
              <a:latin typeface="Book Antiqua" panose="02040602050305030304" pitchFamily="18" charset="0"/>
            </a:endParaRPr>
          </a:p>
          <a:p>
            <a:endParaRPr lang="en-US" dirty="0"/>
          </a:p>
        </p:txBody>
      </p:sp>
      <p:sp>
        <p:nvSpPr>
          <p:cNvPr id="7" name="TextBox 6">
            <a:extLst>
              <a:ext uri="{FF2B5EF4-FFF2-40B4-BE49-F238E27FC236}">
                <a16:creationId xmlns:a16="http://schemas.microsoft.com/office/drawing/2014/main" id="{B06AA249-3ADA-C592-F043-348C56898BD7}"/>
              </a:ext>
            </a:extLst>
          </p:cNvPr>
          <p:cNvSpPr txBox="1"/>
          <p:nvPr/>
        </p:nvSpPr>
        <p:spPr>
          <a:xfrm>
            <a:off x="5644745" y="4478377"/>
            <a:ext cx="6809142" cy="1908215"/>
          </a:xfrm>
          <a:prstGeom prst="rect">
            <a:avLst/>
          </a:prstGeom>
          <a:noFill/>
        </p:spPr>
        <p:txBody>
          <a:bodyPr wrap="square" rtlCol="0">
            <a:spAutoFit/>
          </a:bodyPr>
          <a:lstStyle/>
          <a:p>
            <a:pPr marL="342900" lvl="0" indent="-342900" defTabSz="457200" fontAlgn="base">
              <a:spcBef>
                <a:spcPts val="1000"/>
              </a:spcBef>
              <a:buClr>
                <a:srgbClr val="00B0EF"/>
              </a:buClr>
              <a:buSzPct val="80000"/>
              <a:buFont typeface="Arial" panose="020B0604020202020204" pitchFamily="34" charset="0"/>
              <a:buChar char="•"/>
            </a:pPr>
            <a:r>
              <a:rPr lang="en-US" sz="2000" b="1" dirty="0">
                <a:solidFill>
                  <a:srgbClr val="00B0F0"/>
                </a:solidFill>
                <a:latin typeface="Book Antiqua" panose="02040602050305030304" pitchFamily="18" charset="0"/>
              </a:rPr>
              <a:t>Teachers are not the only adults who mistakenly </a:t>
            </a:r>
          </a:p>
          <a:p>
            <a:pPr lvl="0" defTabSz="457200" fontAlgn="base">
              <a:spcBef>
                <a:spcPts val="1000"/>
              </a:spcBef>
              <a:buClr>
                <a:srgbClr val="00B0EF"/>
              </a:buClr>
              <a:buSzPct val="80000"/>
            </a:pPr>
            <a:r>
              <a:rPr lang="en-US" sz="2000" b="1" dirty="0">
                <a:solidFill>
                  <a:srgbClr val="00B0F0"/>
                </a:solidFill>
                <a:latin typeface="Book Antiqua" panose="02040602050305030304" pitchFamily="18" charset="0"/>
              </a:rPr>
              <a:t>      see Black children as angry and overreact </a:t>
            </a:r>
          </a:p>
          <a:p>
            <a:pPr lvl="0" defTabSz="457200" fontAlgn="base">
              <a:spcBef>
                <a:spcPts val="200"/>
              </a:spcBef>
              <a:buClr>
                <a:srgbClr val="00B0EF"/>
              </a:buClr>
              <a:buSzPct val="80000"/>
            </a:pPr>
            <a:endParaRPr lang="en-US" sz="2000" b="1" dirty="0">
              <a:solidFill>
                <a:srgbClr val="00B0F0"/>
              </a:solidFill>
              <a:latin typeface="Book Antiqua" panose="02040602050305030304" pitchFamily="18" charset="0"/>
            </a:endParaRPr>
          </a:p>
          <a:p>
            <a:pPr marL="342900" lvl="0" indent="-342900" defTabSz="457200" fontAlgn="base">
              <a:spcBef>
                <a:spcPts val="1000"/>
              </a:spcBef>
              <a:buClr>
                <a:srgbClr val="00B0EF"/>
              </a:buClr>
              <a:buSzPct val="80000"/>
              <a:buFont typeface="Arial" panose="020B0604020202020204" pitchFamily="34" charset="0"/>
              <a:buChar char="•"/>
            </a:pPr>
            <a:r>
              <a:rPr lang="en-US" sz="2000" b="1" dirty="0">
                <a:solidFill>
                  <a:srgbClr val="00B0F0"/>
                </a:solidFill>
                <a:latin typeface="Book Antiqua" panose="02040602050305030304" pitchFamily="18" charset="0"/>
              </a:rPr>
              <a:t>Sometimes the consequences are tragic</a:t>
            </a:r>
          </a:p>
          <a:p>
            <a:endParaRPr lang="en-US" dirty="0"/>
          </a:p>
        </p:txBody>
      </p:sp>
      <p:sp>
        <p:nvSpPr>
          <p:cNvPr id="8" name="TextBox 7">
            <a:extLst>
              <a:ext uri="{FF2B5EF4-FFF2-40B4-BE49-F238E27FC236}">
                <a16:creationId xmlns:a16="http://schemas.microsoft.com/office/drawing/2014/main" id="{60B9F530-C660-0429-EAC9-F0813C73A23C}"/>
              </a:ext>
            </a:extLst>
          </p:cNvPr>
          <p:cNvSpPr txBox="1"/>
          <p:nvPr/>
        </p:nvSpPr>
        <p:spPr>
          <a:xfrm>
            <a:off x="768442" y="680096"/>
            <a:ext cx="4852610" cy="830997"/>
          </a:xfrm>
          <a:prstGeom prst="rect">
            <a:avLst/>
          </a:prstGeom>
          <a:noFill/>
        </p:spPr>
        <p:txBody>
          <a:bodyPr wrap="none" rtlCol="0">
            <a:spAutoFit/>
          </a:bodyPr>
          <a:lstStyle/>
          <a:p>
            <a:r>
              <a:rPr lang="en-US" sz="4800" dirty="0">
                <a:latin typeface="Book Antiqua" panose="02040602050305030304" pitchFamily="18" charset="0"/>
              </a:rPr>
              <a:t>Why It Matters??</a:t>
            </a:r>
          </a:p>
        </p:txBody>
      </p:sp>
    </p:spTree>
    <p:extLst>
      <p:ext uri="{BB962C8B-B14F-4D97-AF65-F5344CB8AC3E}">
        <p14:creationId xmlns:p14="http://schemas.microsoft.com/office/powerpoint/2010/main" val="3385851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descr="Background pattern&#10;&#10;Description automatically generated">
            <a:extLst>
              <a:ext uri="{FF2B5EF4-FFF2-40B4-BE49-F238E27FC236}">
                <a16:creationId xmlns:a16="http://schemas.microsoft.com/office/drawing/2014/main" id="{5C5B1105-E228-EDE4-8FAD-66095930013C}"/>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0" y="10"/>
            <a:ext cx="12191980" cy="6857990"/>
          </a:xfrm>
          <a:prstGeom prst="rect">
            <a:avLst/>
          </a:prstGeom>
        </p:spPr>
      </p:pic>
      <p:sp>
        <p:nvSpPr>
          <p:cNvPr id="7" name="Title 6">
            <a:extLst>
              <a:ext uri="{FF2B5EF4-FFF2-40B4-BE49-F238E27FC236}">
                <a16:creationId xmlns:a16="http://schemas.microsoft.com/office/drawing/2014/main" id="{60D6311D-25A1-D409-D7CE-936706A6CEBE}"/>
              </a:ext>
            </a:extLst>
          </p:cNvPr>
          <p:cNvSpPr>
            <a:spLocks noGrp="1"/>
          </p:cNvSpPr>
          <p:nvPr>
            <p:ph type="title"/>
          </p:nvPr>
        </p:nvSpPr>
        <p:spPr/>
        <p:txBody>
          <a:bodyPr>
            <a:normAutofit/>
          </a:bodyPr>
          <a:lstStyle/>
          <a:p>
            <a:endParaRPr lang="en-US">
              <a:solidFill>
                <a:schemeClr val="tx1"/>
              </a:solidFill>
            </a:endParaRPr>
          </a:p>
        </p:txBody>
      </p:sp>
      <p:sp>
        <p:nvSpPr>
          <p:cNvPr id="15" name="Content Placeholder 14">
            <a:extLst>
              <a:ext uri="{FF2B5EF4-FFF2-40B4-BE49-F238E27FC236}">
                <a16:creationId xmlns:a16="http://schemas.microsoft.com/office/drawing/2014/main" id="{78857A3C-1DD3-F6F1-E214-5AE5A2DABCE0}"/>
              </a:ext>
            </a:extLst>
          </p:cNvPr>
          <p:cNvSpPr>
            <a:spLocks noGrp="1"/>
          </p:cNvSpPr>
          <p:nvPr>
            <p:ph idx="1"/>
          </p:nvPr>
        </p:nvSpPr>
        <p:spPr/>
        <p:txBody>
          <a:bodyPr>
            <a:normAutofit/>
          </a:bodyPr>
          <a:lstStyle/>
          <a:p>
            <a:endParaRPr lang="en-US" dirty="0">
              <a:solidFill>
                <a:schemeClr val="tx1"/>
              </a:solidFill>
            </a:endParaRPr>
          </a:p>
        </p:txBody>
      </p:sp>
      <p:pic>
        <p:nvPicPr>
          <p:cNvPr id="14" name="Picture 13" descr="A picture containing text, outdoor&#10;&#10;Description automatically generated">
            <a:extLst>
              <a:ext uri="{FF2B5EF4-FFF2-40B4-BE49-F238E27FC236}">
                <a16:creationId xmlns:a16="http://schemas.microsoft.com/office/drawing/2014/main" id="{B99C3931-5B2D-C866-A415-370EB7022A5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107699" y="3888733"/>
            <a:ext cx="4988034" cy="2954958"/>
          </a:xfrm>
          <a:prstGeom prst="rect">
            <a:avLst/>
          </a:prstGeom>
        </p:spPr>
      </p:pic>
      <p:pic>
        <p:nvPicPr>
          <p:cNvPr id="16" name="Picture 15" descr="Text, whiteboard&#10;&#10;Description automatically generated">
            <a:extLst>
              <a:ext uri="{FF2B5EF4-FFF2-40B4-BE49-F238E27FC236}">
                <a16:creationId xmlns:a16="http://schemas.microsoft.com/office/drawing/2014/main" id="{F1A0D99F-B071-3268-5A66-FC245B341CD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297677" y="897067"/>
            <a:ext cx="4870357" cy="2656197"/>
          </a:xfrm>
          <a:prstGeom prst="rect">
            <a:avLst/>
          </a:prstGeom>
        </p:spPr>
      </p:pic>
      <p:pic>
        <p:nvPicPr>
          <p:cNvPr id="21" name="Picture 20" descr="A person holding a sign&#10;&#10;Description automatically generated with low confidence">
            <a:extLst>
              <a:ext uri="{FF2B5EF4-FFF2-40B4-BE49-F238E27FC236}">
                <a16:creationId xmlns:a16="http://schemas.microsoft.com/office/drawing/2014/main" id="{E9AC5035-DAFF-FCAA-BC9D-CCDD4013A22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175116" y="2626417"/>
            <a:ext cx="5992918" cy="2889175"/>
          </a:xfrm>
          <a:prstGeom prst="rect">
            <a:avLst/>
          </a:prstGeom>
        </p:spPr>
      </p:pic>
      <p:pic>
        <p:nvPicPr>
          <p:cNvPr id="22" name="Picture 21" descr="A person wearing a mask&#10;&#10;Description automatically generated with low confidence">
            <a:extLst>
              <a:ext uri="{FF2B5EF4-FFF2-40B4-BE49-F238E27FC236}">
                <a16:creationId xmlns:a16="http://schemas.microsoft.com/office/drawing/2014/main" id="{F1A8C1DE-5F07-DA61-947D-02AC56BEA2E0}"/>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t="20253"/>
          <a:stretch/>
        </p:blipFill>
        <p:spPr>
          <a:xfrm>
            <a:off x="0" y="4620063"/>
            <a:ext cx="4137969" cy="2253050"/>
          </a:xfrm>
          <a:prstGeom prst="rect">
            <a:avLst/>
          </a:prstGeom>
        </p:spPr>
      </p:pic>
      <p:pic>
        <p:nvPicPr>
          <p:cNvPr id="20" name="Picture 2" descr="Baltimore protests">
            <a:extLst>
              <a:ext uri="{FF2B5EF4-FFF2-40B4-BE49-F238E27FC236}">
                <a16:creationId xmlns:a16="http://schemas.microsoft.com/office/drawing/2014/main" id="{7EF80419-DD6A-E6F8-C5BE-EB4AC1A6589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3090228"/>
            <a:ext cx="4346500" cy="2253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 person, outdoor&#10;&#10;Description automatically generated">
            <a:extLst>
              <a:ext uri="{FF2B5EF4-FFF2-40B4-BE49-F238E27FC236}">
                <a16:creationId xmlns:a16="http://schemas.microsoft.com/office/drawing/2014/main" id="{53E093A7-BD28-E315-D2EA-211AFED1B926}"/>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23966" y="885285"/>
            <a:ext cx="3819179" cy="2295383"/>
          </a:xfrm>
          <a:prstGeom prst="rect">
            <a:avLst/>
          </a:prstGeom>
        </p:spPr>
      </p:pic>
      <p:pic>
        <p:nvPicPr>
          <p:cNvPr id="17" name="Picture 16" descr="A group of people holding signs&#10;&#10;Description automatically generated with medium confidence">
            <a:extLst>
              <a:ext uri="{FF2B5EF4-FFF2-40B4-BE49-F238E27FC236}">
                <a16:creationId xmlns:a16="http://schemas.microsoft.com/office/drawing/2014/main" id="{DF40D7EB-605E-9F99-8797-3C17354AC26B}"/>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3753996" y="897067"/>
            <a:ext cx="3647366" cy="245575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D0AFA0C-67DC-2233-2CE6-F303351750ED}"/>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4029244" y="3383091"/>
            <a:ext cx="3737732" cy="2408761"/>
          </a:xfrm>
          <a:prstGeom prst="rect">
            <a:avLst/>
          </a:prstGeom>
          <a:effectLst>
            <a:softEdge rad="63500"/>
          </a:effectLst>
        </p:spPr>
      </p:pic>
      <p:pic>
        <p:nvPicPr>
          <p:cNvPr id="19" name="Picture 18" descr="Text&#10;&#10;Description automatically generated">
            <a:extLst>
              <a:ext uri="{FF2B5EF4-FFF2-40B4-BE49-F238E27FC236}">
                <a16:creationId xmlns:a16="http://schemas.microsoft.com/office/drawing/2014/main" id="{BEA56F37-7E19-0146-4254-CB9B655D28F7}"/>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9046836" y="4187494"/>
            <a:ext cx="3121198" cy="2656197"/>
          </a:xfrm>
          <a:prstGeom prst="rect">
            <a:avLst/>
          </a:prstGeom>
        </p:spPr>
      </p:pic>
      <p:sp>
        <p:nvSpPr>
          <p:cNvPr id="23" name="Title 1">
            <a:extLst>
              <a:ext uri="{FF2B5EF4-FFF2-40B4-BE49-F238E27FC236}">
                <a16:creationId xmlns:a16="http://schemas.microsoft.com/office/drawing/2014/main" id="{97940E7B-E3D1-6AFE-0D91-AA2B2D2ACE5B}"/>
              </a:ext>
            </a:extLst>
          </p:cNvPr>
          <p:cNvSpPr txBox="1">
            <a:spLocks/>
          </p:cNvSpPr>
          <p:nvPr/>
        </p:nvSpPr>
        <p:spPr bwMode="gray">
          <a:xfrm>
            <a:off x="-128588" y="-19986"/>
            <a:ext cx="12296622" cy="883839"/>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dirty="0">
                <a:solidFill>
                  <a:srgbClr val="F80604"/>
                </a:solidFill>
                <a:latin typeface="Book Antiqua" panose="02040602050305030304" pitchFamily="18" charset="0"/>
              </a:rPr>
              <a:t>Racism, Hate Crimes, Dehumanized, Devalued</a:t>
            </a:r>
          </a:p>
        </p:txBody>
      </p:sp>
    </p:spTree>
    <p:extLst>
      <p:ext uri="{BB962C8B-B14F-4D97-AF65-F5344CB8AC3E}">
        <p14:creationId xmlns:p14="http://schemas.microsoft.com/office/powerpoint/2010/main" val="2754985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200" fill="hold"/>
                                        <p:tgtEl>
                                          <p:spTgt spid="17"/>
                                        </p:tgtEl>
                                        <p:attrNameLst>
                                          <p:attrName>ppt_w</p:attrName>
                                        </p:attrNameLst>
                                      </p:cBhvr>
                                      <p:tavLst>
                                        <p:tav tm="0">
                                          <p:val>
                                            <p:fltVal val="0"/>
                                          </p:val>
                                        </p:tav>
                                        <p:tav tm="100000">
                                          <p:val>
                                            <p:strVal val="#ppt_w"/>
                                          </p:val>
                                        </p:tav>
                                      </p:tavLst>
                                    </p:anim>
                                    <p:anim calcmode="lin" valueType="num">
                                      <p:cBhvr>
                                        <p:cTn id="8" dur="1200" fill="hold"/>
                                        <p:tgtEl>
                                          <p:spTgt spid="17"/>
                                        </p:tgtEl>
                                        <p:attrNameLst>
                                          <p:attrName>ppt_h</p:attrName>
                                        </p:attrNameLst>
                                      </p:cBhvr>
                                      <p:tavLst>
                                        <p:tav tm="0">
                                          <p:val>
                                            <p:fltVal val="0"/>
                                          </p:val>
                                        </p:tav>
                                        <p:tav tm="100000">
                                          <p:val>
                                            <p:strVal val="#ppt_h"/>
                                          </p:val>
                                        </p:tav>
                                      </p:tavLst>
                                    </p:anim>
                                  </p:childTnLst>
                                </p:cTn>
                              </p:par>
                            </p:childTnLst>
                          </p:cTn>
                        </p:par>
                        <p:par>
                          <p:cTn id="9" fill="hold">
                            <p:stCondLst>
                              <p:cond delay="1200"/>
                            </p:stCondLst>
                            <p:childTnLst>
                              <p:par>
                                <p:cTn id="10" presetID="23" presetClass="entr" presetSubtype="52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200" fill="hold"/>
                                        <p:tgtEl>
                                          <p:spTgt spid="16"/>
                                        </p:tgtEl>
                                        <p:attrNameLst>
                                          <p:attrName>ppt_w</p:attrName>
                                        </p:attrNameLst>
                                      </p:cBhvr>
                                      <p:tavLst>
                                        <p:tav tm="0">
                                          <p:val>
                                            <p:fltVal val="0"/>
                                          </p:val>
                                        </p:tav>
                                        <p:tav tm="100000">
                                          <p:val>
                                            <p:strVal val="#ppt_w"/>
                                          </p:val>
                                        </p:tav>
                                      </p:tavLst>
                                    </p:anim>
                                    <p:anim calcmode="lin" valueType="num">
                                      <p:cBhvr>
                                        <p:cTn id="13" dur="1200" fill="hold"/>
                                        <p:tgtEl>
                                          <p:spTgt spid="16"/>
                                        </p:tgtEl>
                                        <p:attrNameLst>
                                          <p:attrName>ppt_h</p:attrName>
                                        </p:attrNameLst>
                                      </p:cBhvr>
                                      <p:tavLst>
                                        <p:tav tm="0">
                                          <p:val>
                                            <p:fltVal val="0"/>
                                          </p:val>
                                        </p:tav>
                                        <p:tav tm="100000">
                                          <p:val>
                                            <p:strVal val="#ppt_h"/>
                                          </p:val>
                                        </p:tav>
                                      </p:tavLst>
                                    </p:anim>
                                    <p:anim calcmode="lin" valueType="num">
                                      <p:cBhvr>
                                        <p:cTn id="14" dur="1200" fill="hold"/>
                                        <p:tgtEl>
                                          <p:spTgt spid="16"/>
                                        </p:tgtEl>
                                        <p:attrNameLst>
                                          <p:attrName>ppt_x</p:attrName>
                                        </p:attrNameLst>
                                      </p:cBhvr>
                                      <p:tavLst>
                                        <p:tav tm="0">
                                          <p:val>
                                            <p:fltVal val="0.5"/>
                                          </p:val>
                                        </p:tav>
                                        <p:tav tm="100000">
                                          <p:val>
                                            <p:strVal val="#ppt_x"/>
                                          </p:val>
                                        </p:tav>
                                      </p:tavLst>
                                    </p:anim>
                                    <p:anim calcmode="lin" valueType="num">
                                      <p:cBhvr>
                                        <p:cTn id="15" dur="1200" fill="hold"/>
                                        <p:tgtEl>
                                          <p:spTgt spid="16"/>
                                        </p:tgtEl>
                                        <p:attrNameLst>
                                          <p:attrName>ppt_y</p:attrName>
                                        </p:attrNameLst>
                                      </p:cBhvr>
                                      <p:tavLst>
                                        <p:tav tm="0">
                                          <p:val>
                                            <p:fltVal val="0.5"/>
                                          </p:val>
                                        </p:tav>
                                        <p:tav tm="100000">
                                          <p:val>
                                            <p:strVal val="#ppt_y"/>
                                          </p:val>
                                        </p:tav>
                                      </p:tavLst>
                                    </p:anim>
                                  </p:childTnLst>
                                </p:cTn>
                              </p:par>
                            </p:childTnLst>
                          </p:cTn>
                        </p:par>
                        <p:par>
                          <p:cTn id="16" fill="hold">
                            <p:stCondLst>
                              <p:cond delay="2400"/>
                            </p:stCondLst>
                            <p:childTnLst>
                              <p:par>
                                <p:cTn id="17" presetID="2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200" fill="hold"/>
                                        <p:tgtEl>
                                          <p:spTgt spid="14"/>
                                        </p:tgtEl>
                                        <p:attrNameLst>
                                          <p:attrName>ppt_w</p:attrName>
                                        </p:attrNameLst>
                                      </p:cBhvr>
                                      <p:tavLst>
                                        <p:tav tm="0">
                                          <p:val>
                                            <p:fltVal val="0"/>
                                          </p:val>
                                        </p:tav>
                                        <p:tav tm="100000">
                                          <p:val>
                                            <p:strVal val="#ppt_w"/>
                                          </p:val>
                                        </p:tav>
                                      </p:tavLst>
                                    </p:anim>
                                    <p:anim calcmode="lin" valueType="num">
                                      <p:cBhvr>
                                        <p:cTn id="20" dur="1200" fill="hold"/>
                                        <p:tgtEl>
                                          <p:spTgt spid="14"/>
                                        </p:tgtEl>
                                        <p:attrNameLst>
                                          <p:attrName>ppt_h</p:attrName>
                                        </p:attrNameLst>
                                      </p:cBhvr>
                                      <p:tavLst>
                                        <p:tav tm="0">
                                          <p:val>
                                            <p:fltVal val="0"/>
                                          </p:val>
                                        </p:tav>
                                        <p:tav tm="100000">
                                          <p:val>
                                            <p:strVal val="#ppt_h"/>
                                          </p:val>
                                        </p:tav>
                                      </p:tavLst>
                                    </p:anim>
                                  </p:childTnLst>
                                </p:cTn>
                              </p:par>
                            </p:childTnLst>
                          </p:cTn>
                        </p:par>
                        <p:par>
                          <p:cTn id="21" fill="hold">
                            <p:stCondLst>
                              <p:cond delay="3600"/>
                            </p:stCondLst>
                            <p:childTnLst>
                              <p:par>
                                <p:cTn id="22" presetID="53" presetClass="entr" presetSubtype="16"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200" fill="hold"/>
                                        <p:tgtEl>
                                          <p:spTgt spid="12"/>
                                        </p:tgtEl>
                                        <p:attrNameLst>
                                          <p:attrName>ppt_w</p:attrName>
                                        </p:attrNameLst>
                                      </p:cBhvr>
                                      <p:tavLst>
                                        <p:tav tm="0">
                                          <p:val>
                                            <p:fltVal val="0"/>
                                          </p:val>
                                        </p:tav>
                                        <p:tav tm="100000">
                                          <p:val>
                                            <p:strVal val="#ppt_w"/>
                                          </p:val>
                                        </p:tav>
                                      </p:tavLst>
                                    </p:anim>
                                    <p:anim calcmode="lin" valueType="num">
                                      <p:cBhvr>
                                        <p:cTn id="25" dur="1200" fill="hold"/>
                                        <p:tgtEl>
                                          <p:spTgt spid="12"/>
                                        </p:tgtEl>
                                        <p:attrNameLst>
                                          <p:attrName>ppt_h</p:attrName>
                                        </p:attrNameLst>
                                      </p:cBhvr>
                                      <p:tavLst>
                                        <p:tav tm="0">
                                          <p:val>
                                            <p:fltVal val="0"/>
                                          </p:val>
                                        </p:tav>
                                        <p:tav tm="100000">
                                          <p:val>
                                            <p:strVal val="#ppt_h"/>
                                          </p:val>
                                        </p:tav>
                                      </p:tavLst>
                                    </p:anim>
                                    <p:animEffect transition="in" filter="fade">
                                      <p:cBhvr>
                                        <p:cTn id="26" dur="1200"/>
                                        <p:tgtEl>
                                          <p:spTgt spid="12"/>
                                        </p:tgtEl>
                                      </p:cBhvr>
                                    </p:animEffect>
                                  </p:childTnLst>
                                </p:cTn>
                              </p:par>
                            </p:childTnLst>
                          </p:cTn>
                        </p:par>
                        <p:par>
                          <p:cTn id="27" fill="hold">
                            <p:stCondLst>
                              <p:cond delay="4800"/>
                            </p:stCondLst>
                            <p:childTnLst>
                              <p:par>
                                <p:cTn id="28" presetID="23" presetClass="entr" presetSubtype="16"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200" fill="hold"/>
                                        <p:tgtEl>
                                          <p:spTgt spid="13"/>
                                        </p:tgtEl>
                                        <p:attrNameLst>
                                          <p:attrName>ppt_w</p:attrName>
                                        </p:attrNameLst>
                                      </p:cBhvr>
                                      <p:tavLst>
                                        <p:tav tm="0">
                                          <p:val>
                                            <p:fltVal val="0"/>
                                          </p:val>
                                        </p:tav>
                                        <p:tav tm="100000">
                                          <p:val>
                                            <p:strVal val="#ppt_w"/>
                                          </p:val>
                                        </p:tav>
                                      </p:tavLst>
                                    </p:anim>
                                    <p:anim calcmode="lin" valueType="num">
                                      <p:cBhvr>
                                        <p:cTn id="31" dur="1200" fill="hold"/>
                                        <p:tgtEl>
                                          <p:spTgt spid="13"/>
                                        </p:tgtEl>
                                        <p:attrNameLst>
                                          <p:attrName>ppt_h</p:attrName>
                                        </p:attrNameLst>
                                      </p:cBhvr>
                                      <p:tavLst>
                                        <p:tav tm="0">
                                          <p:val>
                                            <p:fltVal val="0"/>
                                          </p:val>
                                        </p:tav>
                                        <p:tav tm="100000">
                                          <p:val>
                                            <p:strVal val="#ppt_h"/>
                                          </p:val>
                                        </p:tav>
                                      </p:tavLst>
                                    </p:anim>
                                  </p:childTnLst>
                                </p:cTn>
                              </p:par>
                            </p:childTnLst>
                          </p:cTn>
                        </p:par>
                        <p:par>
                          <p:cTn id="32" fill="hold">
                            <p:stCondLst>
                              <p:cond delay="6000"/>
                            </p:stCondLst>
                            <p:childTnLst>
                              <p:par>
                                <p:cTn id="33" presetID="53" presetClass="entr" presetSubtype="16"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200" fill="hold"/>
                                        <p:tgtEl>
                                          <p:spTgt spid="21"/>
                                        </p:tgtEl>
                                        <p:attrNameLst>
                                          <p:attrName>ppt_w</p:attrName>
                                        </p:attrNameLst>
                                      </p:cBhvr>
                                      <p:tavLst>
                                        <p:tav tm="0">
                                          <p:val>
                                            <p:fltVal val="0"/>
                                          </p:val>
                                        </p:tav>
                                        <p:tav tm="100000">
                                          <p:val>
                                            <p:strVal val="#ppt_w"/>
                                          </p:val>
                                        </p:tav>
                                      </p:tavLst>
                                    </p:anim>
                                    <p:anim calcmode="lin" valueType="num">
                                      <p:cBhvr>
                                        <p:cTn id="36" dur="1200" fill="hold"/>
                                        <p:tgtEl>
                                          <p:spTgt spid="21"/>
                                        </p:tgtEl>
                                        <p:attrNameLst>
                                          <p:attrName>ppt_h</p:attrName>
                                        </p:attrNameLst>
                                      </p:cBhvr>
                                      <p:tavLst>
                                        <p:tav tm="0">
                                          <p:val>
                                            <p:fltVal val="0"/>
                                          </p:val>
                                        </p:tav>
                                        <p:tav tm="100000">
                                          <p:val>
                                            <p:strVal val="#ppt_h"/>
                                          </p:val>
                                        </p:tav>
                                      </p:tavLst>
                                    </p:anim>
                                    <p:animEffect transition="in" filter="fade">
                                      <p:cBhvr>
                                        <p:cTn id="37" dur="1200"/>
                                        <p:tgtEl>
                                          <p:spTgt spid="21"/>
                                        </p:tgtEl>
                                      </p:cBhvr>
                                    </p:animEffect>
                                  </p:childTnLst>
                                </p:cTn>
                              </p:par>
                            </p:childTnLst>
                          </p:cTn>
                        </p:par>
                        <p:par>
                          <p:cTn id="38" fill="hold">
                            <p:stCondLst>
                              <p:cond delay="7200"/>
                            </p:stCondLst>
                            <p:childTnLst>
                              <p:par>
                                <p:cTn id="39" presetID="23" presetClass="entr" presetSubtype="16"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200" fill="hold"/>
                                        <p:tgtEl>
                                          <p:spTgt spid="20"/>
                                        </p:tgtEl>
                                        <p:attrNameLst>
                                          <p:attrName>ppt_w</p:attrName>
                                        </p:attrNameLst>
                                      </p:cBhvr>
                                      <p:tavLst>
                                        <p:tav tm="0">
                                          <p:val>
                                            <p:fltVal val="0"/>
                                          </p:val>
                                        </p:tav>
                                        <p:tav tm="100000">
                                          <p:val>
                                            <p:strVal val="#ppt_w"/>
                                          </p:val>
                                        </p:tav>
                                      </p:tavLst>
                                    </p:anim>
                                    <p:anim calcmode="lin" valueType="num">
                                      <p:cBhvr>
                                        <p:cTn id="42" dur="1200" fill="hold"/>
                                        <p:tgtEl>
                                          <p:spTgt spid="20"/>
                                        </p:tgtEl>
                                        <p:attrNameLst>
                                          <p:attrName>ppt_h</p:attrName>
                                        </p:attrNameLst>
                                      </p:cBhvr>
                                      <p:tavLst>
                                        <p:tav tm="0">
                                          <p:val>
                                            <p:fltVal val="0"/>
                                          </p:val>
                                        </p:tav>
                                        <p:tav tm="100000">
                                          <p:val>
                                            <p:strVal val="#ppt_h"/>
                                          </p:val>
                                        </p:tav>
                                      </p:tavLst>
                                    </p:anim>
                                  </p:childTnLst>
                                </p:cTn>
                              </p:par>
                            </p:childTnLst>
                          </p:cTn>
                        </p:par>
                        <p:par>
                          <p:cTn id="43" fill="hold">
                            <p:stCondLst>
                              <p:cond delay="8400"/>
                            </p:stCondLst>
                            <p:childTnLst>
                              <p:par>
                                <p:cTn id="44" presetID="23" presetClass="entr" presetSubtype="16"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1200" fill="hold"/>
                                        <p:tgtEl>
                                          <p:spTgt spid="22"/>
                                        </p:tgtEl>
                                        <p:attrNameLst>
                                          <p:attrName>ppt_w</p:attrName>
                                        </p:attrNameLst>
                                      </p:cBhvr>
                                      <p:tavLst>
                                        <p:tav tm="0">
                                          <p:val>
                                            <p:fltVal val="0"/>
                                          </p:val>
                                        </p:tav>
                                        <p:tav tm="100000">
                                          <p:val>
                                            <p:strVal val="#ppt_w"/>
                                          </p:val>
                                        </p:tav>
                                      </p:tavLst>
                                    </p:anim>
                                    <p:anim calcmode="lin" valueType="num">
                                      <p:cBhvr>
                                        <p:cTn id="47" dur="1200" fill="hold"/>
                                        <p:tgtEl>
                                          <p:spTgt spid="22"/>
                                        </p:tgtEl>
                                        <p:attrNameLst>
                                          <p:attrName>ppt_h</p:attrName>
                                        </p:attrNameLst>
                                      </p:cBhvr>
                                      <p:tavLst>
                                        <p:tav tm="0">
                                          <p:val>
                                            <p:fltVal val="0"/>
                                          </p:val>
                                        </p:tav>
                                        <p:tav tm="100000">
                                          <p:val>
                                            <p:strVal val="#ppt_h"/>
                                          </p:val>
                                        </p:tav>
                                      </p:tavLst>
                                    </p:anim>
                                  </p:childTnLst>
                                </p:cTn>
                              </p:par>
                            </p:childTnLst>
                          </p:cTn>
                        </p:par>
                        <p:par>
                          <p:cTn id="48" fill="hold">
                            <p:stCondLst>
                              <p:cond delay="9600"/>
                            </p:stCondLst>
                            <p:childTnLst>
                              <p:par>
                                <p:cTn id="49" presetID="23" presetClass="entr" presetSubtype="16"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1200" fill="hold"/>
                                        <p:tgtEl>
                                          <p:spTgt spid="19"/>
                                        </p:tgtEl>
                                        <p:attrNameLst>
                                          <p:attrName>ppt_w</p:attrName>
                                        </p:attrNameLst>
                                      </p:cBhvr>
                                      <p:tavLst>
                                        <p:tav tm="0">
                                          <p:val>
                                            <p:fltVal val="0"/>
                                          </p:val>
                                        </p:tav>
                                        <p:tav tm="100000">
                                          <p:val>
                                            <p:strVal val="#ppt_w"/>
                                          </p:val>
                                        </p:tav>
                                      </p:tavLst>
                                    </p:anim>
                                    <p:anim calcmode="lin" valueType="num">
                                      <p:cBhvr>
                                        <p:cTn id="52" dur="12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028C0-38A1-C2AE-3257-580418819736}"/>
              </a:ext>
            </a:extLst>
          </p:cNvPr>
          <p:cNvSpPr>
            <a:spLocks noGrp="1"/>
          </p:cNvSpPr>
          <p:nvPr>
            <p:ph type="title"/>
          </p:nvPr>
        </p:nvSpPr>
        <p:spPr/>
        <p:txBody>
          <a:bodyPr/>
          <a:lstStyle/>
          <a:p>
            <a:endParaRPr lang="en-US"/>
          </a:p>
        </p:txBody>
      </p:sp>
      <p:pic>
        <p:nvPicPr>
          <p:cNvPr id="4" name="Content Placeholder 3" descr="Homeowner who shot black teen Ralph Yarl in the head after he rang doorbell charged with two felonies">
            <a:extLst>
              <a:ext uri="{FF2B5EF4-FFF2-40B4-BE49-F238E27FC236}">
                <a16:creationId xmlns:a16="http://schemas.microsoft.com/office/drawing/2014/main" id="{D6E36FBA-FD96-B75B-4C8A-CFF3DECDD09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6102"/>
            <a:ext cx="4762500" cy="2374900"/>
          </a:xfrm>
          <a:prstGeom prst="rect">
            <a:avLst/>
          </a:prstGeom>
          <a:noFill/>
          <a:ln>
            <a:noFill/>
          </a:ln>
        </p:spPr>
      </p:pic>
      <p:pic>
        <p:nvPicPr>
          <p:cNvPr id="10" name="Picture 9" descr="A truck with a large sign on it&#10;&#10;Description automatically generated with low confidence">
            <a:extLst>
              <a:ext uri="{FF2B5EF4-FFF2-40B4-BE49-F238E27FC236}">
                <a16:creationId xmlns:a16="http://schemas.microsoft.com/office/drawing/2014/main" id="{F6044EDF-C37E-E95B-B613-EC7C4CCB58C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68972" y="4140329"/>
            <a:ext cx="4544335" cy="2726601"/>
          </a:xfrm>
          <a:prstGeom prst="rect">
            <a:avLst/>
          </a:prstGeom>
        </p:spPr>
      </p:pic>
      <p:pic>
        <p:nvPicPr>
          <p:cNvPr id="13" name="Picture 12" descr="A close-up of a person's hands with writing on them&#10;&#10;Description automatically generated with medium confidence">
            <a:extLst>
              <a:ext uri="{FF2B5EF4-FFF2-40B4-BE49-F238E27FC236}">
                <a16:creationId xmlns:a16="http://schemas.microsoft.com/office/drawing/2014/main" id="{23D1E776-A334-5FBD-2EF4-9897C7E8415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592107" y="3010549"/>
            <a:ext cx="4883198" cy="3783301"/>
          </a:xfrm>
          <a:prstGeom prst="rect">
            <a:avLst/>
          </a:prstGeom>
        </p:spPr>
      </p:pic>
      <p:pic>
        <p:nvPicPr>
          <p:cNvPr id="16" name="Picture 15" descr="A group of people holding signs&#10;&#10;Description automatically generated">
            <a:extLst>
              <a:ext uri="{FF2B5EF4-FFF2-40B4-BE49-F238E27FC236}">
                <a16:creationId xmlns:a16="http://schemas.microsoft.com/office/drawing/2014/main" id="{0D0F2558-676E-2C0C-BF3F-F8D3909B79D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702596" y="1898650"/>
            <a:ext cx="3175000" cy="3060700"/>
          </a:xfrm>
          <a:prstGeom prst="rect">
            <a:avLst/>
          </a:prstGeom>
        </p:spPr>
      </p:pic>
      <p:pic>
        <p:nvPicPr>
          <p:cNvPr id="19" name="Picture 18" descr="A group of people wearing face masks&#10;&#10;Description automatically generated with medium confidence">
            <a:extLst>
              <a:ext uri="{FF2B5EF4-FFF2-40B4-BE49-F238E27FC236}">
                <a16:creationId xmlns:a16="http://schemas.microsoft.com/office/drawing/2014/main" id="{F41ABB2C-1271-8128-39B7-EC4CF3B46CA1}"/>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0" y="3777504"/>
            <a:ext cx="4555632" cy="3037088"/>
          </a:xfrm>
          <a:prstGeom prst="rect">
            <a:avLst/>
          </a:prstGeom>
        </p:spPr>
      </p:pic>
      <p:pic>
        <p:nvPicPr>
          <p:cNvPr id="22" name="Picture 21" descr="A group of people holding signs&#10;&#10;Description automatically generated">
            <a:extLst>
              <a:ext uri="{FF2B5EF4-FFF2-40B4-BE49-F238E27FC236}">
                <a16:creationId xmlns:a16="http://schemas.microsoft.com/office/drawing/2014/main" id="{848B3B5C-99C3-832C-69EB-B64F7153C29A}"/>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6257860" y="16102"/>
            <a:ext cx="5934140" cy="4124227"/>
          </a:xfrm>
          <a:prstGeom prst="rect">
            <a:avLst/>
          </a:prstGeom>
        </p:spPr>
      </p:pic>
      <p:pic>
        <p:nvPicPr>
          <p:cNvPr id="25" name="Picture 24">
            <a:extLst>
              <a:ext uri="{FF2B5EF4-FFF2-40B4-BE49-F238E27FC236}">
                <a16:creationId xmlns:a16="http://schemas.microsoft.com/office/drawing/2014/main" id="{BE160E3D-2ECC-71CC-F979-378D2EA0E2B7}"/>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0" y="2022269"/>
            <a:ext cx="3935896" cy="2444730"/>
          </a:xfrm>
          <a:prstGeom prst="rect">
            <a:avLst/>
          </a:prstGeom>
        </p:spPr>
      </p:pic>
      <p:pic>
        <p:nvPicPr>
          <p:cNvPr id="28" name="Picture 27" descr="A person with red paint on her face&#10;&#10;Description automatically generated with medium confidence">
            <a:extLst>
              <a:ext uri="{FF2B5EF4-FFF2-40B4-BE49-F238E27FC236}">
                <a16:creationId xmlns:a16="http://schemas.microsoft.com/office/drawing/2014/main" id="{D4C7EE17-CE1F-745C-2E88-1F9C9C3C9A99}"/>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4202431" y="43408"/>
            <a:ext cx="3048000" cy="2032000"/>
          </a:xfrm>
          <a:prstGeom prst="rect">
            <a:avLst/>
          </a:prstGeom>
        </p:spPr>
      </p:pic>
      <p:sp>
        <p:nvSpPr>
          <p:cNvPr id="30" name="TextBox 29">
            <a:extLst>
              <a:ext uri="{FF2B5EF4-FFF2-40B4-BE49-F238E27FC236}">
                <a16:creationId xmlns:a16="http://schemas.microsoft.com/office/drawing/2014/main" id="{FF19C481-6832-2D69-C6D3-CDC00D72E780}"/>
              </a:ext>
            </a:extLst>
          </p:cNvPr>
          <p:cNvSpPr txBox="1"/>
          <p:nvPr/>
        </p:nvSpPr>
        <p:spPr>
          <a:xfrm>
            <a:off x="1099931" y="6017969"/>
            <a:ext cx="11343860" cy="646331"/>
          </a:xfrm>
          <a:prstGeom prst="rect">
            <a:avLst/>
          </a:prstGeom>
          <a:noFill/>
        </p:spPr>
        <p:txBody>
          <a:bodyPr wrap="square" rtlCol="0">
            <a:spAutoFit/>
          </a:bodyPr>
          <a:lstStyle/>
          <a:p>
            <a:r>
              <a:rPr lang="en-US" sz="3600" b="1" i="1" dirty="0">
                <a:solidFill>
                  <a:srgbClr val="FF0000"/>
                </a:solidFill>
                <a:latin typeface="Book Antiqua" panose="02040602050305030304" pitchFamily="18" charset="0"/>
              </a:rPr>
              <a:t>Racism, Hate Crimes, Dehumanized, Devalued</a:t>
            </a:r>
            <a:endParaRPr lang="en-US" sz="3600" dirty="0">
              <a:solidFill>
                <a:srgbClr val="FF0000"/>
              </a:solidFill>
            </a:endParaRPr>
          </a:p>
        </p:txBody>
      </p:sp>
    </p:spTree>
    <p:extLst>
      <p:ext uri="{BB962C8B-B14F-4D97-AF65-F5344CB8AC3E}">
        <p14:creationId xmlns:p14="http://schemas.microsoft.com/office/powerpoint/2010/main" val="1498893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childTnLst>
                                </p:cTn>
                              </p:par>
                            </p:childTnLst>
                          </p:cTn>
                        </p:par>
                        <p:par>
                          <p:cTn id="15" fill="hold">
                            <p:stCondLst>
                              <p:cond delay="2000"/>
                            </p:stCondLst>
                            <p:childTnLst>
                              <p:par>
                                <p:cTn id="16" presetID="23" presetClass="entr" presetSubtype="16"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fltVal val="0"/>
                                          </p:val>
                                        </p:tav>
                                        <p:tav tm="100000">
                                          <p:val>
                                            <p:strVal val="#ppt_w"/>
                                          </p:val>
                                        </p:tav>
                                      </p:tavLst>
                                    </p:anim>
                                    <p:anim calcmode="lin" valueType="num">
                                      <p:cBhvr>
                                        <p:cTn id="19" dur="1000" fill="hold"/>
                                        <p:tgtEl>
                                          <p:spTgt spid="19"/>
                                        </p:tgtEl>
                                        <p:attrNameLst>
                                          <p:attrName>ppt_h</p:attrName>
                                        </p:attrNameLst>
                                      </p:cBhvr>
                                      <p:tavLst>
                                        <p:tav tm="0">
                                          <p:val>
                                            <p:fltVal val="0"/>
                                          </p:val>
                                        </p:tav>
                                        <p:tav tm="100000">
                                          <p:val>
                                            <p:strVal val="#ppt_h"/>
                                          </p:val>
                                        </p:tav>
                                      </p:tavLst>
                                    </p:anim>
                                  </p:childTnLst>
                                </p:cTn>
                              </p:par>
                            </p:childTnLst>
                          </p:cTn>
                        </p:par>
                        <p:par>
                          <p:cTn id="20" fill="hold">
                            <p:stCondLst>
                              <p:cond delay="3000"/>
                            </p:stCondLst>
                            <p:childTnLst>
                              <p:par>
                                <p:cTn id="21" presetID="23" presetClass="entr" presetSubtype="16"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1000" fill="hold"/>
                                        <p:tgtEl>
                                          <p:spTgt spid="22"/>
                                        </p:tgtEl>
                                        <p:attrNameLst>
                                          <p:attrName>ppt_w</p:attrName>
                                        </p:attrNameLst>
                                      </p:cBhvr>
                                      <p:tavLst>
                                        <p:tav tm="0">
                                          <p:val>
                                            <p:fltVal val="0"/>
                                          </p:val>
                                        </p:tav>
                                        <p:tav tm="100000">
                                          <p:val>
                                            <p:strVal val="#ppt_w"/>
                                          </p:val>
                                        </p:tav>
                                      </p:tavLst>
                                    </p:anim>
                                    <p:anim calcmode="lin" valueType="num">
                                      <p:cBhvr>
                                        <p:cTn id="24" dur="1000" fill="hold"/>
                                        <p:tgtEl>
                                          <p:spTgt spid="22"/>
                                        </p:tgtEl>
                                        <p:attrNameLst>
                                          <p:attrName>ppt_h</p:attrName>
                                        </p:attrNameLst>
                                      </p:cBhvr>
                                      <p:tavLst>
                                        <p:tav tm="0">
                                          <p:val>
                                            <p:fltVal val="0"/>
                                          </p:val>
                                        </p:tav>
                                        <p:tav tm="100000">
                                          <p:val>
                                            <p:strVal val="#ppt_h"/>
                                          </p:val>
                                        </p:tav>
                                      </p:tavLst>
                                    </p:anim>
                                  </p:childTnLst>
                                </p:cTn>
                              </p:par>
                            </p:childTnLst>
                          </p:cTn>
                        </p:par>
                        <p:par>
                          <p:cTn id="25" fill="hold">
                            <p:stCondLst>
                              <p:cond delay="4000"/>
                            </p:stCondLst>
                            <p:childTnLst>
                              <p:par>
                                <p:cTn id="26" presetID="23" presetClass="entr" presetSubtype="16"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childTnLst>
                                </p:cTn>
                              </p:par>
                            </p:childTnLst>
                          </p:cTn>
                        </p:par>
                        <p:par>
                          <p:cTn id="30" fill="hold">
                            <p:stCondLst>
                              <p:cond delay="5000"/>
                            </p:stCondLst>
                            <p:childTnLst>
                              <p:par>
                                <p:cTn id="31" presetID="23" presetClass="entr" presetSubtype="16"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1000" fill="hold"/>
                                        <p:tgtEl>
                                          <p:spTgt spid="25"/>
                                        </p:tgtEl>
                                        <p:attrNameLst>
                                          <p:attrName>ppt_w</p:attrName>
                                        </p:attrNameLst>
                                      </p:cBhvr>
                                      <p:tavLst>
                                        <p:tav tm="0">
                                          <p:val>
                                            <p:fltVal val="0"/>
                                          </p:val>
                                        </p:tav>
                                        <p:tav tm="100000">
                                          <p:val>
                                            <p:strVal val="#ppt_w"/>
                                          </p:val>
                                        </p:tav>
                                      </p:tavLst>
                                    </p:anim>
                                    <p:anim calcmode="lin" valueType="num">
                                      <p:cBhvr>
                                        <p:cTn id="34" dur="1000" fill="hold"/>
                                        <p:tgtEl>
                                          <p:spTgt spid="25"/>
                                        </p:tgtEl>
                                        <p:attrNameLst>
                                          <p:attrName>ppt_h</p:attrName>
                                        </p:attrNameLst>
                                      </p:cBhvr>
                                      <p:tavLst>
                                        <p:tav tm="0">
                                          <p:val>
                                            <p:fltVal val="0"/>
                                          </p:val>
                                        </p:tav>
                                        <p:tav tm="100000">
                                          <p:val>
                                            <p:strVal val="#ppt_h"/>
                                          </p:val>
                                        </p:tav>
                                      </p:tavLst>
                                    </p:anim>
                                  </p:childTnLst>
                                </p:cTn>
                              </p:par>
                            </p:childTnLst>
                          </p:cTn>
                        </p:par>
                        <p:par>
                          <p:cTn id="35" fill="hold">
                            <p:stCondLst>
                              <p:cond delay="6000"/>
                            </p:stCondLst>
                            <p:childTnLst>
                              <p:par>
                                <p:cTn id="36" presetID="23" presetClass="entr" presetSubtype="16"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21E3FDF8-CF36-B46A-11FE-41EE86285A6A}"/>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748" b="15181"/>
          <a:stretch/>
        </p:blipFill>
        <p:spPr>
          <a:xfrm>
            <a:off x="0" y="0"/>
            <a:ext cx="12191980" cy="6857990"/>
          </a:xfrm>
          <a:prstGeom prst="rect">
            <a:avLst/>
          </a:prstGeom>
        </p:spPr>
      </p:pic>
      <p:sp>
        <p:nvSpPr>
          <p:cNvPr id="2" name="Title 1">
            <a:extLst>
              <a:ext uri="{FF2B5EF4-FFF2-40B4-BE49-F238E27FC236}">
                <a16:creationId xmlns:a16="http://schemas.microsoft.com/office/drawing/2014/main" id="{40E9D74E-AA53-FCAA-A6A7-0C03A4DE0DC8}"/>
              </a:ext>
            </a:extLst>
          </p:cNvPr>
          <p:cNvSpPr>
            <a:spLocks noGrp="1"/>
          </p:cNvSpPr>
          <p:nvPr>
            <p:ph type="title"/>
          </p:nvPr>
        </p:nvSpPr>
        <p:spPr>
          <a:xfrm>
            <a:off x="2311365" y="267734"/>
            <a:ext cx="7335038" cy="706964"/>
          </a:xfrm>
        </p:spPr>
        <p:txBody>
          <a:bodyPr>
            <a:normAutofit/>
          </a:bodyPr>
          <a:lstStyle/>
          <a:p>
            <a:r>
              <a:rPr lang="en-US" sz="4000" dirty="0">
                <a:solidFill>
                  <a:schemeClr val="tx1"/>
                </a:solidFill>
                <a:latin typeface="Book Antiqua" panose="02040602050305030304" pitchFamily="18" charset="0"/>
              </a:rPr>
              <a:t>Social Factors Affecting Health</a:t>
            </a:r>
          </a:p>
        </p:txBody>
      </p:sp>
      <p:graphicFrame>
        <p:nvGraphicFramePr>
          <p:cNvPr id="7" name="Content Placeholder 6">
            <a:extLst>
              <a:ext uri="{FF2B5EF4-FFF2-40B4-BE49-F238E27FC236}">
                <a16:creationId xmlns:a16="http://schemas.microsoft.com/office/drawing/2014/main" id="{B155DF68-9274-DA0B-866E-32B4D9C1D6F9}"/>
              </a:ext>
            </a:extLst>
          </p:cNvPr>
          <p:cNvGraphicFramePr>
            <a:graphicFrameLocks noGrp="1"/>
          </p:cNvGraphicFramePr>
          <p:nvPr>
            <p:ph idx="1"/>
            <p:extLst>
              <p:ext uri="{D42A27DB-BD31-4B8C-83A1-F6EECF244321}">
                <p14:modId xmlns:p14="http://schemas.microsoft.com/office/powerpoint/2010/main" val="3105788303"/>
              </p:ext>
            </p:extLst>
          </p:nvPr>
        </p:nvGraphicFramePr>
        <p:xfrm>
          <a:off x="-234231" y="1041909"/>
          <a:ext cx="12426231" cy="58832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85127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21E3FDF8-CF36-B46A-11FE-41EE86285A6A}"/>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748" b="15181"/>
          <a:stretch/>
        </p:blipFill>
        <p:spPr>
          <a:xfrm>
            <a:off x="20" y="0"/>
            <a:ext cx="12191980" cy="6857990"/>
          </a:xfrm>
          <a:prstGeom prst="rect">
            <a:avLst/>
          </a:prstGeom>
        </p:spPr>
      </p:pic>
      <p:sp>
        <p:nvSpPr>
          <p:cNvPr id="2" name="Title 1">
            <a:extLst>
              <a:ext uri="{FF2B5EF4-FFF2-40B4-BE49-F238E27FC236}">
                <a16:creationId xmlns:a16="http://schemas.microsoft.com/office/drawing/2014/main" id="{40E9D74E-AA53-FCAA-A6A7-0C03A4DE0DC8}"/>
              </a:ext>
            </a:extLst>
          </p:cNvPr>
          <p:cNvSpPr>
            <a:spLocks noGrp="1"/>
          </p:cNvSpPr>
          <p:nvPr>
            <p:ph type="title" idx="4294967295"/>
          </p:nvPr>
        </p:nvSpPr>
        <p:spPr>
          <a:xfrm>
            <a:off x="3430588" y="192088"/>
            <a:ext cx="8761412" cy="708025"/>
          </a:xfrm>
        </p:spPr>
        <p:txBody>
          <a:bodyPr>
            <a:normAutofit/>
          </a:bodyPr>
          <a:lstStyle/>
          <a:p>
            <a:r>
              <a:rPr lang="en-US" sz="4000" dirty="0">
                <a:ln w="0">
                  <a:solidFill>
                    <a:schemeClr val="tx1"/>
                  </a:solidFill>
                </a:ln>
                <a:effectLst>
                  <a:outerShdw blurRad="38100" dist="19050" dir="2700000" algn="tl" rotWithShape="0">
                    <a:schemeClr val="dk1">
                      <a:alpha val="40000"/>
                    </a:schemeClr>
                  </a:outerShdw>
                </a:effectLst>
                <a:highlight>
                  <a:srgbClr val="38C380"/>
                </a:highlight>
                <a:latin typeface="Book Antiqua" panose="02040602050305030304" pitchFamily="18" charset="0"/>
              </a:rPr>
              <a:t>Stress</a:t>
            </a:r>
            <a:r>
              <a:rPr lang="en-US" sz="4000" dirty="0">
                <a:solidFill>
                  <a:schemeClr val="tx1"/>
                </a:solidFill>
                <a:latin typeface="Book Antiqua" panose="02040602050305030304" pitchFamily="18" charset="0"/>
              </a:rPr>
              <a:t> Factors Affecting Health</a:t>
            </a:r>
          </a:p>
        </p:txBody>
      </p:sp>
      <p:graphicFrame>
        <p:nvGraphicFramePr>
          <p:cNvPr id="7" name="Content Placeholder 6">
            <a:extLst>
              <a:ext uri="{FF2B5EF4-FFF2-40B4-BE49-F238E27FC236}">
                <a16:creationId xmlns:a16="http://schemas.microsoft.com/office/drawing/2014/main" id="{B155DF68-9274-DA0B-866E-32B4D9C1D6F9}"/>
              </a:ext>
            </a:extLst>
          </p:cNvPr>
          <p:cNvGraphicFramePr>
            <a:graphicFrameLocks noGrp="1"/>
          </p:cNvGraphicFramePr>
          <p:nvPr>
            <p:ph idx="4294967295"/>
            <p:extLst>
              <p:ext uri="{D42A27DB-BD31-4B8C-83A1-F6EECF244321}">
                <p14:modId xmlns:p14="http://schemas.microsoft.com/office/powerpoint/2010/main" val="600975119"/>
              </p:ext>
            </p:extLst>
          </p:nvPr>
        </p:nvGraphicFramePr>
        <p:xfrm>
          <a:off x="0" y="1243013"/>
          <a:ext cx="5053013" cy="4286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ABF602CA-B2BA-EBB5-820B-90C19B423320}"/>
              </a:ext>
            </a:extLst>
          </p:cNvPr>
          <p:cNvSpPr txBox="1"/>
          <p:nvPr/>
        </p:nvSpPr>
        <p:spPr>
          <a:xfrm>
            <a:off x="5077314" y="4744536"/>
            <a:ext cx="6741087" cy="1569660"/>
          </a:xfrm>
          <a:prstGeom prst="rect">
            <a:avLst/>
          </a:prstGeom>
          <a:noFill/>
        </p:spPr>
        <p:txBody>
          <a:bodyPr wrap="square" rtlCol="0">
            <a:spAutoFit/>
          </a:bodyPr>
          <a:lstStyle/>
          <a:p>
            <a:r>
              <a:rPr lang="en-US" sz="2400" dirty="0">
                <a:latin typeface="Book Antiqua" panose="02040602050305030304" pitchFamily="18" charset="0"/>
              </a:rPr>
              <a:t>Weathering Concept</a:t>
            </a:r>
          </a:p>
          <a:p>
            <a:r>
              <a:rPr lang="en-US" dirty="0">
                <a:solidFill>
                  <a:srgbClr val="333333"/>
                </a:solidFill>
                <a:latin typeface="Book Antiqua" panose="02040602050305030304" pitchFamily="18" charset="0"/>
              </a:rPr>
              <a:t>Stressors</a:t>
            </a:r>
            <a:r>
              <a:rPr lang="en-US" b="0" i="0" dirty="0">
                <a:solidFill>
                  <a:srgbClr val="333333"/>
                </a:solidFill>
                <a:effectLst/>
                <a:latin typeface="Book Antiqua" panose="02040602050305030304" pitchFamily="18" charset="0"/>
              </a:rPr>
              <a:t>-- such as transportation worries,</a:t>
            </a:r>
            <a:r>
              <a:rPr lang="en-US" dirty="0">
                <a:solidFill>
                  <a:srgbClr val="333333"/>
                </a:solidFill>
                <a:latin typeface="Book Antiqua" panose="02040602050305030304" pitchFamily="18" charset="0"/>
              </a:rPr>
              <a:t> </a:t>
            </a:r>
            <a:r>
              <a:rPr lang="en-US" b="0" i="0" dirty="0">
                <a:solidFill>
                  <a:srgbClr val="333333"/>
                </a:solidFill>
                <a:effectLst/>
                <a:latin typeface="Book Antiqua" panose="02040602050305030304" pitchFamily="18" charset="0"/>
              </a:rPr>
              <a:t>food insecurity, state of fear -can wear the human body down at the cellular level, affecting the cardiovascular, immune and metabolic systems.</a:t>
            </a:r>
          </a:p>
          <a:p>
            <a:endParaRPr lang="en-US" dirty="0"/>
          </a:p>
        </p:txBody>
      </p:sp>
      <p:pic>
        <p:nvPicPr>
          <p:cNvPr id="17" name="Picture 16" descr="A purple and green sea creature&#10;&#10;Description automatically generated with low confidence">
            <a:extLst>
              <a:ext uri="{FF2B5EF4-FFF2-40B4-BE49-F238E27FC236}">
                <a16:creationId xmlns:a16="http://schemas.microsoft.com/office/drawing/2014/main" id="{045E20CE-F5A3-C94C-7F40-3EC287E1618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119665" y="1299687"/>
            <a:ext cx="3199918" cy="2105688"/>
          </a:xfrm>
          <a:prstGeom prst="rect">
            <a:avLst/>
          </a:prstGeom>
        </p:spPr>
      </p:pic>
      <p:pic>
        <p:nvPicPr>
          <p:cNvPr id="23" name="Picture 22" descr="Diagram&#10;&#10;Description automatically generated">
            <a:extLst>
              <a:ext uri="{FF2B5EF4-FFF2-40B4-BE49-F238E27FC236}">
                <a16:creationId xmlns:a16="http://schemas.microsoft.com/office/drawing/2014/main" id="{42966DCB-EF68-6072-FCAB-A48266E6E32C}"/>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224035" y="2904421"/>
            <a:ext cx="2731159" cy="1569660"/>
          </a:xfrm>
          <a:prstGeom prst="rect">
            <a:avLst/>
          </a:prstGeom>
        </p:spPr>
      </p:pic>
    </p:spTree>
    <p:extLst>
      <p:ext uri="{BB962C8B-B14F-4D97-AF65-F5344CB8AC3E}">
        <p14:creationId xmlns:p14="http://schemas.microsoft.com/office/powerpoint/2010/main" val="1900744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Calendar&#10;&#10;Description automatically generated">
            <a:extLst>
              <a:ext uri="{FF2B5EF4-FFF2-40B4-BE49-F238E27FC236}">
                <a16:creationId xmlns:a16="http://schemas.microsoft.com/office/drawing/2014/main" id="{C5DE2256-278C-4A5F-CAF4-E20C3A79EEE7}"/>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387" b="7343"/>
          <a:stretch/>
        </p:blipFill>
        <p:spPr>
          <a:xfrm>
            <a:off x="-793021" y="-357090"/>
            <a:ext cx="13567505" cy="7829356"/>
          </a:xfrm>
          <a:prstGeom prst="rect">
            <a:avLst/>
          </a:prstGeom>
        </p:spPr>
      </p:pic>
      <p:sp>
        <p:nvSpPr>
          <p:cNvPr id="2" name="Title 1">
            <a:extLst>
              <a:ext uri="{FF2B5EF4-FFF2-40B4-BE49-F238E27FC236}">
                <a16:creationId xmlns:a16="http://schemas.microsoft.com/office/drawing/2014/main" id="{9B10A98E-90A8-EC25-6127-256FE2ADFBE3}"/>
              </a:ext>
            </a:extLst>
          </p:cNvPr>
          <p:cNvSpPr>
            <a:spLocks noGrp="1"/>
          </p:cNvSpPr>
          <p:nvPr>
            <p:ph type="title"/>
          </p:nvPr>
        </p:nvSpPr>
        <p:spPr>
          <a:xfrm>
            <a:off x="171451" y="47195"/>
            <a:ext cx="10515600" cy="1325563"/>
          </a:xfrm>
        </p:spPr>
        <p:txBody>
          <a:bodyPr>
            <a:normAutofit/>
          </a:bodyPr>
          <a:lstStyle/>
          <a:p>
            <a:r>
              <a:rPr lang="en-US" sz="4000" dirty="0">
                <a:solidFill>
                  <a:srgbClr val="FFFFFF"/>
                </a:solidFill>
                <a:latin typeface="Book Antiqua" panose="02040602050305030304" pitchFamily="18" charset="0"/>
              </a:rPr>
              <a:t>Weathering</a:t>
            </a:r>
          </a:p>
        </p:txBody>
      </p:sp>
      <p:sp>
        <p:nvSpPr>
          <p:cNvPr id="10" name="TextBox 9">
            <a:extLst>
              <a:ext uri="{FF2B5EF4-FFF2-40B4-BE49-F238E27FC236}">
                <a16:creationId xmlns:a16="http://schemas.microsoft.com/office/drawing/2014/main" id="{DCA1A4A7-7B96-2CB4-E357-DABBAB6A6BF7}"/>
              </a:ext>
            </a:extLst>
          </p:cNvPr>
          <p:cNvSpPr txBox="1"/>
          <p:nvPr/>
        </p:nvSpPr>
        <p:spPr>
          <a:xfrm>
            <a:off x="2174465" y="5051611"/>
            <a:ext cx="8116324" cy="1107996"/>
          </a:xfrm>
          <a:prstGeom prst="rect">
            <a:avLst/>
          </a:prstGeom>
          <a:noFill/>
        </p:spPr>
        <p:txBody>
          <a:bodyPr wrap="none" rtlCol="0">
            <a:spAutoFit/>
          </a:bodyPr>
          <a:lstStyle/>
          <a:p>
            <a:r>
              <a:rPr lang="en-US" sz="2400" b="1" i="1" dirty="0">
                <a:ln>
                  <a:solidFill>
                    <a:srgbClr val="38C380"/>
                  </a:solidFill>
                </a:ln>
                <a:solidFill>
                  <a:srgbClr val="00B050"/>
                </a:solidFill>
                <a:latin typeface="Book Antiqua" panose="02040602050305030304" pitchFamily="18" charset="0"/>
              </a:rPr>
              <a:t>“The stress of being a Black woman in American society </a:t>
            </a:r>
          </a:p>
          <a:p>
            <a:r>
              <a:rPr lang="en-US" sz="2400" b="1" i="1" dirty="0">
                <a:ln>
                  <a:solidFill>
                    <a:srgbClr val="38C380"/>
                  </a:solidFill>
                </a:ln>
                <a:solidFill>
                  <a:srgbClr val="00B050"/>
                </a:solidFill>
                <a:latin typeface="Book Antiqua" panose="02040602050305030304" pitchFamily="18" charset="0"/>
              </a:rPr>
              <a:t>can take a physical toll during pregnancy and childbirth.”</a:t>
            </a:r>
          </a:p>
          <a:p>
            <a:endParaRPr lang="en-US" dirty="0">
              <a:ln>
                <a:solidFill>
                  <a:srgbClr val="38C380"/>
                </a:solidFill>
              </a:ln>
              <a:solidFill>
                <a:srgbClr val="00B050"/>
              </a:solidFill>
            </a:endParaRPr>
          </a:p>
        </p:txBody>
      </p:sp>
      <p:sp>
        <p:nvSpPr>
          <p:cNvPr id="13" name="TextBox 12">
            <a:extLst>
              <a:ext uri="{FF2B5EF4-FFF2-40B4-BE49-F238E27FC236}">
                <a16:creationId xmlns:a16="http://schemas.microsoft.com/office/drawing/2014/main" id="{E654B75C-615B-9E94-5D41-F147906A8F88}"/>
              </a:ext>
            </a:extLst>
          </p:cNvPr>
          <p:cNvSpPr txBox="1"/>
          <p:nvPr/>
        </p:nvSpPr>
        <p:spPr>
          <a:xfrm>
            <a:off x="5990732" y="6064929"/>
            <a:ext cx="5783956" cy="646331"/>
          </a:xfrm>
          <a:prstGeom prst="rect">
            <a:avLst/>
          </a:prstGeom>
          <a:noFill/>
        </p:spPr>
        <p:txBody>
          <a:bodyPr wrap="none" rtlCol="0">
            <a:spAutoFit/>
          </a:bodyPr>
          <a:lstStyle/>
          <a:p>
            <a:pPr marL="0" indent="0">
              <a:spcBef>
                <a:spcPts val="0"/>
              </a:spcBef>
              <a:buNone/>
            </a:pPr>
            <a:r>
              <a:rPr lang="en-US" sz="1800" i="1" dirty="0">
                <a:latin typeface="Book Antiqua" panose="02040602050305030304" pitchFamily="18" charset="0"/>
              </a:rPr>
              <a:t>-    Michael Liu  (former head of Mat Child</a:t>
            </a:r>
            <a:r>
              <a:rPr lang="en-US" sz="1800" dirty="0">
                <a:latin typeface="Book Antiqua" panose="02040602050305030304" pitchFamily="18" charset="0"/>
              </a:rPr>
              <a:t> Health Bureau)</a:t>
            </a:r>
          </a:p>
          <a:p>
            <a:endParaRPr lang="en-US" dirty="0"/>
          </a:p>
        </p:txBody>
      </p:sp>
      <p:sp>
        <p:nvSpPr>
          <p:cNvPr id="15" name="TextBox 14">
            <a:extLst>
              <a:ext uri="{FF2B5EF4-FFF2-40B4-BE49-F238E27FC236}">
                <a16:creationId xmlns:a16="http://schemas.microsoft.com/office/drawing/2014/main" id="{C94F1BAE-3E09-63D5-9969-90E40188F60A}"/>
              </a:ext>
            </a:extLst>
          </p:cNvPr>
          <p:cNvSpPr txBox="1"/>
          <p:nvPr/>
        </p:nvSpPr>
        <p:spPr>
          <a:xfrm>
            <a:off x="5913815" y="3102606"/>
            <a:ext cx="6569427" cy="1846659"/>
          </a:xfrm>
          <a:prstGeom prst="rect">
            <a:avLst/>
          </a:prstGeom>
          <a:noFill/>
        </p:spPr>
        <p:txBody>
          <a:bodyPr wrap="none" rtlCol="0">
            <a:spAutoFit/>
          </a:bodyPr>
          <a:lstStyle/>
          <a:p>
            <a:r>
              <a:rPr lang="en-US" sz="2400" i="1" dirty="0">
                <a:latin typeface="Book Antiqua" panose="02040602050305030304" pitchFamily="18" charset="0"/>
              </a:rPr>
              <a:t> . .“As women get older, birth outcomes get worse.  </a:t>
            </a:r>
          </a:p>
          <a:p>
            <a:r>
              <a:rPr lang="en-US" sz="2400" i="1" dirty="0">
                <a:latin typeface="Book Antiqua" panose="02040602050305030304" pitchFamily="18" charset="0"/>
              </a:rPr>
              <a:t>If that happens in the 40s for white women, </a:t>
            </a:r>
          </a:p>
          <a:p>
            <a:r>
              <a:rPr lang="en-US" sz="2400" i="1" dirty="0">
                <a:latin typeface="Book Antiqua" panose="02040602050305030304" pitchFamily="18" charset="0"/>
              </a:rPr>
              <a:t>it actually starts to happen for African-American </a:t>
            </a:r>
          </a:p>
          <a:p>
            <a:r>
              <a:rPr lang="en-US" sz="2400" i="1" dirty="0">
                <a:latin typeface="Book Antiqua" panose="02040602050305030304" pitchFamily="18" charset="0"/>
              </a:rPr>
              <a:t>women in their 30s.”</a:t>
            </a:r>
          </a:p>
          <a:p>
            <a:endParaRPr lang="en-US" dirty="0"/>
          </a:p>
        </p:txBody>
      </p:sp>
      <p:sp>
        <p:nvSpPr>
          <p:cNvPr id="17" name="TextBox 16">
            <a:extLst>
              <a:ext uri="{FF2B5EF4-FFF2-40B4-BE49-F238E27FC236}">
                <a16:creationId xmlns:a16="http://schemas.microsoft.com/office/drawing/2014/main" id="{D842BF31-68F7-8D24-155D-7881C9635657}"/>
              </a:ext>
            </a:extLst>
          </p:cNvPr>
          <p:cNvSpPr txBox="1"/>
          <p:nvPr/>
        </p:nvSpPr>
        <p:spPr>
          <a:xfrm>
            <a:off x="171451" y="1386777"/>
            <a:ext cx="6986588" cy="1200329"/>
          </a:xfrm>
          <a:prstGeom prst="rect">
            <a:avLst/>
          </a:prstGeom>
          <a:noFill/>
        </p:spPr>
        <p:txBody>
          <a:bodyPr wrap="square" rtlCol="0">
            <a:spAutoFit/>
          </a:bodyPr>
          <a:lstStyle/>
          <a:p>
            <a:r>
              <a:rPr lang="en-US" sz="2400" i="1" dirty="0">
                <a:latin typeface="Book Antiqua" panose="02040602050305030304" pitchFamily="18" charset="0"/>
              </a:rPr>
              <a:t>“Chronic stress puts the body into overdrive.  It’s the same idea as if you keep gunning the engine, that sooner or later you’re going to wear out the engine”. . .</a:t>
            </a:r>
            <a:endParaRPr lang="en-US" sz="2400" dirty="0"/>
          </a:p>
        </p:txBody>
      </p:sp>
    </p:spTree>
    <p:extLst>
      <p:ext uri="{BB962C8B-B14F-4D97-AF65-F5344CB8AC3E}">
        <p14:creationId xmlns:p14="http://schemas.microsoft.com/office/powerpoint/2010/main" val="3162539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00000">
              <a:srgbClr val="611063"/>
            </a:gs>
            <a:gs pos="51000">
              <a:schemeClr val="lt1">
                <a:hueOff val="0"/>
                <a:satOff val="0"/>
                <a:shade val="90000"/>
                <a:lumMod val="1000"/>
              </a:schemeClr>
            </a:gs>
          </a:gsLst>
          <a:lin ang="5400000" scaled="0"/>
        </a:gradFill>
        <a:effectLst/>
      </p:bgPr>
    </p:bg>
    <p:spTree>
      <p:nvGrpSpPr>
        <p:cNvPr id="1" name=""/>
        <p:cNvGrpSpPr/>
        <p:nvPr/>
      </p:nvGrpSpPr>
      <p:grpSpPr>
        <a:xfrm>
          <a:off x="0" y="0"/>
          <a:ext cx="0" cy="0"/>
          <a:chOff x="0" y="0"/>
          <a:chExt cx="0" cy="0"/>
        </a:xfrm>
      </p:grpSpPr>
      <p:pic>
        <p:nvPicPr>
          <p:cNvPr id="9" name="Picture 8" descr="A picture containing person, clothing, person&#10;&#10;Description automatically generated">
            <a:extLst>
              <a:ext uri="{FF2B5EF4-FFF2-40B4-BE49-F238E27FC236}">
                <a16:creationId xmlns:a16="http://schemas.microsoft.com/office/drawing/2014/main" id="{4306BB06-D606-A6CE-B41D-C03D944ECDA0}"/>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111" r="-1" b="-1"/>
          <a:stretch/>
        </p:blipFill>
        <p:spPr>
          <a:xfrm>
            <a:off x="20" y="10"/>
            <a:ext cx="12191979" cy="6857990"/>
          </a:xfrm>
          <a:prstGeom prst="rect">
            <a:avLst/>
          </a:prstGeom>
        </p:spPr>
      </p:pic>
      <p:sp>
        <p:nvSpPr>
          <p:cNvPr id="12" name="Title 11">
            <a:extLst>
              <a:ext uri="{FF2B5EF4-FFF2-40B4-BE49-F238E27FC236}">
                <a16:creationId xmlns:a16="http://schemas.microsoft.com/office/drawing/2014/main" id="{D9F8806C-F9A6-5F45-8DA3-16FAC764209B}"/>
              </a:ext>
            </a:extLst>
          </p:cNvPr>
          <p:cNvSpPr>
            <a:spLocks noGrp="1"/>
          </p:cNvSpPr>
          <p:nvPr>
            <p:ph type="title"/>
          </p:nvPr>
        </p:nvSpPr>
        <p:spPr/>
        <p:txBody>
          <a:bodyPr>
            <a:normAutofit/>
          </a:bodyPr>
          <a:lstStyle/>
          <a:p>
            <a:r>
              <a:rPr lang="en-US" sz="4000" dirty="0">
                <a:latin typeface="Book Antiqua" panose="02040602050305030304" pitchFamily="18" charset="0"/>
              </a:rPr>
              <a:t>Racial Disparities in Women’s Health</a:t>
            </a:r>
          </a:p>
        </p:txBody>
      </p:sp>
      <p:sp>
        <p:nvSpPr>
          <p:cNvPr id="15" name="Content Placeholder 14">
            <a:extLst>
              <a:ext uri="{FF2B5EF4-FFF2-40B4-BE49-F238E27FC236}">
                <a16:creationId xmlns:a16="http://schemas.microsoft.com/office/drawing/2014/main" id="{6C286A76-D91E-3FAC-BE17-33E3ADD43650}"/>
              </a:ext>
            </a:extLst>
          </p:cNvPr>
          <p:cNvSpPr>
            <a:spLocks noGrp="1"/>
          </p:cNvSpPr>
          <p:nvPr>
            <p:ph sz="half" idx="1"/>
          </p:nvPr>
        </p:nvSpPr>
        <p:spPr>
          <a:xfrm>
            <a:off x="6019800" y="1904646"/>
            <a:ext cx="5181600" cy="4588229"/>
          </a:xfrm>
        </p:spPr>
        <p:txBody>
          <a:bodyPr>
            <a:normAutofit lnSpcReduction="10000"/>
          </a:bodyPr>
          <a:lstStyle/>
          <a:p>
            <a:pPr lvl="0">
              <a:buClr>
                <a:schemeClr val="tx1"/>
              </a:buClr>
            </a:pPr>
            <a:r>
              <a:rPr lang="en-US" dirty="0">
                <a:latin typeface="Book Antiqua" panose="02040602050305030304" pitchFamily="18" charset="0"/>
              </a:rPr>
              <a:t>Perinatal Medicine</a:t>
            </a:r>
          </a:p>
          <a:p>
            <a:pPr lvl="1">
              <a:spcAft>
                <a:spcPts val="500"/>
              </a:spcAft>
              <a:buClr>
                <a:schemeClr val="tx1"/>
              </a:buClr>
            </a:pPr>
            <a:r>
              <a:rPr lang="en-US" dirty="0">
                <a:latin typeface="Book Antiqua" panose="02040602050305030304" pitchFamily="18" charset="0"/>
              </a:rPr>
              <a:t>PTB rates 40% greater in Blacks vs Whites</a:t>
            </a:r>
          </a:p>
          <a:p>
            <a:pPr lvl="1">
              <a:spcAft>
                <a:spcPts val="500"/>
              </a:spcAft>
              <a:buClr>
                <a:schemeClr val="tx1"/>
              </a:buClr>
            </a:pPr>
            <a:r>
              <a:rPr lang="en-US" dirty="0">
                <a:latin typeface="Book Antiqua" panose="02040602050305030304" pitchFamily="18" charset="0"/>
              </a:rPr>
              <a:t>Maternal mortality 3-4 times greater in Blacks vs Whites</a:t>
            </a:r>
          </a:p>
          <a:p>
            <a:pPr lvl="1">
              <a:spcAft>
                <a:spcPts val="500"/>
              </a:spcAft>
              <a:buClr>
                <a:schemeClr val="tx1"/>
              </a:buClr>
            </a:pPr>
            <a:r>
              <a:rPr lang="en-US" dirty="0">
                <a:latin typeface="Book Antiqua" panose="02040602050305030304" pitchFamily="18" charset="0"/>
              </a:rPr>
              <a:t>Severe maternal morbidity rates 20% greater in Blacks vs Whites</a:t>
            </a:r>
          </a:p>
          <a:p>
            <a:pPr lvl="1">
              <a:spcAft>
                <a:spcPts val="500"/>
              </a:spcAft>
              <a:buClr>
                <a:schemeClr val="tx1"/>
              </a:buClr>
            </a:pPr>
            <a:r>
              <a:rPr lang="en-US" dirty="0">
                <a:latin typeface="Book Antiqua" panose="02040602050305030304" pitchFamily="18" charset="0"/>
              </a:rPr>
              <a:t>Readmission to hospital after delivery 80% higher in Blacks vs Whites</a:t>
            </a:r>
          </a:p>
          <a:p>
            <a:pPr lvl="2">
              <a:spcAft>
                <a:spcPts val="500"/>
              </a:spcAft>
              <a:buClr>
                <a:schemeClr val="tx1"/>
              </a:buClr>
            </a:pPr>
            <a:r>
              <a:rPr lang="en-US" dirty="0">
                <a:latin typeface="Book Antiqua" panose="02040602050305030304" pitchFamily="18" charset="0"/>
              </a:rPr>
              <a:t>16% higher morbidity in Blacks vs Whites when readmitted</a:t>
            </a:r>
          </a:p>
          <a:p>
            <a:endParaRPr lang="en-US" dirty="0"/>
          </a:p>
        </p:txBody>
      </p:sp>
      <p:sp>
        <p:nvSpPr>
          <p:cNvPr id="17" name="Content Placeholder 16">
            <a:extLst>
              <a:ext uri="{FF2B5EF4-FFF2-40B4-BE49-F238E27FC236}">
                <a16:creationId xmlns:a16="http://schemas.microsoft.com/office/drawing/2014/main" id="{8FC870CF-90AF-4CD1-334B-D215FDF1CF8A}"/>
              </a:ext>
            </a:extLst>
          </p:cNvPr>
          <p:cNvSpPr>
            <a:spLocks noGrp="1"/>
          </p:cNvSpPr>
          <p:nvPr>
            <p:ph sz="half" idx="2"/>
          </p:nvPr>
        </p:nvSpPr>
        <p:spPr>
          <a:xfrm>
            <a:off x="838200" y="1904646"/>
            <a:ext cx="5181600" cy="4351338"/>
          </a:xfrm>
        </p:spPr>
        <p:txBody>
          <a:bodyPr>
            <a:normAutofit lnSpcReduction="10000"/>
          </a:bodyPr>
          <a:lstStyle/>
          <a:p>
            <a:pPr marR="0" lvl="0" algn="l" defTabSz="457200" rtl="0" eaLnBrk="1" fontAlgn="auto" latinLnBrk="0" hangingPunct="1">
              <a:lnSpc>
                <a:spcPct val="100000"/>
              </a:lnSpc>
              <a:spcBef>
                <a:spcPts val="1000"/>
              </a:spcBef>
              <a:spcAft>
                <a:spcPts val="0"/>
              </a:spcAft>
              <a:buClr>
                <a:schemeClr val="tx1"/>
              </a:buClr>
              <a:buSzPct val="100000"/>
              <a:tabLst/>
              <a:defRPr/>
            </a:pPr>
            <a:r>
              <a:rPr kumimoji="0" lang="en-US" sz="2400" b="0" i="0" u="none" strike="noStrike" kern="1200" cap="none" spc="0" normalizeH="0" baseline="0" noProof="0" dirty="0">
                <a:ln>
                  <a:noFill/>
                </a:ln>
                <a:effectLst/>
                <a:uLnTx/>
                <a:uFillTx/>
                <a:latin typeface="Book Antiqua" panose="02040602050305030304" pitchFamily="18" charset="0"/>
              </a:rPr>
              <a:t>Black vs White women</a:t>
            </a:r>
          </a:p>
          <a:p>
            <a:pPr marR="0" lvl="1" algn="l" defTabSz="457200" rtl="0" eaLnBrk="1" fontAlgn="auto" latinLnBrk="0" hangingPunct="1">
              <a:lnSpc>
                <a:spcPct val="100000"/>
              </a:lnSpc>
              <a:spcBef>
                <a:spcPts val="1000"/>
              </a:spcBef>
              <a:spcAft>
                <a:spcPts val="0"/>
              </a:spcAft>
              <a:buClr>
                <a:schemeClr val="tx1"/>
              </a:buClr>
              <a:buSzPct val="100000"/>
              <a:tabLst/>
              <a:defRPr/>
            </a:pPr>
            <a:r>
              <a:rPr lang="en-US" dirty="0">
                <a:latin typeface="Book Antiqua" panose="02040602050305030304" pitchFamily="18" charset="0"/>
              </a:rPr>
              <a:t>M</a:t>
            </a:r>
            <a:r>
              <a:rPr kumimoji="0" lang="en-US" b="0" i="0" u="none" strike="noStrike" kern="1200" cap="none" spc="0" normalizeH="0" baseline="0" noProof="0" dirty="0">
                <a:ln>
                  <a:noFill/>
                </a:ln>
                <a:effectLst/>
                <a:uLnTx/>
                <a:uFillTx/>
                <a:latin typeface="Book Antiqua" panose="02040602050305030304" pitchFamily="18" charset="0"/>
              </a:rPr>
              <a:t>ore likely to die from cervical cancer (10%)</a:t>
            </a:r>
          </a:p>
          <a:p>
            <a:pPr marR="0" lvl="1" algn="l" defTabSz="457200" rtl="0" eaLnBrk="1" fontAlgn="auto" latinLnBrk="0" hangingPunct="1">
              <a:lnSpc>
                <a:spcPct val="100000"/>
              </a:lnSpc>
              <a:spcBef>
                <a:spcPts val="1000"/>
              </a:spcBef>
              <a:spcAft>
                <a:spcPts val="0"/>
              </a:spcAft>
              <a:buClr>
                <a:schemeClr val="tx1"/>
              </a:buClr>
              <a:buSzPct val="100000"/>
              <a:tabLst/>
              <a:defRPr/>
            </a:pPr>
            <a:r>
              <a:rPr kumimoji="0" lang="en-US" b="0" i="0" u="none" strike="noStrike" kern="1200" cap="none" spc="0" normalizeH="0" baseline="0" noProof="0" dirty="0">
                <a:ln>
                  <a:noFill/>
                </a:ln>
                <a:effectLst/>
                <a:uLnTx/>
                <a:uFillTx/>
                <a:latin typeface="Book Antiqua" panose="02040602050305030304" pitchFamily="18" charset="0"/>
              </a:rPr>
              <a:t> More likely to die from breast cancer (40%)</a:t>
            </a:r>
          </a:p>
          <a:p>
            <a:pPr marR="0" lvl="1" algn="l" defTabSz="457200" rtl="0" eaLnBrk="1" fontAlgn="auto" latinLnBrk="0" hangingPunct="1">
              <a:lnSpc>
                <a:spcPct val="100000"/>
              </a:lnSpc>
              <a:spcBef>
                <a:spcPts val="1000"/>
              </a:spcBef>
              <a:spcAft>
                <a:spcPts val="0"/>
              </a:spcAft>
              <a:buClr>
                <a:schemeClr val="tx1"/>
              </a:buClr>
              <a:buSzPct val="100000"/>
              <a:tabLst/>
              <a:defRPr/>
            </a:pPr>
            <a:r>
              <a:rPr kumimoji="0" lang="en-US" b="0" i="0" u="none" strike="noStrike" kern="1200" cap="none" spc="0" normalizeH="0" baseline="0" noProof="0" dirty="0">
                <a:ln>
                  <a:noFill/>
                </a:ln>
                <a:effectLst/>
                <a:uLnTx/>
                <a:uFillTx/>
                <a:latin typeface="Book Antiqua" panose="02040602050305030304" pitchFamily="18" charset="0"/>
              </a:rPr>
              <a:t> More likely to die from endometrial cancer (50%)</a:t>
            </a:r>
          </a:p>
          <a:p>
            <a:endParaRPr lang="en-US" dirty="0"/>
          </a:p>
        </p:txBody>
      </p:sp>
    </p:spTree>
    <p:extLst>
      <p:ext uri="{BB962C8B-B14F-4D97-AF65-F5344CB8AC3E}">
        <p14:creationId xmlns:p14="http://schemas.microsoft.com/office/powerpoint/2010/main" val="39818283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 floor, window, room&#10;&#10;Description automatically generated">
            <a:extLst>
              <a:ext uri="{FF2B5EF4-FFF2-40B4-BE49-F238E27FC236}">
                <a16:creationId xmlns:a16="http://schemas.microsoft.com/office/drawing/2014/main" id="{FC6D618D-C858-7319-7793-D750C5851F1F}"/>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5414"/>
          <a:stretch/>
        </p:blipFill>
        <p:spPr>
          <a:xfrm>
            <a:off x="21" y="10"/>
            <a:ext cx="12191979" cy="6857990"/>
          </a:xfrm>
          <a:prstGeom prst="rect">
            <a:avLst/>
          </a:prstGeom>
        </p:spPr>
      </p:pic>
      <p:sp>
        <p:nvSpPr>
          <p:cNvPr id="2" name="Title 1">
            <a:extLst>
              <a:ext uri="{FF2B5EF4-FFF2-40B4-BE49-F238E27FC236}">
                <a16:creationId xmlns:a16="http://schemas.microsoft.com/office/drawing/2014/main" id="{4507BD1C-4992-0BA8-1C8C-6B9F93892318}"/>
              </a:ext>
            </a:extLst>
          </p:cNvPr>
          <p:cNvSpPr>
            <a:spLocks noGrp="1"/>
          </p:cNvSpPr>
          <p:nvPr>
            <p:ph type="title"/>
          </p:nvPr>
        </p:nvSpPr>
        <p:spPr>
          <a:xfrm>
            <a:off x="838200" y="-48751"/>
            <a:ext cx="10515600" cy="1325563"/>
          </a:xfrm>
        </p:spPr>
        <p:txBody>
          <a:bodyPr anchor="b">
            <a:normAutofit/>
          </a:bodyPr>
          <a:lstStyle/>
          <a:p>
            <a:r>
              <a:rPr lang="en-US" sz="4000" dirty="0">
                <a:latin typeface="Book Antiqua" panose="02040602050305030304" pitchFamily="18" charset="0"/>
              </a:rPr>
              <a:t>SMFM Position Statement</a:t>
            </a:r>
            <a:endParaRPr lang="en-US" sz="5000" dirty="0"/>
          </a:p>
        </p:txBody>
      </p:sp>
      <p:sp>
        <p:nvSpPr>
          <p:cNvPr id="9" name="Content Placeholder 8">
            <a:extLst>
              <a:ext uri="{FF2B5EF4-FFF2-40B4-BE49-F238E27FC236}">
                <a16:creationId xmlns:a16="http://schemas.microsoft.com/office/drawing/2014/main" id="{8555FF5C-6244-A109-EEFE-625E54A98DD1}"/>
              </a:ext>
            </a:extLst>
          </p:cNvPr>
          <p:cNvSpPr>
            <a:spLocks noGrp="1"/>
          </p:cNvSpPr>
          <p:nvPr>
            <p:ph idx="1"/>
          </p:nvPr>
        </p:nvSpPr>
        <p:spPr>
          <a:xfrm>
            <a:off x="669388" y="2098675"/>
            <a:ext cx="10515600" cy="4351338"/>
          </a:xfrm>
        </p:spPr>
        <p:txBody>
          <a:bodyPr>
            <a:normAutofit/>
          </a:bodyPr>
          <a:lstStyle/>
          <a:p>
            <a:pPr defTabSz="457200">
              <a:spcBef>
                <a:spcPts val="1000"/>
              </a:spcBef>
              <a:buClr>
                <a:schemeClr val="tx1"/>
              </a:buClr>
              <a:buSzPct val="100000"/>
            </a:pPr>
            <a:r>
              <a:rPr lang="en-US" sz="2000" dirty="0">
                <a:solidFill>
                  <a:srgbClr val="FFFFFF"/>
                </a:solidFill>
                <a:latin typeface="Book Antiqua" panose="02040602050305030304" pitchFamily="18" charset="0"/>
              </a:rPr>
              <a:t>The Society for Maternal-Fetal Medicine (SMFM) is deeply concerned with racial and ethnic disparities in health outcomes and health care during pregnancy, childbirth, and the postpartum period. Disparities are both pervasive and well-described, with a disproportionate burden of disease borne by non-Hispanic Black women and other women of color</a:t>
            </a:r>
          </a:p>
          <a:p>
            <a:pPr defTabSz="457200">
              <a:spcBef>
                <a:spcPts val="1000"/>
              </a:spcBef>
              <a:buClr>
                <a:schemeClr val="tx1"/>
              </a:buClr>
              <a:buSzPct val="100000"/>
            </a:pPr>
            <a:endParaRPr lang="en-US" sz="2000" b="1" dirty="0">
              <a:solidFill>
                <a:srgbClr val="FFFFFF"/>
              </a:solidFill>
              <a:latin typeface="Book Antiqua" panose="02040602050305030304" pitchFamily="18" charset="0"/>
            </a:endParaRPr>
          </a:p>
          <a:p>
            <a:pPr defTabSz="457200">
              <a:spcBef>
                <a:spcPts val="1000"/>
              </a:spcBef>
              <a:buClr>
                <a:schemeClr val="tx1"/>
              </a:buClr>
              <a:buSzPct val="100000"/>
            </a:pPr>
            <a:r>
              <a:rPr lang="en-US" sz="2000" dirty="0">
                <a:solidFill>
                  <a:srgbClr val="FFFFFF"/>
                </a:solidFill>
                <a:latin typeface="Book Antiqua" panose="02040602050305030304" pitchFamily="18" charset="0"/>
              </a:rPr>
              <a:t>SMFM, therefore, </a:t>
            </a:r>
            <a:r>
              <a:rPr lang="en-US" sz="2000" dirty="0">
                <a:solidFill>
                  <a:srgbClr val="FFFF00"/>
                </a:solidFill>
                <a:latin typeface="Book Antiqua" panose="02040602050305030304" pitchFamily="18" charset="0"/>
              </a:rPr>
              <a:t>strongly encourages maternal-fetal medicine (MFM) physicians to be conscious of social determinants of health and inequality; to pursue training in implicit bias and cultural humility; and to ultimately work towards a goal of health equity</a:t>
            </a:r>
            <a:r>
              <a:rPr lang="en-US" sz="2000" dirty="0">
                <a:solidFill>
                  <a:schemeClr val="bg1"/>
                </a:solidFill>
                <a:latin typeface="Book Antiqua" panose="02040602050305030304" pitchFamily="18" charset="0"/>
              </a:rPr>
              <a:t> addition,</a:t>
            </a:r>
          </a:p>
          <a:p>
            <a:pPr defTabSz="457200">
              <a:spcBef>
                <a:spcPts val="1000"/>
              </a:spcBef>
              <a:buClr>
                <a:schemeClr val="tx1"/>
              </a:buClr>
              <a:buSzPct val="100000"/>
            </a:pPr>
            <a:r>
              <a:rPr lang="en-US" sz="2000" dirty="0">
                <a:solidFill>
                  <a:schemeClr val="bg1"/>
                </a:solidFill>
                <a:latin typeface="Book Antiqua" panose="02040602050305030304" pitchFamily="18" charset="0"/>
              </a:rPr>
              <a:t> </a:t>
            </a:r>
            <a:r>
              <a:rPr lang="en-US" sz="2000" dirty="0">
                <a:solidFill>
                  <a:srgbClr val="FFFFFF"/>
                </a:solidFill>
                <a:latin typeface="Book Antiqua" panose="02040602050305030304" pitchFamily="18" charset="0"/>
              </a:rPr>
              <a:t>SMFM strongly recommends that this training, as well as training in health policy and advocacy skills, be incorporated formally into all MFM fellowship curricula. As an organization, SMFM is equally committed to such goals and will advocate for improved health outcomes for disadvantaged populations </a:t>
            </a:r>
          </a:p>
          <a:p>
            <a:endParaRPr lang="en-US" sz="2000" dirty="0"/>
          </a:p>
        </p:txBody>
      </p:sp>
      <p:sp>
        <p:nvSpPr>
          <p:cNvPr id="13" name="TextBox 12">
            <a:extLst>
              <a:ext uri="{FF2B5EF4-FFF2-40B4-BE49-F238E27FC236}">
                <a16:creationId xmlns:a16="http://schemas.microsoft.com/office/drawing/2014/main" id="{323CF0A8-485F-9808-6500-7ACBB9E91B42}"/>
              </a:ext>
            </a:extLst>
          </p:cNvPr>
          <p:cNvSpPr txBox="1"/>
          <p:nvPr/>
        </p:nvSpPr>
        <p:spPr>
          <a:xfrm>
            <a:off x="1885071" y="1104798"/>
            <a:ext cx="3077830" cy="646331"/>
          </a:xfrm>
          <a:prstGeom prst="rect">
            <a:avLst/>
          </a:prstGeom>
          <a:noFill/>
        </p:spPr>
        <p:txBody>
          <a:bodyPr wrap="none" rtlCol="0">
            <a:spAutoFit/>
          </a:bodyPr>
          <a:lstStyle/>
          <a:p>
            <a:r>
              <a:rPr lang="en-US" sz="1800" dirty="0"/>
              <a:t>January 2017; reissued in 2020</a:t>
            </a:r>
          </a:p>
          <a:p>
            <a:endParaRPr lang="en-US" dirty="0"/>
          </a:p>
        </p:txBody>
      </p:sp>
    </p:spTree>
    <p:extLst>
      <p:ext uri="{BB962C8B-B14F-4D97-AF65-F5344CB8AC3E}">
        <p14:creationId xmlns:p14="http://schemas.microsoft.com/office/powerpoint/2010/main" val="1476057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A941-97ED-3C62-205E-A6A6B294FA1B}"/>
              </a:ext>
            </a:extLst>
          </p:cNvPr>
          <p:cNvSpPr>
            <a:spLocks noGrp="1"/>
          </p:cNvSpPr>
          <p:nvPr>
            <p:ph type="title"/>
          </p:nvPr>
        </p:nvSpPr>
        <p:spPr>
          <a:xfrm>
            <a:off x="727547" y="724398"/>
            <a:ext cx="8761413" cy="706964"/>
          </a:xfrm>
        </p:spPr>
        <p:txBody>
          <a:bodyPr vert="horz" lIns="91440" tIns="45720" rIns="91440" bIns="45720" rtlCol="0" anchor="ctr">
            <a:normAutofit/>
          </a:bodyPr>
          <a:lstStyle/>
          <a:p>
            <a:r>
              <a:rPr lang="en-US" sz="4000" dirty="0">
                <a:solidFill>
                  <a:schemeClr val="bg2">
                    <a:lumMod val="20000"/>
                    <a:lumOff val="80000"/>
                  </a:schemeClr>
                </a:solidFill>
                <a:latin typeface="Book Antiqua" panose="02040602050305030304" pitchFamily="18" charset="0"/>
              </a:rPr>
              <a:t>What is Implicit Bias?</a:t>
            </a:r>
          </a:p>
        </p:txBody>
      </p:sp>
      <p:pic>
        <p:nvPicPr>
          <p:cNvPr id="5" name="Content Placeholder 10">
            <a:extLst>
              <a:ext uri="{FF2B5EF4-FFF2-40B4-BE49-F238E27FC236}">
                <a16:creationId xmlns:a16="http://schemas.microsoft.com/office/drawing/2014/main" id="{ABD8C7D2-508D-AE33-668D-8D6E4CE08052}"/>
              </a:ext>
            </a:extLst>
          </p:cNvPr>
          <p:cNvPicPr>
            <a:picLocks noGrp="1" noChangeAspect="1"/>
          </p:cNvPicPr>
          <p:nvPr>
            <p:ph type="pic" idx="1"/>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0" y="0"/>
            <a:ext cx="5994547" cy="6857990"/>
          </a:xfrm>
          <a:prstGeom prst="rect">
            <a:avLst/>
          </a:prstGeom>
        </p:spPr>
      </p:pic>
      <p:sp>
        <p:nvSpPr>
          <p:cNvPr id="4" name="Text Placeholder 3">
            <a:extLst>
              <a:ext uri="{FF2B5EF4-FFF2-40B4-BE49-F238E27FC236}">
                <a16:creationId xmlns:a16="http://schemas.microsoft.com/office/drawing/2014/main" id="{596AA9E4-9FCA-9F60-013B-27EDA470EB4C}"/>
              </a:ext>
            </a:extLst>
          </p:cNvPr>
          <p:cNvSpPr>
            <a:spLocks noGrp="1"/>
          </p:cNvSpPr>
          <p:nvPr>
            <p:ph type="body" sz="half" idx="2"/>
          </p:nvPr>
        </p:nvSpPr>
        <p:spPr>
          <a:xfrm>
            <a:off x="2514143" y="5169875"/>
            <a:ext cx="7163714" cy="1146519"/>
          </a:xfr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Book Antiqua" panose="02040602050305030304" pitchFamily="18" charset="0"/>
              </a:rPr>
              <a:t>Imagine</a:t>
            </a:r>
            <a:r>
              <a:rPr kumimoji="0" lang="en-US" sz="2000" b="0" i="0" u="none" strike="noStrike" kern="1200" cap="none" spc="0" normalizeH="0" noProof="0" dirty="0">
                <a:ln>
                  <a:noFill/>
                </a:ln>
                <a:solidFill>
                  <a:schemeClr val="tx1"/>
                </a:solidFill>
                <a:effectLst/>
                <a:uLnTx/>
                <a:uFillTx/>
                <a:latin typeface="Book Antiqua" panose="02040602050305030304" pitchFamily="18" charset="0"/>
              </a:rPr>
              <a:t> </a:t>
            </a:r>
            <a:r>
              <a:rPr lang="en-US" sz="2000" dirty="0">
                <a:solidFill>
                  <a:schemeClr val="tx1"/>
                </a:solidFill>
                <a:latin typeface="Book Antiqua" panose="02040602050305030304" pitchFamily="18" charset="0"/>
              </a:rPr>
              <a:t>coming</a:t>
            </a:r>
            <a:r>
              <a:rPr kumimoji="0" lang="en-US" sz="2000" b="0" i="0" u="none" strike="noStrike" kern="1200" cap="none" spc="0" normalizeH="0" baseline="0" noProof="0" dirty="0">
                <a:ln>
                  <a:noFill/>
                </a:ln>
                <a:solidFill>
                  <a:schemeClr val="tx1"/>
                </a:solidFill>
                <a:effectLst/>
                <a:uLnTx/>
                <a:uFillTx/>
                <a:latin typeface="Book Antiqua" panose="02040602050305030304" pitchFamily="18" charset="0"/>
              </a:rPr>
              <a:t> in out of a cold freezing rainstorm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Book Antiqua" panose="02040602050305030304" pitchFamily="18" charset="0"/>
              </a:rPr>
              <a:t>Would you rather sit next to the blue  or the red fireplace</a:t>
            </a:r>
          </a:p>
        </p:txBody>
      </p:sp>
      <p:pic>
        <p:nvPicPr>
          <p:cNvPr id="6" name="Picture Placeholder 4">
            <a:extLst>
              <a:ext uri="{FF2B5EF4-FFF2-40B4-BE49-F238E27FC236}">
                <a16:creationId xmlns:a16="http://schemas.microsoft.com/office/drawing/2014/main" id="{376BABC9-7E56-0CC3-C17C-4AA70D9BC78F}"/>
              </a:ext>
            </a:extLst>
          </p:cNvPr>
          <p:cNvPicPr>
            <a:picLocks noChangeAspect="1"/>
          </p:cNvPicPr>
          <p:nvPr/>
        </p:nvPicPr>
        <p:blipFill rotWithShape="1">
          <a:blip r:embed="rId4">
            <a:alphaModFix amt="40000"/>
          </a:blip>
          <a:srcRect l="1126" r="653" b="1"/>
          <a:stretch/>
        </p:blipFill>
        <p:spPr>
          <a:xfrm>
            <a:off x="6096000" y="10"/>
            <a:ext cx="6306854" cy="6857990"/>
          </a:xfrm>
          <a:prstGeom prst="rect">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6063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low angle view of a building&#10;&#10;Description automatically generated with medium confidence">
            <a:extLst>
              <a:ext uri="{FF2B5EF4-FFF2-40B4-BE49-F238E27FC236}">
                <a16:creationId xmlns:a16="http://schemas.microsoft.com/office/drawing/2014/main" id="{32787E39-77CC-36F3-EA15-1A613B9E12C1}"/>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5414"/>
          <a:stretch/>
        </p:blipFill>
        <p:spPr>
          <a:xfrm>
            <a:off x="0" y="0"/>
            <a:ext cx="12192001" cy="6857990"/>
          </a:xfrm>
          <a:prstGeom prst="rect">
            <a:avLst/>
          </a:prstGeom>
        </p:spPr>
      </p:pic>
      <p:sp>
        <p:nvSpPr>
          <p:cNvPr id="2" name="Title 1">
            <a:extLst>
              <a:ext uri="{FF2B5EF4-FFF2-40B4-BE49-F238E27FC236}">
                <a16:creationId xmlns:a16="http://schemas.microsoft.com/office/drawing/2014/main" id="{198F196C-ADC1-3E7D-7F44-D6B2B38F835B}"/>
              </a:ext>
            </a:extLst>
          </p:cNvPr>
          <p:cNvSpPr>
            <a:spLocks noGrp="1"/>
          </p:cNvSpPr>
          <p:nvPr>
            <p:ph type="title"/>
          </p:nvPr>
        </p:nvSpPr>
        <p:spPr>
          <a:xfrm>
            <a:off x="838201" y="1065862"/>
            <a:ext cx="3313164" cy="4726276"/>
          </a:xfrm>
        </p:spPr>
        <p:txBody>
          <a:bodyPr>
            <a:normAutofit/>
          </a:bodyPr>
          <a:lstStyle/>
          <a:p>
            <a:pPr algn="r"/>
            <a:r>
              <a:rPr lang="en-US" sz="4000" dirty="0">
                <a:solidFill>
                  <a:srgbClr val="FFFFFF"/>
                </a:solidFill>
                <a:latin typeface="Book Antiqua" panose="02040602050305030304" pitchFamily="18" charset="0"/>
              </a:rPr>
              <a:t>Statement of Policy - ACOG</a:t>
            </a:r>
          </a:p>
        </p:txBody>
      </p:sp>
      <p:sp>
        <p:nvSpPr>
          <p:cNvPr id="9" name="Content Placeholder 8">
            <a:extLst>
              <a:ext uri="{FF2B5EF4-FFF2-40B4-BE49-F238E27FC236}">
                <a16:creationId xmlns:a16="http://schemas.microsoft.com/office/drawing/2014/main" id="{FEB7EFF6-AB72-2880-BDE5-D45B020A8B18}"/>
              </a:ext>
            </a:extLst>
          </p:cNvPr>
          <p:cNvSpPr>
            <a:spLocks noGrp="1"/>
          </p:cNvSpPr>
          <p:nvPr>
            <p:ph idx="1"/>
          </p:nvPr>
        </p:nvSpPr>
        <p:spPr>
          <a:xfrm>
            <a:off x="4653371" y="327069"/>
            <a:ext cx="7008744" cy="6203852"/>
          </a:xfrm>
        </p:spPr>
        <p:txBody>
          <a:bodyPr anchor="ctr">
            <a:normAutofit fontScale="92500" lnSpcReduction="10000"/>
          </a:bodyPr>
          <a:lstStyle/>
          <a:p>
            <a:r>
              <a:rPr lang="en-US" sz="2600" dirty="0">
                <a:solidFill>
                  <a:srgbClr val="FFFFFF"/>
                </a:solidFill>
                <a:latin typeface="Book Antiqua" panose="02040602050305030304" pitchFamily="18" charset="0"/>
              </a:rPr>
              <a:t>Racism is defined as behavior, attitudes, and actions that reflect the belief that racial differences produce an inherent superiority of a particular race as well as the systemic oppression of a racial group to the social economic and political advantage of another. </a:t>
            </a:r>
            <a:r>
              <a:rPr lang="en-US" sz="2600" dirty="0">
                <a:solidFill>
                  <a:srgbClr val="FFFF00"/>
                </a:solidFill>
                <a:latin typeface="Book Antiqua" panose="02040602050305030304" pitchFamily="18" charset="0"/>
              </a:rPr>
              <a:t>Racism, not race, drives health inequities and leads to adverse health outcomes. </a:t>
            </a:r>
            <a:r>
              <a:rPr lang="en-US" sz="2600" dirty="0">
                <a:solidFill>
                  <a:srgbClr val="FFFFFF"/>
                </a:solidFill>
                <a:latin typeface="Book Antiqua" panose="02040602050305030304" pitchFamily="18" charset="0"/>
              </a:rPr>
              <a:t>. . . </a:t>
            </a:r>
          </a:p>
          <a:p>
            <a:r>
              <a:rPr lang="en-US" sz="2600" dirty="0">
                <a:solidFill>
                  <a:srgbClr val="FFFFFF"/>
                </a:solidFill>
                <a:latin typeface="Book Antiqua" panose="02040602050305030304" pitchFamily="18" charset="0"/>
              </a:rPr>
              <a:t>Race is a social category, not a biological or genetic condition . . . Racial health inequities are the result of the upstream and downstream impacts of systemic racism on the lives, health and wellbeing of Black, Indigenous, Hispanic/Latino, Asian, Native Hawaiians, Pacific Islanders and other historically marginalized populations.  . . . </a:t>
            </a:r>
          </a:p>
          <a:p>
            <a:r>
              <a:rPr lang="en-US" sz="2600" dirty="0">
                <a:solidFill>
                  <a:srgbClr val="FFFF00"/>
                </a:solidFill>
                <a:latin typeface="Book Antiqua" panose="02040602050305030304" pitchFamily="18" charset="0"/>
              </a:rPr>
              <a:t>Racial and ethnic inequities in obstetrics and gynecology cannot be reversed without addressing all aspects of racism and racial bias </a:t>
            </a:r>
            <a:r>
              <a:rPr lang="en-US" sz="2600" dirty="0">
                <a:solidFill>
                  <a:srgbClr val="FFFFFF"/>
                </a:solidFill>
                <a:latin typeface="Book Antiqua" panose="02040602050305030304" pitchFamily="18" charset="0"/>
              </a:rPr>
              <a:t>. . </a:t>
            </a:r>
          </a:p>
          <a:p>
            <a:endParaRPr lang="en-US" sz="1700" dirty="0">
              <a:solidFill>
                <a:srgbClr val="FFFFFF"/>
              </a:solidFill>
            </a:endParaRPr>
          </a:p>
        </p:txBody>
      </p:sp>
      <p:sp>
        <p:nvSpPr>
          <p:cNvPr id="6" name="TextBox 5">
            <a:extLst>
              <a:ext uri="{FF2B5EF4-FFF2-40B4-BE49-F238E27FC236}">
                <a16:creationId xmlns:a16="http://schemas.microsoft.com/office/drawing/2014/main" id="{1751849D-0B4B-B890-B27A-B3CA5C58859B}"/>
              </a:ext>
            </a:extLst>
          </p:cNvPr>
          <p:cNvSpPr txBox="1"/>
          <p:nvPr/>
        </p:nvSpPr>
        <p:spPr>
          <a:xfrm>
            <a:off x="2532096" y="4210362"/>
            <a:ext cx="1669980" cy="723275"/>
          </a:xfrm>
          <a:prstGeom prst="rect">
            <a:avLst/>
          </a:prstGeom>
          <a:noFill/>
        </p:spPr>
        <p:txBody>
          <a:bodyPr wrap="square" rtlCol="0">
            <a:spAutoFit/>
          </a:bodyPr>
          <a:lstStyle/>
          <a:p>
            <a:pPr>
              <a:spcAft>
                <a:spcPts val="600"/>
              </a:spcAft>
            </a:pPr>
            <a:r>
              <a:rPr lang="en-US" dirty="0"/>
              <a:t>February 2022</a:t>
            </a:r>
          </a:p>
          <a:p>
            <a:pPr>
              <a:spcAft>
                <a:spcPts val="600"/>
              </a:spcAft>
            </a:pPr>
            <a:endParaRPr lang="en-US" dirty="0"/>
          </a:p>
        </p:txBody>
      </p:sp>
    </p:spTree>
    <p:extLst>
      <p:ext uri="{BB962C8B-B14F-4D97-AF65-F5344CB8AC3E}">
        <p14:creationId xmlns:p14="http://schemas.microsoft.com/office/powerpoint/2010/main" val="3835077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group of people in scrubs&#10;&#10;Description automatically generated with low confidence">
            <a:extLst>
              <a:ext uri="{FF2B5EF4-FFF2-40B4-BE49-F238E27FC236}">
                <a16:creationId xmlns:a16="http://schemas.microsoft.com/office/drawing/2014/main" id="{3C2352F7-06EE-E713-2081-B1C4A4356ACC}"/>
              </a:ext>
            </a:extLst>
          </p:cNvPr>
          <p:cNvPicPr>
            <a:picLocks noGrp="1" noChangeAspect="1"/>
          </p:cNvPicPr>
          <p:nvPr>
            <p:ph sz="half" idx="1"/>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0" y="10"/>
            <a:ext cx="12191980" cy="6857990"/>
          </a:xfrm>
          <a:prstGeom prst="rect">
            <a:avLst/>
          </a:prstGeom>
          <a:gradFill>
            <a:gsLst>
              <a:gs pos="100000">
                <a:srgbClr val="611063"/>
              </a:gs>
              <a:gs pos="83000">
                <a:schemeClr val="lt1">
                  <a:hueOff val="0"/>
                  <a:satOff val="0"/>
                  <a:shade val="90000"/>
                  <a:lumMod val="1000"/>
                </a:schemeClr>
              </a:gs>
            </a:gsLst>
            <a:lin ang="5400000" scaled="0"/>
          </a:gradFill>
        </p:spPr>
      </p:pic>
      <p:sp>
        <p:nvSpPr>
          <p:cNvPr id="4" name="Content Placeholder 3">
            <a:extLst>
              <a:ext uri="{FF2B5EF4-FFF2-40B4-BE49-F238E27FC236}">
                <a16:creationId xmlns:a16="http://schemas.microsoft.com/office/drawing/2014/main" id="{255337DE-949D-BBE0-89AC-EE333732A7B2}"/>
              </a:ext>
            </a:extLst>
          </p:cNvPr>
          <p:cNvSpPr>
            <a:spLocks noGrp="1"/>
          </p:cNvSpPr>
          <p:nvPr>
            <p:ph sz="half" idx="2"/>
          </p:nvPr>
        </p:nvSpPr>
        <p:spPr>
          <a:xfrm>
            <a:off x="1195753" y="3049067"/>
            <a:ext cx="10246207" cy="2351423"/>
          </a:xfrm>
        </p:spPr>
        <p:txBody>
          <a:bodyPr vert="horz" lIns="91440" tIns="45720" rIns="91440" bIns="45720" rtlCol="0">
            <a:noAutofit/>
          </a:bodyPr>
          <a:lstStyle/>
          <a:p>
            <a:pPr lvl="1"/>
            <a:r>
              <a:rPr lang="en-US" dirty="0">
                <a:latin typeface="Book Antiqua" panose="02040602050305030304" pitchFamily="18" charset="0"/>
              </a:rPr>
              <a:t>Black patients seen in ER departments receive less analgesia than White patients</a:t>
            </a:r>
          </a:p>
          <a:p>
            <a:pPr lvl="1"/>
            <a:endParaRPr lang="en-US" dirty="0">
              <a:latin typeface="Book Antiqua" panose="02040602050305030304" pitchFamily="18" charset="0"/>
            </a:endParaRPr>
          </a:p>
          <a:p>
            <a:pPr lvl="1"/>
            <a:r>
              <a:rPr lang="en-US" dirty="0">
                <a:latin typeface="Book Antiqua" panose="02040602050305030304" pitchFamily="18" charset="0"/>
              </a:rPr>
              <a:t>Hispanic patients in one study were 7 times </a:t>
            </a:r>
          </a:p>
          <a:p>
            <a:pPr marL="457200" lvl="1" indent="0">
              <a:buNone/>
            </a:pPr>
            <a:r>
              <a:rPr lang="en-US" dirty="0">
                <a:latin typeface="Book Antiqua" panose="02040602050305030304" pitchFamily="18" charset="0"/>
              </a:rPr>
              <a:t>   less likely to receive opioids in the ER than non-Hispanic patients, </a:t>
            </a:r>
          </a:p>
          <a:p>
            <a:pPr marL="457200" lvl="1" indent="0">
              <a:buNone/>
            </a:pPr>
            <a:r>
              <a:rPr lang="en-US" dirty="0">
                <a:latin typeface="Book Antiqua" panose="02040602050305030304" pitchFamily="18" charset="0"/>
              </a:rPr>
              <a:t>   even in the presence of severe injuries</a:t>
            </a:r>
          </a:p>
          <a:p>
            <a:pPr>
              <a:buClr>
                <a:srgbClr val="6A9EA2"/>
              </a:buClr>
            </a:pPr>
            <a:endParaRPr lang="en-US" sz="1800" dirty="0"/>
          </a:p>
        </p:txBody>
      </p:sp>
      <p:sp>
        <p:nvSpPr>
          <p:cNvPr id="37" name="TextBox 36">
            <a:extLst>
              <a:ext uri="{FF2B5EF4-FFF2-40B4-BE49-F238E27FC236}">
                <a16:creationId xmlns:a16="http://schemas.microsoft.com/office/drawing/2014/main" id="{E230705D-2551-611A-8E3D-E25056ABB9C5}"/>
              </a:ext>
            </a:extLst>
          </p:cNvPr>
          <p:cNvSpPr txBox="1"/>
          <p:nvPr/>
        </p:nvSpPr>
        <p:spPr>
          <a:xfrm>
            <a:off x="1856935" y="1997612"/>
            <a:ext cx="3499741" cy="800219"/>
          </a:xfrm>
          <a:prstGeom prst="rect">
            <a:avLst/>
          </a:prstGeom>
          <a:noFill/>
        </p:spPr>
        <p:txBody>
          <a:bodyPr wrap="none" rtlCol="0">
            <a:spAutoFit/>
          </a:bodyPr>
          <a:lstStyle/>
          <a:p>
            <a:r>
              <a:rPr lang="en-US" sz="2800" dirty="0"/>
              <a:t>Patients seen in the ER</a:t>
            </a:r>
          </a:p>
          <a:p>
            <a:endParaRPr lang="en-US" dirty="0"/>
          </a:p>
        </p:txBody>
      </p:sp>
      <p:sp>
        <p:nvSpPr>
          <p:cNvPr id="39" name="TextBox 38">
            <a:extLst>
              <a:ext uri="{FF2B5EF4-FFF2-40B4-BE49-F238E27FC236}">
                <a16:creationId xmlns:a16="http://schemas.microsoft.com/office/drawing/2014/main" id="{F341D3DA-FE73-61D1-73B2-79CA1F0D1067}"/>
              </a:ext>
            </a:extLst>
          </p:cNvPr>
          <p:cNvSpPr txBox="1"/>
          <p:nvPr/>
        </p:nvSpPr>
        <p:spPr>
          <a:xfrm>
            <a:off x="1055076" y="411969"/>
            <a:ext cx="9118202" cy="707886"/>
          </a:xfrm>
          <a:prstGeom prst="rect">
            <a:avLst/>
          </a:prstGeom>
          <a:noFill/>
        </p:spPr>
        <p:txBody>
          <a:bodyPr wrap="none" rtlCol="0">
            <a:spAutoFit/>
          </a:bodyPr>
          <a:lstStyle/>
          <a:p>
            <a:r>
              <a:rPr lang="en-US" sz="4000" dirty="0">
                <a:latin typeface="Book Antiqua" panose="02040602050305030304" pitchFamily="18" charset="0"/>
              </a:rPr>
              <a:t>Examples of Implicit Bias in Healthcare</a:t>
            </a:r>
          </a:p>
        </p:txBody>
      </p:sp>
      <p:sp>
        <p:nvSpPr>
          <p:cNvPr id="40" name="TextBox 39">
            <a:extLst>
              <a:ext uri="{FF2B5EF4-FFF2-40B4-BE49-F238E27FC236}">
                <a16:creationId xmlns:a16="http://schemas.microsoft.com/office/drawing/2014/main" id="{99C5BA93-8D4E-9E8A-D42C-F10CDE00B362}"/>
              </a:ext>
            </a:extLst>
          </p:cNvPr>
          <p:cNvSpPr txBox="1"/>
          <p:nvPr/>
        </p:nvSpPr>
        <p:spPr>
          <a:xfrm>
            <a:off x="7593855" y="5992837"/>
            <a:ext cx="3696846" cy="615553"/>
          </a:xfrm>
          <a:prstGeom prst="rect">
            <a:avLst/>
          </a:prstGeom>
          <a:noFill/>
        </p:spPr>
        <p:txBody>
          <a:bodyPr wrap="none" rtlCol="0">
            <a:spAutoFit/>
          </a:bodyPr>
          <a:lstStyle/>
          <a:p>
            <a:r>
              <a:rPr lang="en-US" sz="1600" dirty="0">
                <a:latin typeface="Book Antiqua" panose="02040602050305030304" pitchFamily="18" charset="0"/>
              </a:rPr>
              <a:t>Chapman, et al, J Gen Intern Med 2013</a:t>
            </a:r>
          </a:p>
          <a:p>
            <a:endParaRPr lang="en-US" dirty="0"/>
          </a:p>
        </p:txBody>
      </p:sp>
    </p:spTree>
    <p:extLst>
      <p:ext uri="{BB962C8B-B14F-4D97-AF65-F5344CB8AC3E}">
        <p14:creationId xmlns:p14="http://schemas.microsoft.com/office/powerpoint/2010/main" val="41728980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00">
              <a:srgbClr val="611063">
                <a:alpha val="84853"/>
              </a:srgbClr>
            </a:gs>
            <a:gs pos="39000">
              <a:schemeClr val="lt1">
                <a:hueOff val="0"/>
                <a:satOff val="0"/>
                <a:shade val="90000"/>
                <a:lumMod val="1000"/>
              </a:schemeClr>
            </a:gs>
          </a:gsLst>
          <a:lin ang="5400000" scaled="0"/>
        </a:gradFill>
        <a:effectLst/>
      </p:bgPr>
    </p:bg>
    <p:spTree>
      <p:nvGrpSpPr>
        <p:cNvPr id="1" name=""/>
        <p:cNvGrpSpPr/>
        <p:nvPr/>
      </p:nvGrpSpPr>
      <p:grpSpPr>
        <a:xfrm>
          <a:off x="0" y="0"/>
          <a:ext cx="0" cy="0"/>
          <a:chOff x="0" y="0"/>
          <a:chExt cx="0" cy="0"/>
        </a:xfrm>
      </p:grpSpPr>
      <p:pic>
        <p:nvPicPr>
          <p:cNvPr id="9" name="Content Placeholder 8" descr="A group of people in scrubs&#10;&#10;Description automatically generated with low confidence">
            <a:extLst>
              <a:ext uri="{FF2B5EF4-FFF2-40B4-BE49-F238E27FC236}">
                <a16:creationId xmlns:a16="http://schemas.microsoft.com/office/drawing/2014/main" id="{3C2352F7-06EE-E713-2081-B1C4A4356ACC}"/>
              </a:ext>
            </a:extLst>
          </p:cNvPr>
          <p:cNvPicPr>
            <a:picLocks noGrp="1" noChangeAspect="1"/>
          </p:cNvPicPr>
          <p:nvPr>
            <p:ph sz="half" idx="1"/>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0" y="0"/>
            <a:ext cx="12191980" cy="6857990"/>
          </a:xfrm>
          <a:prstGeom prst="rect">
            <a:avLst/>
          </a:prstGeom>
        </p:spPr>
      </p:pic>
      <p:sp>
        <p:nvSpPr>
          <p:cNvPr id="4" name="Content Placeholder 3">
            <a:extLst>
              <a:ext uri="{FF2B5EF4-FFF2-40B4-BE49-F238E27FC236}">
                <a16:creationId xmlns:a16="http://schemas.microsoft.com/office/drawing/2014/main" id="{255337DE-949D-BBE0-89AC-EE333732A7B2}"/>
              </a:ext>
            </a:extLst>
          </p:cNvPr>
          <p:cNvSpPr>
            <a:spLocks noGrp="1"/>
          </p:cNvSpPr>
          <p:nvPr>
            <p:ph sz="half" idx="2"/>
          </p:nvPr>
        </p:nvSpPr>
        <p:spPr>
          <a:xfrm>
            <a:off x="1083213" y="2080378"/>
            <a:ext cx="10358748" cy="2713561"/>
          </a:xfrm>
        </p:spPr>
        <p:txBody>
          <a:bodyPr vert="horz" lIns="91440" tIns="45720" rIns="91440" bIns="45720" rtlCol="0">
            <a:noAutofit/>
          </a:bodyPr>
          <a:lstStyle/>
          <a:p>
            <a:pPr lvl="0"/>
            <a:r>
              <a:rPr lang="en-US" sz="2400" dirty="0">
                <a:latin typeface="Book Antiqua" panose="02040602050305030304" pitchFamily="18" charset="0"/>
              </a:rPr>
              <a:t>Pediatricians provided with identical vignettes randomly identifying a patient as either Black or White</a:t>
            </a:r>
          </a:p>
          <a:p>
            <a:pPr lvl="0"/>
            <a:r>
              <a:rPr lang="en-US" sz="2400" dirty="0">
                <a:latin typeface="Book Antiqua" panose="02040602050305030304" pitchFamily="18" charset="0"/>
              </a:rPr>
              <a:t>Underwent IAT   </a:t>
            </a:r>
          </a:p>
          <a:p>
            <a:pPr>
              <a:buClr>
                <a:srgbClr val="6A9EA2"/>
              </a:buClr>
            </a:pPr>
            <a:endParaRPr lang="en-US" sz="2400" dirty="0">
              <a:latin typeface="Book Antiqua" panose="02040602050305030304" pitchFamily="18" charset="0"/>
            </a:endParaRPr>
          </a:p>
          <a:p>
            <a:pPr>
              <a:buClr>
                <a:schemeClr val="tx1"/>
              </a:buClr>
            </a:pPr>
            <a:r>
              <a:rPr lang="en-US" sz="2400" dirty="0">
                <a:latin typeface="Book Antiqua" panose="02040602050305030304" pitchFamily="18" charset="0"/>
              </a:rPr>
              <a:t>Providers who had a high degree of implicit pro-White  bias were significantly more likely to disagree with the standard of care and provide opioid analgesics to the patient</a:t>
            </a:r>
          </a:p>
          <a:p>
            <a:pPr>
              <a:buClr>
                <a:srgbClr val="6A9EA2"/>
              </a:buClr>
            </a:pPr>
            <a:endParaRPr lang="en-US" sz="1800" dirty="0"/>
          </a:p>
        </p:txBody>
      </p:sp>
      <p:sp>
        <p:nvSpPr>
          <p:cNvPr id="37" name="TextBox 36">
            <a:extLst>
              <a:ext uri="{FF2B5EF4-FFF2-40B4-BE49-F238E27FC236}">
                <a16:creationId xmlns:a16="http://schemas.microsoft.com/office/drawing/2014/main" id="{E230705D-2551-611A-8E3D-E25056ABB9C5}"/>
              </a:ext>
            </a:extLst>
          </p:cNvPr>
          <p:cNvSpPr txBox="1"/>
          <p:nvPr/>
        </p:nvSpPr>
        <p:spPr>
          <a:xfrm>
            <a:off x="1856935" y="1997612"/>
            <a:ext cx="184731" cy="800219"/>
          </a:xfrm>
          <a:prstGeom prst="rect">
            <a:avLst/>
          </a:prstGeom>
          <a:noFill/>
        </p:spPr>
        <p:txBody>
          <a:bodyPr wrap="none" rtlCol="0">
            <a:spAutoFit/>
          </a:bodyPr>
          <a:lstStyle/>
          <a:p>
            <a:endParaRPr lang="en-US" sz="2800" dirty="0"/>
          </a:p>
          <a:p>
            <a:endParaRPr lang="en-US" dirty="0"/>
          </a:p>
        </p:txBody>
      </p:sp>
      <p:sp>
        <p:nvSpPr>
          <p:cNvPr id="2" name="TextBox 1">
            <a:extLst>
              <a:ext uri="{FF2B5EF4-FFF2-40B4-BE49-F238E27FC236}">
                <a16:creationId xmlns:a16="http://schemas.microsoft.com/office/drawing/2014/main" id="{80E73BE0-1862-1DB6-106A-9F610BE1E730}"/>
              </a:ext>
            </a:extLst>
          </p:cNvPr>
          <p:cNvSpPr txBox="1"/>
          <p:nvPr/>
        </p:nvSpPr>
        <p:spPr>
          <a:xfrm>
            <a:off x="1856935" y="499330"/>
            <a:ext cx="9118202" cy="984885"/>
          </a:xfrm>
          <a:prstGeom prst="rect">
            <a:avLst/>
          </a:prstGeom>
          <a:noFill/>
        </p:spPr>
        <p:txBody>
          <a:bodyPr wrap="none" rtlCol="0">
            <a:spAutoFit/>
          </a:bodyPr>
          <a:lstStyle/>
          <a:p>
            <a:r>
              <a:rPr lang="en-US" sz="4000" dirty="0">
                <a:latin typeface="Book Antiqua" panose="02040602050305030304" pitchFamily="18" charset="0"/>
              </a:rPr>
              <a:t>Examples of Implicit Bias in Healthcare</a:t>
            </a:r>
          </a:p>
          <a:p>
            <a:endParaRPr lang="en-US" dirty="0"/>
          </a:p>
        </p:txBody>
      </p:sp>
      <p:sp>
        <p:nvSpPr>
          <p:cNvPr id="3" name="TextBox 2">
            <a:extLst>
              <a:ext uri="{FF2B5EF4-FFF2-40B4-BE49-F238E27FC236}">
                <a16:creationId xmlns:a16="http://schemas.microsoft.com/office/drawing/2014/main" id="{84F99F36-77E1-5DA9-5B2B-33D62925CB03}"/>
              </a:ext>
            </a:extLst>
          </p:cNvPr>
          <p:cNvSpPr txBox="1"/>
          <p:nvPr/>
        </p:nvSpPr>
        <p:spPr>
          <a:xfrm>
            <a:off x="8983886" y="5866227"/>
            <a:ext cx="1991251" cy="615553"/>
          </a:xfrm>
          <a:prstGeom prst="rect">
            <a:avLst/>
          </a:prstGeom>
          <a:noFill/>
        </p:spPr>
        <p:txBody>
          <a:bodyPr wrap="none" rtlCol="0">
            <a:spAutoFit/>
          </a:bodyPr>
          <a:lstStyle/>
          <a:p>
            <a:r>
              <a:rPr lang="en-US" sz="1600" dirty="0">
                <a:latin typeface="Book Antiqua" panose="02040602050305030304" pitchFamily="18" charset="0"/>
              </a:rPr>
              <a:t>J Appl Psychol 2015</a:t>
            </a:r>
          </a:p>
          <a:p>
            <a:endParaRPr lang="en-US" dirty="0"/>
          </a:p>
        </p:txBody>
      </p:sp>
    </p:spTree>
    <p:extLst>
      <p:ext uri="{BB962C8B-B14F-4D97-AF65-F5344CB8AC3E}">
        <p14:creationId xmlns:p14="http://schemas.microsoft.com/office/powerpoint/2010/main" val="888946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0">
              <a:srgbClr val="611063">
                <a:alpha val="84853"/>
              </a:srgbClr>
            </a:gs>
            <a:gs pos="13000">
              <a:schemeClr val="lt1">
                <a:hueOff val="0"/>
                <a:satOff val="0"/>
                <a:shade val="90000"/>
                <a:lumMod val="1000"/>
              </a:schemeClr>
            </a:gs>
          </a:gsLst>
          <a:lin ang="5400000" scaled="0"/>
        </a:gradFill>
        <a:effectLst/>
      </p:bgPr>
    </p:bg>
    <p:spTree>
      <p:nvGrpSpPr>
        <p:cNvPr id="1" name=""/>
        <p:cNvGrpSpPr/>
        <p:nvPr/>
      </p:nvGrpSpPr>
      <p:grpSpPr>
        <a:xfrm>
          <a:off x="0" y="0"/>
          <a:ext cx="0" cy="0"/>
          <a:chOff x="0" y="0"/>
          <a:chExt cx="0" cy="0"/>
        </a:xfrm>
      </p:grpSpPr>
      <p:pic>
        <p:nvPicPr>
          <p:cNvPr id="9" name="Content Placeholder 8" descr="A group of people in scrubs&#10;&#10;Description automatically generated with low confidence">
            <a:extLst>
              <a:ext uri="{FF2B5EF4-FFF2-40B4-BE49-F238E27FC236}">
                <a16:creationId xmlns:a16="http://schemas.microsoft.com/office/drawing/2014/main" id="{3C2352F7-06EE-E713-2081-B1C4A4356ACC}"/>
              </a:ext>
            </a:extLst>
          </p:cNvPr>
          <p:cNvPicPr>
            <a:picLocks noGrp="1" noChangeAspect="1"/>
          </p:cNvPicPr>
          <p:nvPr>
            <p:ph sz="half" idx="1"/>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0" y="10"/>
            <a:ext cx="12191980" cy="6857990"/>
          </a:xfrm>
          <a:prstGeom prst="rect">
            <a:avLst/>
          </a:prstGeom>
        </p:spPr>
      </p:pic>
      <p:sp>
        <p:nvSpPr>
          <p:cNvPr id="4" name="Content Placeholder 3">
            <a:extLst>
              <a:ext uri="{FF2B5EF4-FFF2-40B4-BE49-F238E27FC236}">
                <a16:creationId xmlns:a16="http://schemas.microsoft.com/office/drawing/2014/main" id="{255337DE-949D-BBE0-89AC-EE333732A7B2}"/>
              </a:ext>
            </a:extLst>
          </p:cNvPr>
          <p:cNvSpPr>
            <a:spLocks noGrp="1"/>
          </p:cNvSpPr>
          <p:nvPr>
            <p:ph sz="half" idx="2"/>
          </p:nvPr>
        </p:nvSpPr>
        <p:spPr>
          <a:xfrm>
            <a:off x="1181687" y="2025749"/>
            <a:ext cx="10260274" cy="3374742"/>
          </a:xfrm>
        </p:spPr>
        <p:txBody>
          <a:bodyPr vert="horz" lIns="91440" tIns="45720" rIns="91440" bIns="45720" rtlCol="0">
            <a:noAutofit/>
          </a:bodyPr>
          <a:lstStyle/>
          <a:p>
            <a:pPr>
              <a:buClr>
                <a:schemeClr val="tx1"/>
              </a:buClr>
            </a:pPr>
            <a:r>
              <a:rPr lang="en-US" dirty="0">
                <a:latin typeface="Book Antiqua" panose="02040602050305030304" pitchFamily="18" charset="0"/>
              </a:rPr>
              <a:t>Marginalized populations such as homeless or people of color</a:t>
            </a:r>
          </a:p>
          <a:p>
            <a:pPr>
              <a:buClr>
                <a:srgbClr val="6A9EA2"/>
              </a:buClr>
            </a:pPr>
            <a:endParaRPr lang="en-US" sz="1800" dirty="0">
              <a:latin typeface="Book Antiqua" panose="02040602050305030304" pitchFamily="18" charset="0"/>
            </a:endParaRPr>
          </a:p>
          <a:p>
            <a:pPr lvl="1"/>
            <a:r>
              <a:rPr lang="en-US" dirty="0">
                <a:latin typeface="Book Antiqua" panose="02040602050305030304" pitchFamily="18" charset="0"/>
              </a:rPr>
              <a:t>Presumed more likely to be non-compliant with their medications</a:t>
            </a:r>
          </a:p>
          <a:p>
            <a:pPr lvl="1"/>
            <a:r>
              <a:rPr lang="en-US" dirty="0">
                <a:latin typeface="Book Antiqua" panose="02040602050305030304" pitchFamily="18" charset="0"/>
              </a:rPr>
              <a:t>Presumed more likely to be medication-seeking or having an ulterior motive when seeking care</a:t>
            </a:r>
          </a:p>
          <a:p>
            <a:pPr lvl="2"/>
            <a:r>
              <a:rPr lang="en-US" dirty="0">
                <a:latin typeface="Book Antiqua" panose="02040602050305030304" pitchFamily="18" charset="0"/>
              </a:rPr>
              <a:t>(e.g., sickle cell patient)</a:t>
            </a:r>
          </a:p>
          <a:p>
            <a:pPr>
              <a:buClr>
                <a:srgbClr val="6A9EA2"/>
              </a:buClr>
            </a:pPr>
            <a:endParaRPr lang="en-US" sz="1800" dirty="0"/>
          </a:p>
        </p:txBody>
      </p:sp>
      <p:sp>
        <p:nvSpPr>
          <p:cNvPr id="2" name="TextBox 1">
            <a:extLst>
              <a:ext uri="{FF2B5EF4-FFF2-40B4-BE49-F238E27FC236}">
                <a16:creationId xmlns:a16="http://schemas.microsoft.com/office/drawing/2014/main" id="{885BDBDA-0939-1B9C-38EA-6FB286A8FD8B}"/>
              </a:ext>
            </a:extLst>
          </p:cNvPr>
          <p:cNvSpPr txBox="1"/>
          <p:nvPr/>
        </p:nvSpPr>
        <p:spPr>
          <a:xfrm>
            <a:off x="1856935" y="394667"/>
            <a:ext cx="9118202" cy="984885"/>
          </a:xfrm>
          <a:prstGeom prst="rect">
            <a:avLst/>
          </a:prstGeom>
          <a:noFill/>
        </p:spPr>
        <p:txBody>
          <a:bodyPr wrap="none" rtlCol="0">
            <a:spAutoFit/>
          </a:bodyPr>
          <a:lstStyle/>
          <a:p>
            <a:r>
              <a:rPr lang="en-US" sz="4000" dirty="0">
                <a:latin typeface="Book Antiqua" panose="02040602050305030304" pitchFamily="18" charset="0"/>
              </a:rPr>
              <a:t>Examples of Implicit Bias in Healthcare</a:t>
            </a:r>
          </a:p>
          <a:p>
            <a:endParaRPr lang="en-US" dirty="0"/>
          </a:p>
        </p:txBody>
      </p:sp>
      <p:sp>
        <p:nvSpPr>
          <p:cNvPr id="3" name="TextBox 2">
            <a:extLst>
              <a:ext uri="{FF2B5EF4-FFF2-40B4-BE49-F238E27FC236}">
                <a16:creationId xmlns:a16="http://schemas.microsoft.com/office/drawing/2014/main" id="{5E6344B4-B00E-BD2F-0536-99FB4D3D4F7F}"/>
              </a:ext>
            </a:extLst>
          </p:cNvPr>
          <p:cNvSpPr txBox="1"/>
          <p:nvPr/>
        </p:nvSpPr>
        <p:spPr>
          <a:xfrm>
            <a:off x="7765366" y="5790691"/>
            <a:ext cx="3772186" cy="615553"/>
          </a:xfrm>
          <a:prstGeom prst="rect">
            <a:avLst/>
          </a:prstGeom>
          <a:noFill/>
        </p:spPr>
        <p:txBody>
          <a:bodyPr wrap="none" rtlCol="0">
            <a:spAutoFit/>
          </a:bodyPr>
          <a:lstStyle/>
          <a:p>
            <a:r>
              <a:rPr lang="en-US" sz="1600" dirty="0">
                <a:latin typeface="Book Antiqua" panose="02040602050305030304" pitchFamily="18" charset="0"/>
              </a:rPr>
              <a:t>Hoffman, et al Proc Natl </a:t>
            </a:r>
            <a:r>
              <a:rPr lang="en-US" sz="1600" dirty="0" err="1">
                <a:latin typeface="Book Antiqua" panose="02040602050305030304" pitchFamily="18" charset="0"/>
              </a:rPr>
              <a:t>Acad</a:t>
            </a:r>
            <a:r>
              <a:rPr lang="en-US" sz="1600" dirty="0">
                <a:latin typeface="Book Antiqua" panose="02040602050305030304" pitchFamily="18" charset="0"/>
              </a:rPr>
              <a:t> Sci 2016</a:t>
            </a:r>
          </a:p>
          <a:p>
            <a:endParaRPr lang="en-US" dirty="0"/>
          </a:p>
        </p:txBody>
      </p:sp>
    </p:spTree>
    <p:extLst>
      <p:ext uri="{BB962C8B-B14F-4D97-AF65-F5344CB8AC3E}">
        <p14:creationId xmlns:p14="http://schemas.microsoft.com/office/powerpoint/2010/main" val="537426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00000">
              <a:srgbClr val="611063">
                <a:alpha val="84853"/>
              </a:srgbClr>
            </a:gs>
            <a:gs pos="17000">
              <a:schemeClr val="lt1">
                <a:hueOff val="0"/>
                <a:satOff val="0"/>
                <a:shade val="90000"/>
                <a:lumMod val="1000"/>
              </a:schemeClr>
            </a:gs>
          </a:gsLst>
          <a:lin ang="5400000" scaled="0"/>
        </a:gradFill>
        <a:effectLst/>
      </p:bgPr>
    </p:bg>
    <p:spTree>
      <p:nvGrpSpPr>
        <p:cNvPr id="1" name=""/>
        <p:cNvGrpSpPr/>
        <p:nvPr/>
      </p:nvGrpSpPr>
      <p:grpSpPr>
        <a:xfrm>
          <a:off x="0" y="0"/>
          <a:ext cx="0" cy="0"/>
          <a:chOff x="0" y="0"/>
          <a:chExt cx="0" cy="0"/>
        </a:xfrm>
      </p:grpSpPr>
      <p:pic>
        <p:nvPicPr>
          <p:cNvPr id="6" name="Content Placeholder 5" descr="A picture containing text, clipart&#10;&#10;Description automatically generated">
            <a:extLst>
              <a:ext uri="{FF2B5EF4-FFF2-40B4-BE49-F238E27FC236}">
                <a16:creationId xmlns:a16="http://schemas.microsoft.com/office/drawing/2014/main" id="{736EC12D-2EFC-62C7-A4FE-28F286C59BCC}"/>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3277" r="2965" b="2"/>
          <a:stretch/>
        </p:blipFill>
        <p:spPr>
          <a:xfrm>
            <a:off x="6227787" y="20242"/>
            <a:ext cx="6072207" cy="2250392"/>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4" name="Text Placeholder 3">
            <a:extLst>
              <a:ext uri="{FF2B5EF4-FFF2-40B4-BE49-F238E27FC236}">
                <a16:creationId xmlns:a16="http://schemas.microsoft.com/office/drawing/2014/main" id="{9EBAB400-B530-2D1A-6D84-403FFBFCDBA2}"/>
              </a:ext>
            </a:extLst>
          </p:cNvPr>
          <p:cNvSpPr>
            <a:spLocks noGrp="1"/>
          </p:cNvSpPr>
          <p:nvPr>
            <p:ph type="body" sz="half" idx="2"/>
          </p:nvPr>
        </p:nvSpPr>
        <p:spPr>
          <a:xfrm>
            <a:off x="206535" y="304152"/>
            <a:ext cx="6634125" cy="2585393"/>
          </a:xfrm>
        </p:spPr>
        <p:txBody>
          <a:bodyPr vert="horz" lIns="91440" tIns="45720" rIns="91440" bIns="45720" rtlCol="0">
            <a:normAutofit fontScale="92500"/>
          </a:bodyPr>
          <a:lstStyle/>
          <a:p>
            <a:r>
              <a:rPr lang="en-US" sz="1900" b="1" dirty="0">
                <a:latin typeface="Book Antiqua" panose="02040602050305030304" pitchFamily="18" charset="0"/>
              </a:rPr>
              <a:t> </a:t>
            </a:r>
            <a:r>
              <a:rPr lang="en-US" sz="1900" b="1" dirty="0">
                <a:solidFill>
                  <a:srgbClr val="FF0000"/>
                </a:solidFill>
                <a:latin typeface="Book Antiqua" panose="02040602050305030304" pitchFamily="18" charset="0"/>
              </a:rPr>
              <a:t>NPR </a:t>
            </a:r>
            <a:r>
              <a:rPr lang="en-US" sz="2200" b="1" dirty="0">
                <a:solidFill>
                  <a:srgbClr val="FF0000"/>
                </a:solidFill>
                <a:latin typeface="Book Antiqua" panose="02040602050305030304" pitchFamily="18" charset="0"/>
              </a:rPr>
              <a:t>/Harvard/Robert Wood survey-2017</a:t>
            </a:r>
          </a:p>
          <a:p>
            <a:r>
              <a:rPr lang="en-US" sz="2000" dirty="0">
                <a:solidFill>
                  <a:srgbClr val="FF0000"/>
                </a:solidFill>
                <a:latin typeface="Book Antiqua" panose="02040602050305030304" pitchFamily="18" charset="0"/>
              </a:rPr>
              <a:t>Problems are amplified by unconscious biases that are embedded in the medical system, affecting quality of care </a:t>
            </a:r>
          </a:p>
          <a:p>
            <a:pPr lvl="1" indent="-228600">
              <a:buFont typeface="Arial" panose="020B0604020202020204" pitchFamily="34" charset="0"/>
              <a:buChar char="•"/>
            </a:pPr>
            <a:r>
              <a:rPr lang="en-US" sz="1800" dirty="0">
                <a:solidFill>
                  <a:srgbClr val="FF0000"/>
                </a:solidFill>
                <a:latin typeface="Book Antiqua" panose="02040602050305030304" pitchFamily="18" charset="0"/>
              </a:rPr>
              <a:t>33% of black women said they had been discriminated against because of their race when going to a health doctor or clinic</a:t>
            </a:r>
          </a:p>
          <a:p>
            <a:pPr lvl="1" indent="-228600">
              <a:buFont typeface="Arial" panose="020B0604020202020204" pitchFamily="34" charset="0"/>
              <a:buChar char="•"/>
            </a:pPr>
            <a:r>
              <a:rPr lang="en-US" sz="1800" dirty="0">
                <a:solidFill>
                  <a:srgbClr val="FF0000"/>
                </a:solidFill>
                <a:latin typeface="Book Antiqua" panose="02040602050305030304" pitchFamily="18" charset="0"/>
              </a:rPr>
              <a:t>21% said they had avoided going to a doctor or seeking health care due to concerns of racial discrimination </a:t>
            </a:r>
            <a:r>
              <a:rPr lang="en-US" dirty="0">
                <a:solidFill>
                  <a:srgbClr val="FF0000"/>
                </a:solidFill>
              </a:rPr>
              <a:t>		</a:t>
            </a:r>
            <a:r>
              <a:rPr lang="en-US" dirty="0"/>
              <a:t>                                  </a:t>
            </a:r>
          </a:p>
        </p:txBody>
      </p:sp>
      <p:pic>
        <p:nvPicPr>
          <p:cNvPr id="9" name="Picture 8" descr="A person speaking into a microphone&#10;&#10;Description automatically generated">
            <a:extLst>
              <a:ext uri="{FF2B5EF4-FFF2-40B4-BE49-F238E27FC236}">
                <a16:creationId xmlns:a16="http://schemas.microsoft.com/office/drawing/2014/main" id="{C543818C-48D6-BE1D-8BF0-C0390008CE44}"/>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476" r="-2" b="22601"/>
          <a:stretch/>
        </p:blipFill>
        <p:spPr>
          <a:xfrm>
            <a:off x="6338832" y="4035926"/>
            <a:ext cx="5850119" cy="2822074"/>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sp>
        <p:nvSpPr>
          <p:cNvPr id="22" name="TextBox 21">
            <a:extLst>
              <a:ext uri="{FF2B5EF4-FFF2-40B4-BE49-F238E27FC236}">
                <a16:creationId xmlns:a16="http://schemas.microsoft.com/office/drawing/2014/main" id="{30EA43AF-30D2-9670-AAC8-57D0716AB49F}"/>
              </a:ext>
            </a:extLst>
          </p:cNvPr>
          <p:cNvSpPr txBox="1"/>
          <p:nvPr/>
        </p:nvSpPr>
        <p:spPr>
          <a:xfrm>
            <a:off x="3523597" y="2248367"/>
            <a:ext cx="7107836" cy="1754326"/>
          </a:xfrm>
          <a:prstGeom prst="rect">
            <a:avLst/>
          </a:prstGeom>
          <a:noFill/>
        </p:spPr>
        <p:txBody>
          <a:bodyPr wrap="square" rtlCol="0">
            <a:spAutoFit/>
          </a:bodyPr>
          <a:lstStyle/>
          <a:p>
            <a:r>
              <a:rPr lang="en-US" sz="3600" b="1" i="1" u="sng" dirty="0">
                <a:solidFill>
                  <a:schemeClr val="accent1"/>
                </a:solidFill>
                <a:latin typeface="Book Antiqua" panose="02040602050305030304" pitchFamily="18" charset="0"/>
              </a:rPr>
              <a:t>Implicit Biases, Marginalization, </a:t>
            </a:r>
          </a:p>
          <a:p>
            <a:r>
              <a:rPr lang="en-US" sz="3600" b="1" i="1" u="sng" dirty="0">
                <a:solidFill>
                  <a:schemeClr val="accent1"/>
                </a:solidFill>
                <a:latin typeface="Book Antiqua" panose="02040602050305030304" pitchFamily="18" charset="0"/>
              </a:rPr>
              <a:t>Discrimination, Being Ignored</a:t>
            </a:r>
          </a:p>
          <a:p>
            <a:endParaRPr lang="en-US" sz="3600" b="1" i="1" u="sng" dirty="0">
              <a:solidFill>
                <a:schemeClr val="bg1"/>
              </a:solidFill>
              <a:latin typeface="Book Antiqua" panose="02040602050305030304" pitchFamily="18" charset="0"/>
            </a:endParaRPr>
          </a:p>
        </p:txBody>
      </p:sp>
      <p:sp>
        <p:nvSpPr>
          <p:cNvPr id="3" name="TextBox 2">
            <a:extLst>
              <a:ext uri="{FF2B5EF4-FFF2-40B4-BE49-F238E27FC236}">
                <a16:creationId xmlns:a16="http://schemas.microsoft.com/office/drawing/2014/main" id="{FF98CE97-334B-FA32-B07B-80688293A1A4}"/>
              </a:ext>
            </a:extLst>
          </p:cNvPr>
          <p:cNvSpPr txBox="1"/>
          <p:nvPr/>
        </p:nvSpPr>
        <p:spPr>
          <a:xfrm>
            <a:off x="250398" y="3361514"/>
            <a:ext cx="7000634" cy="984885"/>
          </a:xfrm>
          <a:prstGeom prst="rect">
            <a:avLst/>
          </a:prstGeom>
          <a:noFill/>
        </p:spPr>
        <p:txBody>
          <a:bodyPr wrap="none" rtlCol="0">
            <a:spAutoFit/>
          </a:bodyPr>
          <a:lstStyle/>
          <a:p>
            <a:r>
              <a:rPr lang="en-US" sz="2000" b="1" dirty="0">
                <a:solidFill>
                  <a:srgbClr val="FFC000"/>
                </a:solidFill>
                <a:latin typeface="Book Antiqua" panose="02040602050305030304" pitchFamily="18" charset="0"/>
              </a:rPr>
              <a:t>Marc </a:t>
            </a:r>
            <a:r>
              <a:rPr lang="en-US" sz="2000" b="1" dirty="0" err="1">
                <a:solidFill>
                  <a:srgbClr val="FFC000"/>
                </a:solidFill>
                <a:latin typeface="Book Antiqua" panose="02040602050305030304" pitchFamily="18" charset="0"/>
              </a:rPr>
              <a:t>Morial</a:t>
            </a:r>
            <a:r>
              <a:rPr lang="en-US" sz="2000" b="1" dirty="0">
                <a:solidFill>
                  <a:srgbClr val="FFC000"/>
                </a:solidFill>
                <a:latin typeface="Book Antiqua" panose="02040602050305030304" pitchFamily="18" charset="0"/>
              </a:rPr>
              <a:t> – President and CEO, National Urban League</a:t>
            </a:r>
          </a:p>
          <a:p>
            <a:r>
              <a:rPr lang="en-US" sz="2000" b="1" dirty="0">
                <a:solidFill>
                  <a:srgbClr val="FFC000"/>
                </a:solidFill>
                <a:latin typeface="Book Antiqua" panose="02040602050305030304" pitchFamily="18" charset="0"/>
              </a:rPr>
              <a:t>2022 Equality Index</a:t>
            </a:r>
          </a:p>
          <a:p>
            <a:endParaRPr lang="en-US" dirty="0"/>
          </a:p>
        </p:txBody>
      </p:sp>
      <p:sp>
        <p:nvSpPr>
          <p:cNvPr id="5" name="TextBox 4">
            <a:extLst>
              <a:ext uri="{FF2B5EF4-FFF2-40B4-BE49-F238E27FC236}">
                <a16:creationId xmlns:a16="http://schemas.microsoft.com/office/drawing/2014/main" id="{952BC031-BEB9-AE0D-07B8-40F0D92D712E}"/>
              </a:ext>
            </a:extLst>
          </p:cNvPr>
          <p:cNvSpPr txBox="1"/>
          <p:nvPr/>
        </p:nvSpPr>
        <p:spPr>
          <a:xfrm>
            <a:off x="524220" y="4035926"/>
            <a:ext cx="6817892" cy="1200329"/>
          </a:xfrm>
          <a:prstGeom prst="rect">
            <a:avLst/>
          </a:prstGeom>
          <a:noFill/>
        </p:spPr>
        <p:txBody>
          <a:bodyPr wrap="none" rtlCol="0">
            <a:spAutoFit/>
          </a:bodyPr>
          <a:lstStyle/>
          <a:p>
            <a:pPr marL="285750" indent="-285750">
              <a:buFont typeface="Arial" panose="020B0604020202020204" pitchFamily="34" charset="0"/>
              <a:buChar char="•"/>
            </a:pPr>
            <a:r>
              <a:rPr lang="en-US" dirty="0">
                <a:solidFill>
                  <a:srgbClr val="FFC000"/>
                </a:solidFill>
                <a:latin typeface="Book Antiqua" panose="02040602050305030304" pitchFamily="18" charset="0"/>
              </a:rPr>
              <a:t>Expressed that Black Americans are “frustrated and worried</a:t>
            </a:r>
          </a:p>
          <a:p>
            <a:r>
              <a:rPr lang="en-US" dirty="0">
                <a:solidFill>
                  <a:srgbClr val="FFC000"/>
                </a:solidFill>
                <a:latin typeface="Book Antiqua" panose="02040602050305030304" pitchFamily="18" charset="0"/>
              </a:rPr>
              <a:t>      about being discriminated against because of their race”</a:t>
            </a:r>
          </a:p>
          <a:p>
            <a:pPr marL="285750" indent="-285750">
              <a:buFont typeface="Arial" panose="020B0604020202020204" pitchFamily="34" charset="0"/>
              <a:buChar char="•"/>
            </a:pPr>
            <a:r>
              <a:rPr lang="en-US" dirty="0">
                <a:solidFill>
                  <a:srgbClr val="FFC000"/>
                </a:solidFill>
                <a:latin typeface="Book Antiqua" panose="02040602050305030304" pitchFamily="18" charset="0"/>
              </a:rPr>
              <a:t>“Black Americans  particularly ‘feel the sting or racism’ in the </a:t>
            </a:r>
          </a:p>
          <a:p>
            <a:r>
              <a:rPr lang="en-US" dirty="0">
                <a:solidFill>
                  <a:srgbClr val="FFC000"/>
                </a:solidFill>
                <a:latin typeface="Book Antiqua" panose="02040602050305030304" pitchFamily="18" charset="0"/>
              </a:rPr>
              <a:t>       healthcare system”</a:t>
            </a:r>
          </a:p>
        </p:txBody>
      </p:sp>
      <p:sp>
        <p:nvSpPr>
          <p:cNvPr id="11" name="TextBox 10">
            <a:extLst>
              <a:ext uri="{FF2B5EF4-FFF2-40B4-BE49-F238E27FC236}">
                <a16:creationId xmlns:a16="http://schemas.microsoft.com/office/drawing/2014/main" id="{1A90944A-B40C-26CF-D13D-F4C8B982D8C7}"/>
              </a:ext>
            </a:extLst>
          </p:cNvPr>
          <p:cNvSpPr txBox="1"/>
          <p:nvPr/>
        </p:nvSpPr>
        <p:spPr>
          <a:xfrm>
            <a:off x="524220" y="5103674"/>
            <a:ext cx="5387261" cy="1754326"/>
          </a:xfrm>
          <a:prstGeom prst="rect">
            <a:avLst/>
          </a:prstGeom>
          <a:noFill/>
        </p:spPr>
        <p:txBody>
          <a:bodyPr wrap="square" rtlCol="0">
            <a:spAutoFit/>
          </a:bodyPr>
          <a:lstStyle/>
          <a:p>
            <a:r>
              <a:rPr lang="en-US" sz="1800" kern="1200" dirty="0">
                <a:solidFill>
                  <a:srgbClr val="FFC000"/>
                </a:solidFill>
                <a:latin typeface="Book Antiqua" panose="02040602050305030304" pitchFamily="18" charset="0"/>
                <a:ea typeface="+mj-ea"/>
                <a:cs typeface="+mj-cs"/>
              </a:rPr>
              <a:t>The Index revealed:</a:t>
            </a:r>
          </a:p>
          <a:p>
            <a:pPr marL="285750" indent="-285750">
              <a:buFont typeface="Arial" panose="020B0604020202020204" pitchFamily="34" charset="0"/>
              <a:buChar char="•"/>
            </a:pPr>
            <a:r>
              <a:rPr lang="en-US" dirty="0">
                <a:solidFill>
                  <a:srgbClr val="FFC000"/>
                </a:solidFill>
                <a:latin typeface="Book Antiqua" panose="02040602050305030304" pitchFamily="18" charset="0"/>
                <a:ea typeface="+mj-ea"/>
                <a:cs typeface="+mj-cs"/>
              </a:rPr>
              <a:t>A</a:t>
            </a:r>
            <a:r>
              <a:rPr lang="en-US" sz="1800" kern="1200" dirty="0">
                <a:solidFill>
                  <a:srgbClr val="FFC000"/>
                </a:solidFill>
                <a:latin typeface="Book Antiqua" panose="02040602050305030304" pitchFamily="18" charset="0"/>
                <a:ea typeface="+mj-ea"/>
                <a:cs typeface="+mj-cs"/>
              </a:rPr>
              <a:t>n overwhelming 8 in 10 Black respondents feel that race influences the quality of care a person receives</a:t>
            </a:r>
          </a:p>
          <a:p>
            <a:pPr marL="285750" indent="-285750">
              <a:buFont typeface="Arial" panose="020B0604020202020204" pitchFamily="34" charset="0"/>
              <a:buChar char="•"/>
            </a:pPr>
            <a:r>
              <a:rPr lang="en-US" sz="1800" kern="1200" dirty="0">
                <a:solidFill>
                  <a:srgbClr val="FFC000"/>
                </a:solidFill>
                <a:latin typeface="Book Antiqua" panose="02040602050305030304" pitchFamily="18" charset="0"/>
                <a:ea typeface="+mj-ea"/>
                <a:cs typeface="+mj-cs"/>
              </a:rPr>
              <a:t>2 in 5 respondents said the system had discriminated against them personally</a:t>
            </a:r>
            <a:endParaRPr lang="en-US" dirty="0">
              <a:solidFill>
                <a:srgbClr val="FFC000"/>
              </a:solidFill>
              <a:latin typeface="Book Antiqua" panose="02040602050305030304" pitchFamily="18" charset="0"/>
            </a:endParaRPr>
          </a:p>
        </p:txBody>
      </p:sp>
    </p:spTree>
    <p:extLst>
      <p:ext uri="{BB962C8B-B14F-4D97-AF65-F5344CB8AC3E}">
        <p14:creationId xmlns:p14="http://schemas.microsoft.com/office/powerpoint/2010/main" val="114689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1021E-CA58-4E9C-E094-00D10D0074FB}"/>
              </a:ext>
            </a:extLst>
          </p:cNvPr>
          <p:cNvSpPr>
            <a:spLocks noGrp="1"/>
          </p:cNvSpPr>
          <p:nvPr>
            <p:ph type="title"/>
          </p:nvPr>
        </p:nvSpPr>
        <p:spPr>
          <a:xfrm>
            <a:off x="381596" y="397350"/>
            <a:ext cx="10556612" cy="706964"/>
          </a:xfrm>
        </p:spPr>
        <p:txBody>
          <a:bodyPr vert="horz" lIns="91440" tIns="45720" rIns="91440" bIns="45720" rtlCol="0" anchor="ctr">
            <a:normAutofit fontScale="90000"/>
          </a:bodyPr>
          <a:lstStyle/>
          <a:p>
            <a:r>
              <a:rPr lang="en-US" dirty="0">
                <a:solidFill>
                  <a:schemeClr val="accent1"/>
                </a:solidFill>
                <a:latin typeface="Book Antiqua" panose="02040602050305030304" pitchFamily="18" charset="0"/>
              </a:rPr>
              <a:t>Implicit Biases, Marginalization, </a:t>
            </a:r>
            <a:br>
              <a:rPr lang="en-US" dirty="0">
                <a:solidFill>
                  <a:schemeClr val="accent1"/>
                </a:solidFill>
                <a:latin typeface="Book Antiqua" panose="02040602050305030304" pitchFamily="18" charset="0"/>
              </a:rPr>
            </a:br>
            <a:r>
              <a:rPr lang="en-US" dirty="0">
                <a:solidFill>
                  <a:schemeClr val="accent1"/>
                </a:solidFill>
                <a:latin typeface="Book Antiqua" panose="02040602050305030304" pitchFamily="18" charset="0"/>
              </a:rPr>
              <a:t>Discrimination, Being Ignored</a:t>
            </a:r>
          </a:p>
        </p:txBody>
      </p:sp>
      <p:pic>
        <p:nvPicPr>
          <p:cNvPr id="6" name="Content Placeholder 5" descr="A person in a suit and tie&#10;&#10;Description automatically generated with low confidence">
            <a:extLst>
              <a:ext uri="{FF2B5EF4-FFF2-40B4-BE49-F238E27FC236}">
                <a16:creationId xmlns:a16="http://schemas.microsoft.com/office/drawing/2014/main" id="{4CE9C160-7183-C77A-771C-FDC7005EB69E}"/>
              </a:ext>
            </a:extLst>
          </p:cNvPr>
          <p:cNvPicPr>
            <a:picLocks noGrp="1" noChangeAspect="1"/>
          </p:cNvPicPr>
          <p:nvPr>
            <p:ph sz="half" idx="1"/>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5730"/>
          <a:stretch/>
        </p:blipFill>
        <p:spPr>
          <a:xfrm>
            <a:off x="5739618" y="1187040"/>
            <a:ext cx="6452381" cy="5420555"/>
          </a:xfrm>
          <a:prstGeom prst="rect">
            <a:avLst/>
          </a:prstGeom>
        </p:spPr>
      </p:pic>
      <p:sp>
        <p:nvSpPr>
          <p:cNvPr id="4" name="Content Placeholder 3">
            <a:extLst>
              <a:ext uri="{FF2B5EF4-FFF2-40B4-BE49-F238E27FC236}">
                <a16:creationId xmlns:a16="http://schemas.microsoft.com/office/drawing/2014/main" id="{1BF0D2D0-9195-30BB-DF7F-07E0ED990B85}"/>
              </a:ext>
            </a:extLst>
          </p:cNvPr>
          <p:cNvSpPr>
            <a:spLocks noGrp="1"/>
          </p:cNvSpPr>
          <p:nvPr>
            <p:ph sz="half" idx="2"/>
          </p:nvPr>
        </p:nvSpPr>
        <p:spPr>
          <a:xfrm>
            <a:off x="205172" y="1716259"/>
            <a:ext cx="6244614" cy="4529796"/>
          </a:xfrm>
        </p:spPr>
        <p:txBody>
          <a:bodyPr vert="horz" lIns="91440" tIns="45720" rIns="91440" bIns="45720" rtlCol="0">
            <a:normAutofit fontScale="92500" lnSpcReduction="10000"/>
          </a:bodyPr>
          <a:lstStyle/>
          <a:p>
            <a:pPr marL="0" indent="0">
              <a:buNone/>
            </a:pPr>
            <a:r>
              <a:rPr lang="en-US" b="0" i="0" dirty="0">
                <a:solidFill>
                  <a:schemeClr val="tx1"/>
                </a:solidFill>
                <a:effectLst/>
                <a:latin typeface="Book Antiqua" panose="02040602050305030304" pitchFamily="18" charset="0"/>
              </a:rPr>
              <a:t>“About a third of our population is African-American. African-Americans have a higher incidence of maternal mortality. So if you correct our population for race, we’re not as much of an outlier as it would otherwise appear. Now, I say that not to minimize the issue, but to focus the issue as to where it would be. Um, </a:t>
            </a:r>
            <a:r>
              <a:rPr lang="en-US" b="0" i="0" u="sng" dirty="0">
                <a:solidFill>
                  <a:schemeClr val="accent5"/>
                </a:solidFill>
                <a:effectLst/>
                <a:latin typeface="Book Antiqua" panose="02040602050305030304" pitchFamily="18" charset="0"/>
              </a:rPr>
              <a:t>for whatever reason</a:t>
            </a:r>
            <a:r>
              <a:rPr lang="en-US" b="0" i="0" dirty="0">
                <a:solidFill>
                  <a:srgbClr val="565656"/>
                </a:solidFill>
                <a:effectLst/>
                <a:latin typeface="Book Antiqua" panose="02040602050305030304" pitchFamily="18" charset="0"/>
              </a:rPr>
              <a:t>, </a:t>
            </a:r>
            <a:r>
              <a:rPr lang="en-US" b="0" i="0" dirty="0">
                <a:solidFill>
                  <a:schemeClr val="tx1"/>
                </a:solidFill>
                <a:effectLst/>
                <a:latin typeface="Book Antiqua" panose="02040602050305030304" pitchFamily="18" charset="0"/>
              </a:rPr>
              <a:t>people of color have a higher incidence of maternal mortality. ”</a:t>
            </a:r>
          </a:p>
          <a:p>
            <a:pPr marL="0" indent="0">
              <a:buNone/>
            </a:pPr>
            <a:r>
              <a:rPr lang="en-US" sz="3400" b="0" i="0" dirty="0">
                <a:solidFill>
                  <a:schemeClr val="tx1"/>
                </a:solidFill>
                <a:effectLst/>
                <a:latin typeface="Book Antiqua" panose="02040602050305030304" pitchFamily="18" charset="0"/>
              </a:rPr>
              <a:t>- </a:t>
            </a:r>
            <a:r>
              <a:rPr lang="en-US" b="0" i="0" dirty="0">
                <a:solidFill>
                  <a:schemeClr val="tx1"/>
                </a:solidFill>
                <a:effectLst/>
                <a:latin typeface="Book Antiqua" panose="02040602050305030304" pitchFamily="18" charset="0"/>
              </a:rPr>
              <a:t>Senator Bill Cassidy (R-LA)</a:t>
            </a:r>
          </a:p>
          <a:p>
            <a:pPr marL="0" indent="0">
              <a:buNone/>
            </a:pPr>
            <a:endParaRPr lang="en-US" sz="3400" dirty="0">
              <a:solidFill>
                <a:schemeClr val="tx1"/>
              </a:solidFill>
              <a:latin typeface="Book Antiqua" panose="02040602050305030304" pitchFamily="18" charset="0"/>
            </a:endParaRPr>
          </a:p>
          <a:p>
            <a:pPr marL="0" indent="0">
              <a:buNone/>
            </a:pPr>
            <a:endParaRPr lang="en-US" dirty="0">
              <a:solidFill>
                <a:schemeClr val="tx1"/>
              </a:solidFill>
            </a:endParaRPr>
          </a:p>
        </p:txBody>
      </p:sp>
    </p:spTree>
    <p:extLst>
      <p:ext uri="{BB962C8B-B14F-4D97-AF65-F5344CB8AC3E}">
        <p14:creationId xmlns:p14="http://schemas.microsoft.com/office/powerpoint/2010/main" val="26051352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C81B-8E2E-93B7-4785-DA2CFCF5BA9C}"/>
              </a:ext>
            </a:extLst>
          </p:cNvPr>
          <p:cNvSpPr>
            <a:spLocks noGrp="1"/>
          </p:cNvSpPr>
          <p:nvPr>
            <p:ph type="title"/>
          </p:nvPr>
        </p:nvSpPr>
        <p:spPr>
          <a:xfrm>
            <a:off x="1159476" y="258811"/>
            <a:ext cx="8761413" cy="706964"/>
          </a:xfrm>
        </p:spPr>
        <p:txBody>
          <a:bodyPr vert="horz" lIns="91440" tIns="45720" rIns="91440" bIns="45720" rtlCol="0" anchor="ctr">
            <a:normAutofit/>
          </a:bodyPr>
          <a:lstStyle/>
          <a:p>
            <a:r>
              <a:rPr lang="en-US" dirty="0">
                <a:solidFill>
                  <a:schemeClr val="tx1"/>
                </a:solidFill>
                <a:latin typeface="Book Antiqua" panose="02040602050305030304" pitchFamily="18" charset="0"/>
              </a:rPr>
              <a:t>Serena Williams</a:t>
            </a:r>
          </a:p>
        </p:txBody>
      </p:sp>
      <p:pic>
        <p:nvPicPr>
          <p:cNvPr id="6" name="Content Placeholder 5" descr="A person hitting a ball with her tennis racket&#10;&#10;Description automatically generated">
            <a:extLst>
              <a:ext uri="{FF2B5EF4-FFF2-40B4-BE49-F238E27FC236}">
                <a16:creationId xmlns:a16="http://schemas.microsoft.com/office/drawing/2014/main" id="{AC569B1B-DD94-2308-2E19-BB139F8F0931}"/>
              </a:ext>
            </a:extLst>
          </p:cNvPr>
          <p:cNvPicPr>
            <a:picLocks noGrp="1" noChangeAspect="1"/>
          </p:cNvPicPr>
          <p:nvPr>
            <p:ph sz="half" idx="1"/>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0000"/>
          <a:stretch/>
        </p:blipFill>
        <p:spPr>
          <a:xfrm>
            <a:off x="-763547" y="-429497"/>
            <a:ext cx="12955547" cy="7287497"/>
          </a:xfrm>
          <a:prstGeom prst="rect">
            <a:avLst/>
          </a:prstGeom>
        </p:spPr>
      </p:pic>
      <p:sp>
        <p:nvSpPr>
          <p:cNvPr id="4" name="Content Placeholder 3">
            <a:extLst>
              <a:ext uri="{FF2B5EF4-FFF2-40B4-BE49-F238E27FC236}">
                <a16:creationId xmlns:a16="http://schemas.microsoft.com/office/drawing/2014/main" id="{5AD593C3-CEBA-0D94-B5D9-3255E4EE7EBA}"/>
              </a:ext>
            </a:extLst>
          </p:cNvPr>
          <p:cNvSpPr>
            <a:spLocks noGrp="1"/>
          </p:cNvSpPr>
          <p:nvPr>
            <p:ph sz="half" idx="2"/>
          </p:nvPr>
        </p:nvSpPr>
        <p:spPr>
          <a:xfrm>
            <a:off x="7161233" y="2744177"/>
            <a:ext cx="5030767" cy="3416300"/>
          </a:xfrm>
        </p:spPr>
        <p:txBody>
          <a:bodyPr vert="horz" lIns="91440" tIns="45720" rIns="91440" bIns="45720" rtlCol="0">
            <a:normAutofit/>
          </a:bodyPr>
          <a:lstStyle/>
          <a:p>
            <a:pPr>
              <a:buClr>
                <a:srgbClr val="E5F390"/>
              </a:buClr>
            </a:pPr>
            <a:r>
              <a:rPr lang="en-US" sz="3600" dirty="0">
                <a:solidFill>
                  <a:schemeClr val="tx1"/>
                </a:solidFill>
                <a:latin typeface="Book Antiqua" panose="02040602050305030304" pitchFamily="18" charset="0"/>
              </a:rPr>
              <a:t>History of pulmonary embolism </a:t>
            </a:r>
          </a:p>
          <a:p>
            <a:pPr>
              <a:buClr>
                <a:srgbClr val="E5F390"/>
              </a:buClr>
            </a:pPr>
            <a:r>
              <a:rPr lang="en-US" sz="3600" dirty="0">
                <a:solidFill>
                  <a:schemeClr val="tx1"/>
                </a:solidFill>
                <a:latin typeface="Book Antiqua" panose="02040602050305030304" pitchFamily="18" charset="0"/>
              </a:rPr>
              <a:t>Pregnancy</a:t>
            </a:r>
          </a:p>
          <a:p>
            <a:pPr>
              <a:buClr>
                <a:srgbClr val="E5F390"/>
              </a:buClr>
            </a:pPr>
            <a:r>
              <a:rPr lang="en-US" sz="3600" dirty="0">
                <a:solidFill>
                  <a:schemeClr val="tx1"/>
                </a:solidFill>
                <a:latin typeface="Book Antiqua" panose="02040602050305030304" pitchFamily="18" charset="0"/>
              </a:rPr>
              <a:t>C-section</a:t>
            </a:r>
          </a:p>
          <a:p>
            <a:endParaRPr lang="en-US" dirty="0">
              <a:solidFill>
                <a:schemeClr val="tx1"/>
              </a:solidFill>
            </a:endParaRPr>
          </a:p>
        </p:txBody>
      </p:sp>
    </p:spTree>
    <p:extLst>
      <p:ext uri="{BB962C8B-B14F-4D97-AF65-F5344CB8AC3E}">
        <p14:creationId xmlns:p14="http://schemas.microsoft.com/office/powerpoint/2010/main" val="13259991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1C2A2-8BD2-A08F-617E-FDDFFBA1C48B}"/>
              </a:ext>
            </a:extLst>
          </p:cNvPr>
          <p:cNvSpPr>
            <a:spLocks noGrp="1"/>
          </p:cNvSpPr>
          <p:nvPr>
            <p:ph type="title"/>
          </p:nvPr>
        </p:nvSpPr>
        <p:spPr>
          <a:xfrm>
            <a:off x="557685" y="203820"/>
            <a:ext cx="8761413" cy="706964"/>
          </a:xfrm>
        </p:spPr>
        <p:txBody>
          <a:bodyPr vert="horz" lIns="91440" tIns="45720" rIns="91440" bIns="45720" rtlCol="0" anchor="ctr">
            <a:normAutofit/>
          </a:bodyPr>
          <a:lstStyle/>
          <a:p>
            <a:r>
              <a:rPr lang="en-US" dirty="0">
                <a:solidFill>
                  <a:schemeClr val="tx1"/>
                </a:solidFill>
              </a:rPr>
              <a:t>Shalon Irving</a:t>
            </a:r>
          </a:p>
        </p:txBody>
      </p:sp>
      <p:pic>
        <p:nvPicPr>
          <p:cNvPr id="6" name="Content Placeholder 5" descr="A picture containing person&#10;&#10;Description automatically generated">
            <a:extLst>
              <a:ext uri="{FF2B5EF4-FFF2-40B4-BE49-F238E27FC236}">
                <a16:creationId xmlns:a16="http://schemas.microsoft.com/office/drawing/2014/main" id="{84B38B66-D684-1BB2-C10B-23CADE5040D6}"/>
              </a:ext>
            </a:extLst>
          </p:cNvPr>
          <p:cNvPicPr>
            <a:picLocks noGrp="1" noChangeAspect="1"/>
          </p:cNvPicPr>
          <p:nvPr>
            <p:ph sz="half" idx="1"/>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320" r="1" b="48320"/>
          <a:stretch/>
        </p:blipFill>
        <p:spPr>
          <a:xfrm>
            <a:off x="85037" y="0"/>
            <a:ext cx="12191980" cy="6857990"/>
          </a:xfrm>
          <a:prstGeom prst="rect">
            <a:avLst/>
          </a:prstGeom>
        </p:spPr>
      </p:pic>
      <p:sp>
        <p:nvSpPr>
          <p:cNvPr id="4" name="Content Placeholder 3">
            <a:extLst>
              <a:ext uri="{FF2B5EF4-FFF2-40B4-BE49-F238E27FC236}">
                <a16:creationId xmlns:a16="http://schemas.microsoft.com/office/drawing/2014/main" id="{53F77BDC-20FB-0440-1675-2E9A00693A06}"/>
              </a:ext>
            </a:extLst>
          </p:cNvPr>
          <p:cNvSpPr>
            <a:spLocks noGrp="1"/>
          </p:cNvSpPr>
          <p:nvPr>
            <p:ph sz="half" idx="2"/>
          </p:nvPr>
        </p:nvSpPr>
        <p:spPr>
          <a:xfrm>
            <a:off x="85037" y="2388332"/>
            <a:ext cx="4861670" cy="2081335"/>
          </a:xfrm>
        </p:spPr>
        <p:txBody>
          <a:bodyPr vert="horz" lIns="91440" tIns="45720" rIns="91440" bIns="45720" rtlCol="0">
            <a:normAutofit fontScale="92500" lnSpcReduction="20000"/>
          </a:bodyPr>
          <a:lstStyle/>
          <a:p>
            <a:pPr>
              <a:lnSpc>
                <a:spcPct val="90000"/>
              </a:lnSpc>
              <a:buClr>
                <a:schemeClr val="tx1"/>
              </a:buClr>
            </a:pPr>
            <a:r>
              <a:rPr lang="en-US" sz="1700" dirty="0">
                <a:solidFill>
                  <a:schemeClr val="tx1"/>
                </a:solidFill>
                <a:latin typeface="Book Antiqua" panose="02040602050305030304" pitchFamily="18" charset="0"/>
              </a:rPr>
              <a:t>C-section at 37 weeks’ (fibroid surgery)</a:t>
            </a:r>
          </a:p>
          <a:p>
            <a:pPr>
              <a:lnSpc>
                <a:spcPct val="90000"/>
              </a:lnSpc>
              <a:buClr>
                <a:schemeClr val="tx1"/>
              </a:buClr>
            </a:pPr>
            <a:r>
              <a:rPr lang="en-US" sz="1700" dirty="0">
                <a:solidFill>
                  <a:schemeClr val="tx1"/>
                </a:solidFill>
                <a:effectLst/>
                <a:latin typeface="Book Antiqua" panose="02040602050305030304" pitchFamily="18" charset="0"/>
              </a:rPr>
              <a:t>2 weeks after surgery </a:t>
            </a:r>
          </a:p>
          <a:p>
            <a:pPr lvl="1">
              <a:lnSpc>
                <a:spcPct val="90000"/>
              </a:lnSpc>
              <a:buClr>
                <a:schemeClr val="tx1"/>
              </a:buClr>
            </a:pPr>
            <a:r>
              <a:rPr lang="en-US" sz="1700" dirty="0">
                <a:latin typeface="Book Antiqua" panose="02040602050305030304" pitchFamily="18" charset="0"/>
              </a:rPr>
              <a:t>I</a:t>
            </a:r>
            <a:r>
              <a:rPr lang="en-US" sz="1700" dirty="0">
                <a:solidFill>
                  <a:schemeClr val="tx1"/>
                </a:solidFill>
                <a:effectLst/>
                <a:latin typeface="Book Antiqua" panose="02040602050305030304" pitchFamily="18" charset="0"/>
              </a:rPr>
              <a:t>ncision pain/drainage </a:t>
            </a:r>
          </a:p>
          <a:p>
            <a:pPr lvl="1">
              <a:lnSpc>
                <a:spcPct val="90000"/>
              </a:lnSpc>
              <a:buClr>
                <a:schemeClr val="tx1"/>
              </a:buClr>
            </a:pPr>
            <a:endParaRPr lang="en-US" sz="1800" dirty="0">
              <a:solidFill>
                <a:schemeClr val="tx1"/>
              </a:solidFill>
              <a:effectLst/>
              <a:latin typeface="Book Antiqua" panose="02040602050305030304" pitchFamily="18" charset="0"/>
            </a:endParaRPr>
          </a:p>
          <a:p>
            <a:pPr lvl="1">
              <a:lnSpc>
                <a:spcPct val="90000"/>
              </a:lnSpc>
              <a:buClr>
                <a:schemeClr val="tx1"/>
              </a:buClr>
            </a:pPr>
            <a:r>
              <a:rPr lang="en-US" sz="1700" dirty="0">
                <a:latin typeface="Book Antiqua" panose="02040602050305030304" pitchFamily="18" charset="0"/>
              </a:rPr>
              <a:t>H</a:t>
            </a:r>
            <a:r>
              <a:rPr lang="en-US" sz="1700" dirty="0">
                <a:solidFill>
                  <a:schemeClr val="tx1"/>
                </a:solidFill>
                <a:effectLst/>
                <a:latin typeface="Book Antiqua" panose="02040602050305030304" pitchFamily="18" charset="0"/>
              </a:rPr>
              <a:t>ome visiting nurse</a:t>
            </a:r>
          </a:p>
          <a:p>
            <a:pPr lvl="2">
              <a:buClr>
                <a:schemeClr val="tx1"/>
              </a:buClr>
            </a:pPr>
            <a:r>
              <a:rPr lang="en-US" sz="1700" dirty="0">
                <a:solidFill>
                  <a:schemeClr val="tx1"/>
                </a:solidFill>
                <a:latin typeface="Book Antiqua" panose="02040602050305030304" pitchFamily="18" charset="0"/>
              </a:rPr>
              <a:t>BP 174/118 mmHg</a:t>
            </a:r>
          </a:p>
          <a:p>
            <a:pPr lvl="2">
              <a:buClr>
                <a:schemeClr val="tx1"/>
              </a:buClr>
            </a:pPr>
            <a:r>
              <a:rPr lang="en-US" sz="1700" dirty="0">
                <a:solidFill>
                  <a:schemeClr val="tx1"/>
                </a:solidFill>
                <a:latin typeface="Book Antiqua" panose="02040602050305030304" pitchFamily="18" charset="0"/>
              </a:rPr>
              <a:t>At office BP </a:t>
            </a:r>
            <a:r>
              <a:rPr lang="en-US" sz="1700" dirty="0">
                <a:latin typeface="Book Antiqua" panose="02040602050305030304" pitchFamily="18" charset="0"/>
              </a:rPr>
              <a:t>lower and l</a:t>
            </a:r>
            <a:r>
              <a:rPr lang="en-US" sz="1700" dirty="0">
                <a:solidFill>
                  <a:schemeClr val="tx1"/>
                </a:solidFill>
                <a:latin typeface="Book Antiqua" panose="02040602050305030304" pitchFamily="18" charset="0"/>
              </a:rPr>
              <a:t>abs normal</a:t>
            </a:r>
          </a:p>
          <a:p>
            <a:pPr lvl="2">
              <a:buClr>
                <a:schemeClr val="tx1"/>
              </a:buClr>
            </a:pPr>
            <a:r>
              <a:rPr lang="en-US" sz="1700" dirty="0">
                <a:latin typeface="Book Antiqua" panose="02040602050305030304" pitchFamily="18" charset="0"/>
              </a:rPr>
              <a:t>Sent home</a:t>
            </a:r>
            <a:endParaRPr lang="en-US" sz="1700" dirty="0">
              <a:solidFill>
                <a:schemeClr val="tx1"/>
              </a:solidFill>
              <a:latin typeface="Book Antiqua" panose="02040602050305030304" pitchFamily="18" charset="0"/>
            </a:endParaRPr>
          </a:p>
          <a:p>
            <a:pPr marL="0" indent="0">
              <a:buNone/>
            </a:pPr>
            <a:endParaRPr lang="en-US" dirty="0">
              <a:solidFill>
                <a:schemeClr val="tx1"/>
              </a:solidFill>
            </a:endParaRPr>
          </a:p>
        </p:txBody>
      </p:sp>
      <p:sp>
        <p:nvSpPr>
          <p:cNvPr id="8" name="Content Placeholder 3">
            <a:extLst>
              <a:ext uri="{FF2B5EF4-FFF2-40B4-BE49-F238E27FC236}">
                <a16:creationId xmlns:a16="http://schemas.microsoft.com/office/drawing/2014/main" id="{5E489E25-3C9C-1441-806A-7F4294F48D95}"/>
              </a:ext>
            </a:extLst>
          </p:cNvPr>
          <p:cNvSpPr txBox="1">
            <a:spLocks/>
          </p:cNvSpPr>
          <p:nvPr/>
        </p:nvSpPr>
        <p:spPr>
          <a:xfrm>
            <a:off x="557685" y="3235634"/>
            <a:ext cx="4533785" cy="236559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nSpc>
                <a:spcPct val="90000"/>
              </a:lnSpc>
              <a:buClr>
                <a:schemeClr val="tx1"/>
              </a:buClr>
              <a:buSzPct val="100000"/>
              <a:buFont typeface="Arial" panose="020B0604020202020204" pitchFamily="34" charset="0"/>
              <a:buChar char="•"/>
            </a:pPr>
            <a:r>
              <a:rPr lang="en-US" sz="1600" dirty="0">
                <a:solidFill>
                  <a:schemeClr val="tx1"/>
                </a:solidFill>
                <a:effectLst/>
                <a:latin typeface="Book Antiqua" panose="02040602050305030304" pitchFamily="18" charset="0"/>
              </a:rPr>
              <a:t>5 days later returned</a:t>
            </a:r>
          </a:p>
          <a:p>
            <a:pPr>
              <a:lnSpc>
                <a:spcPct val="90000"/>
              </a:lnSpc>
              <a:buClr>
                <a:schemeClr val="tx1"/>
              </a:buClr>
              <a:buSzPct val="100000"/>
              <a:buFont typeface="Arial" panose="020B0604020202020204" pitchFamily="34" charset="0"/>
              <a:buChar char="•"/>
            </a:pPr>
            <a:r>
              <a:rPr lang="en-US" sz="1600" dirty="0">
                <a:solidFill>
                  <a:schemeClr val="tx1"/>
                </a:solidFill>
                <a:latin typeface="Book Antiqua" panose="02040602050305030304" pitchFamily="18" charset="0"/>
              </a:rPr>
              <a:t>9 </a:t>
            </a:r>
            <a:r>
              <a:rPr lang="en-US" sz="1600" dirty="0" err="1">
                <a:solidFill>
                  <a:schemeClr val="tx1"/>
                </a:solidFill>
                <a:latin typeface="Book Antiqua" panose="02040602050305030304" pitchFamily="18" charset="0"/>
              </a:rPr>
              <a:t>lb</a:t>
            </a:r>
            <a:r>
              <a:rPr lang="en-US" sz="1600" dirty="0">
                <a:solidFill>
                  <a:schemeClr val="tx1"/>
                </a:solidFill>
                <a:latin typeface="Book Antiqua" panose="02040602050305030304" pitchFamily="18" charset="0"/>
              </a:rPr>
              <a:t> weight gain in 10 days</a:t>
            </a:r>
          </a:p>
          <a:p>
            <a:pPr lvl="1">
              <a:lnSpc>
                <a:spcPct val="90000"/>
              </a:lnSpc>
              <a:buClr>
                <a:schemeClr val="tx1"/>
              </a:buClr>
              <a:buSzPct val="100000"/>
              <a:buFont typeface="Arial" panose="020B0604020202020204" pitchFamily="34" charset="0"/>
              <a:buChar char="•"/>
            </a:pPr>
            <a:r>
              <a:rPr lang="en-US" dirty="0">
                <a:solidFill>
                  <a:schemeClr val="tx1"/>
                </a:solidFill>
                <a:latin typeface="Book Antiqua" panose="02040602050305030304" pitchFamily="18" charset="0"/>
              </a:rPr>
              <a:t>Edema to above the knees</a:t>
            </a:r>
          </a:p>
          <a:p>
            <a:pPr lvl="1">
              <a:lnSpc>
                <a:spcPct val="90000"/>
              </a:lnSpc>
              <a:buClr>
                <a:schemeClr val="tx1"/>
              </a:buClr>
              <a:buSzPct val="100000"/>
              <a:buFont typeface="Arial" panose="020B0604020202020204" pitchFamily="34" charset="0"/>
              <a:buChar char="•"/>
            </a:pPr>
            <a:r>
              <a:rPr lang="en-US" dirty="0">
                <a:latin typeface="Book Antiqua" panose="02040602050305030304" pitchFamily="18" charset="0"/>
              </a:rPr>
              <a:t>“Di</a:t>
            </a:r>
            <a:r>
              <a:rPr lang="en-US" dirty="0">
                <a:solidFill>
                  <a:schemeClr val="tx1"/>
                </a:solidFill>
                <a:latin typeface="Book Antiqua" panose="02040602050305030304" pitchFamily="18" charset="0"/>
              </a:rPr>
              <a:t>dn’t feel well”</a:t>
            </a:r>
          </a:p>
          <a:p>
            <a:pPr lvl="1">
              <a:lnSpc>
                <a:spcPct val="90000"/>
              </a:lnSpc>
              <a:buClr>
                <a:schemeClr val="tx1"/>
              </a:buClr>
              <a:buSzPct val="100000"/>
              <a:buFont typeface="Arial" panose="020B0604020202020204" pitchFamily="34" charset="0"/>
              <a:buChar char="•"/>
            </a:pPr>
            <a:r>
              <a:rPr lang="en-US" dirty="0">
                <a:solidFill>
                  <a:schemeClr val="tx1"/>
                </a:solidFill>
                <a:effectLst/>
                <a:latin typeface="Book Antiqua" panose="02040602050305030304" pitchFamily="18" charset="0"/>
              </a:rPr>
              <a:t>“You just had a baby.  Give it time”</a:t>
            </a:r>
          </a:p>
          <a:p>
            <a:pPr marL="0" indent="0">
              <a:buFont typeface="Wingdings 3" charset="2"/>
              <a:buNone/>
            </a:pPr>
            <a:endParaRPr lang="en-US" dirty="0">
              <a:solidFill>
                <a:schemeClr val="tx1"/>
              </a:solidFill>
            </a:endParaRPr>
          </a:p>
        </p:txBody>
      </p:sp>
      <p:sp>
        <p:nvSpPr>
          <p:cNvPr id="26" name="TextBox 25">
            <a:extLst>
              <a:ext uri="{FF2B5EF4-FFF2-40B4-BE49-F238E27FC236}">
                <a16:creationId xmlns:a16="http://schemas.microsoft.com/office/drawing/2014/main" id="{C3C9CF62-CD58-1A2F-88CF-646667E90407}"/>
              </a:ext>
            </a:extLst>
          </p:cNvPr>
          <p:cNvSpPr txBox="1"/>
          <p:nvPr/>
        </p:nvSpPr>
        <p:spPr>
          <a:xfrm>
            <a:off x="506586" y="4952608"/>
            <a:ext cx="11348881" cy="1422441"/>
          </a:xfrm>
          <a:prstGeom prst="rect">
            <a:avLst/>
          </a:prstGeom>
          <a:noFill/>
        </p:spPr>
        <p:txBody>
          <a:bodyPr wrap="square">
            <a:spAutoFit/>
          </a:bodyPr>
          <a:lstStyle/>
          <a:p>
            <a:pPr lvl="1" algn="ctr">
              <a:lnSpc>
                <a:spcPct val="90000"/>
              </a:lnSpc>
            </a:pPr>
            <a:r>
              <a:rPr lang="en-US" sz="1600" dirty="0">
                <a:solidFill>
                  <a:schemeClr val="tx1"/>
                </a:solidFill>
                <a:latin typeface="Book Antiqua" panose="02040602050305030304" pitchFamily="18" charset="0"/>
              </a:rPr>
              <a:t>3 weeks after delivery</a:t>
            </a:r>
          </a:p>
          <a:p>
            <a:pPr lvl="1" algn="ctr">
              <a:lnSpc>
                <a:spcPct val="90000"/>
              </a:lnSpc>
            </a:pPr>
            <a:r>
              <a:rPr lang="en-US" sz="1600" dirty="0">
                <a:latin typeface="Book Antiqua" panose="02040602050305030304" pitchFamily="18" charset="0"/>
              </a:rPr>
              <a:t>Given Rx for hypertension</a:t>
            </a:r>
          </a:p>
          <a:p>
            <a:pPr lvl="1" algn="ctr">
              <a:lnSpc>
                <a:spcPct val="90000"/>
              </a:lnSpc>
            </a:pPr>
            <a:r>
              <a:rPr lang="en-US" sz="1600" dirty="0">
                <a:latin typeface="Book Antiqua" panose="02040602050305030304" pitchFamily="18" charset="0"/>
              </a:rPr>
              <a:t>Picked up medicine at p</a:t>
            </a:r>
            <a:r>
              <a:rPr lang="en-US" sz="1600" dirty="0">
                <a:solidFill>
                  <a:schemeClr val="tx1"/>
                </a:solidFill>
                <a:effectLst/>
                <a:latin typeface="Book Antiqua" panose="02040602050305030304" pitchFamily="18" charset="0"/>
              </a:rPr>
              <a:t>harmacy </a:t>
            </a:r>
            <a:r>
              <a:rPr lang="en-US" sz="1600" dirty="0">
                <a:latin typeface="Book Antiqua" panose="02040602050305030304" pitchFamily="18" charset="0"/>
              </a:rPr>
              <a:t>-</a:t>
            </a:r>
            <a:r>
              <a:rPr lang="en-US" sz="1600" dirty="0">
                <a:solidFill>
                  <a:schemeClr val="tx1"/>
                </a:solidFill>
                <a:effectLst/>
                <a:latin typeface="Book Antiqua" panose="02040602050305030304" pitchFamily="18" charset="0"/>
              </a:rPr>
              <a:t> </a:t>
            </a:r>
            <a:r>
              <a:rPr lang="en-US" sz="1600" dirty="0">
                <a:latin typeface="Book Antiqua" panose="02040602050305030304" pitchFamily="18" charset="0"/>
              </a:rPr>
              <a:t>then went </a:t>
            </a:r>
            <a:r>
              <a:rPr lang="en-US" sz="1600" dirty="0">
                <a:solidFill>
                  <a:schemeClr val="tx1"/>
                </a:solidFill>
                <a:effectLst/>
                <a:latin typeface="Book Antiqua" panose="02040602050305030304" pitchFamily="18" charset="0"/>
              </a:rPr>
              <a:t>to dinner with her mother and baby</a:t>
            </a:r>
          </a:p>
          <a:p>
            <a:pPr lvl="1" algn="ctr">
              <a:lnSpc>
                <a:spcPct val="90000"/>
              </a:lnSpc>
            </a:pPr>
            <a:r>
              <a:rPr lang="en-US" sz="1600" dirty="0">
                <a:solidFill>
                  <a:schemeClr val="tx1"/>
                </a:solidFill>
                <a:latin typeface="Book Antiqua" panose="02040602050305030304" pitchFamily="18" charset="0"/>
              </a:rPr>
              <a:t>“I don’t care what they say.  I know my body.  Something’s not right”</a:t>
            </a:r>
          </a:p>
          <a:p>
            <a:pPr lvl="1" algn="ctr">
              <a:lnSpc>
                <a:spcPct val="90000"/>
              </a:lnSpc>
            </a:pPr>
            <a:r>
              <a:rPr lang="en-US" sz="1600" dirty="0">
                <a:solidFill>
                  <a:schemeClr val="tx1"/>
                </a:solidFill>
                <a:latin typeface="Book Antiqua" panose="02040602050305030304" pitchFamily="18" charset="0"/>
              </a:rPr>
              <a:t>Cardiac arrest and collapsed.  Died later at the hospital.</a:t>
            </a:r>
          </a:p>
          <a:p>
            <a:pPr lvl="1" algn="ctr">
              <a:lnSpc>
                <a:spcPct val="90000"/>
              </a:lnSpc>
            </a:pPr>
            <a:r>
              <a:rPr lang="en-US" sz="1600" dirty="0">
                <a:solidFill>
                  <a:schemeClr val="tx1"/>
                </a:solidFill>
                <a:effectLst/>
                <a:latin typeface="Book Antiqua" panose="02040602050305030304" pitchFamily="18" charset="0"/>
              </a:rPr>
              <a:t>Autopsy -$4500.00 in another county – Hypertensive disease of the heart</a:t>
            </a:r>
          </a:p>
        </p:txBody>
      </p:sp>
      <p:sp>
        <p:nvSpPr>
          <p:cNvPr id="28" name="TextBox 27">
            <a:extLst>
              <a:ext uri="{FF2B5EF4-FFF2-40B4-BE49-F238E27FC236}">
                <a16:creationId xmlns:a16="http://schemas.microsoft.com/office/drawing/2014/main" id="{2665BD82-3483-92CD-C211-DDC498315834}"/>
              </a:ext>
            </a:extLst>
          </p:cNvPr>
          <p:cNvSpPr txBox="1"/>
          <p:nvPr/>
        </p:nvSpPr>
        <p:spPr>
          <a:xfrm>
            <a:off x="85037" y="838771"/>
            <a:ext cx="5336823" cy="840808"/>
          </a:xfrm>
          <a:prstGeom prst="rect">
            <a:avLst/>
          </a:prstGeom>
          <a:noFill/>
        </p:spPr>
        <p:txBody>
          <a:bodyPr wrap="square">
            <a:spAutoFit/>
          </a:bodyPr>
          <a:lstStyle/>
          <a:p>
            <a:pPr marL="0" indent="0">
              <a:lnSpc>
                <a:spcPct val="90000"/>
              </a:lnSpc>
              <a:buNone/>
            </a:pPr>
            <a:r>
              <a:rPr lang="en-US" sz="1800" dirty="0">
                <a:solidFill>
                  <a:schemeClr val="tx1"/>
                </a:solidFill>
                <a:latin typeface="Book Antiqua" panose="02040602050305030304" pitchFamily="18" charset="0"/>
              </a:rPr>
              <a:t>Lieutenant commander, US Public Health Service </a:t>
            </a:r>
          </a:p>
          <a:p>
            <a:pPr marL="0" indent="0">
              <a:lnSpc>
                <a:spcPct val="90000"/>
              </a:lnSpc>
              <a:buNone/>
            </a:pPr>
            <a:r>
              <a:rPr lang="en-US" sz="1800" dirty="0">
                <a:solidFill>
                  <a:schemeClr val="tx1"/>
                </a:solidFill>
                <a:effectLst/>
                <a:latin typeface="Book Antiqua" panose="02040602050305030304" pitchFamily="18" charset="0"/>
              </a:rPr>
              <a:t>PhD, MPH, MS, CHES</a:t>
            </a:r>
            <a:endParaRPr lang="en-US" sz="1800" dirty="0">
              <a:solidFill>
                <a:schemeClr val="tx1"/>
              </a:solidFill>
              <a:latin typeface="Book Antiqua" panose="02040602050305030304" pitchFamily="18" charset="0"/>
            </a:endParaRPr>
          </a:p>
          <a:p>
            <a:pPr marL="0" indent="0">
              <a:lnSpc>
                <a:spcPct val="90000"/>
              </a:lnSpc>
              <a:buNone/>
            </a:pPr>
            <a:r>
              <a:rPr lang="en-US" sz="1800" dirty="0">
                <a:solidFill>
                  <a:schemeClr val="tx1"/>
                </a:solidFill>
                <a:latin typeface="Book Antiqua" panose="02040602050305030304" pitchFamily="18" charset="0"/>
              </a:rPr>
              <a:t>E</a:t>
            </a:r>
            <a:r>
              <a:rPr lang="en-US" sz="1800" dirty="0">
                <a:solidFill>
                  <a:schemeClr val="tx1"/>
                </a:solidFill>
                <a:effectLst/>
                <a:latin typeface="Book Antiqua" panose="02040602050305030304" pitchFamily="18" charset="0"/>
              </a:rPr>
              <a:t>pidemiologist with the CDC </a:t>
            </a:r>
          </a:p>
        </p:txBody>
      </p:sp>
    </p:spTree>
    <p:extLst>
      <p:ext uri="{BB962C8B-B14F-4D97-AF65-F5344CB8AC3E}">
        <p14:creationId xmlns:p14="http://schemas.microsoft.com/office/powerpoint/2010/main" val="2544586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subTnLst>
                                    <p:set>
                                      <p:cBhvr override="childStyle">
                                        <p:cTn dur="1" fill="hold" display="0" masterRel="nextClick" afterEffect="1"/>
                                        <p:tgtEl>
                                          <p:spTgt spid="4">
                                            <p:txEl>
                                              <p:pRg st="0" end="0"/>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subTnLst>
                                    <p:set>
                                      <p:cBhvr override="childStyle">
                                        <p:cTn dur="1" fill="hold" display="0" masterRel="nextClick" afterEffect="1"/>
                                        <p:tgtEl>
                                          <p:spTgt spid="4">
                                            <p:txEl>
                                              <p:pRg st="1" end="1"/>
                                            </p:txEl>
                                          </p:spTgt>
                                        </p:tgtEl>
                                        <p:attrNameLst>
                                          <p:attrName>style.visibility</p:attrName>
                                        </p:attrNameLst>
                                      </p:cBhvr>
                                      <p:to>
                                        <p:strVal val="hidden"/>
                                      </p:to>
                                    </p:set>
                                  </p:subTnLst>
                                </p:cTn>
                              </p:par>
                              <p:par>
                                <p:cTn id="18" presetID="9" presetClass="entr" presetSubtype="0" fill="hold" grpId="0"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dissolve">
                                      <p:cBhvr>
                                        <p:cTn id="20" dur="500"/>
                                        <p:tgtEl>
                                          <p:spTgt spid="4">
                                            <p:txEl>
                                              <p:pRg st="2" end="2"/>
                                            </p:txEl>
                                          </p:spTgt>
                                        </p:tgtEl>
                                      </p:cBhvr>
                                    </p:animEffect>
                                  </p:childTnLst>
                                  <p:subTnLst>
                                    <p:set>
                                      <p:cBhvr override="childStyle">
                                        <p:cTn dur="1" fill="hold" display="0" masterRel="nextClick" afterEffect="1"/>
                                        <p:tgtEl>
                                          <p:spTgt spid="4">
                                            <p:txEl>
                                              <p:pRg st="2" end="2"/>
                                            </p:txEl>
                                          </p:spTgt>
                                        </p:tgtEl>
                                        <p:attrNameLst>
                                          <p:attrName>style.visibility</p:attrName>
                                        </p:attrNameLst>
                                      </p:cBhvr>
                                      <p:to>
                                        <p:strVal val="hidden"/>
                                      </p:to>
                                    </p:set>
                                  </p:subTnLst>
                                </p:cTn>
                              </p:par>
                              <p:par>
                                <p:cTn id="21" presetID="9" presetClass="entr" presetSubtype="0"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dissolve">
                                      <p:cBhvr>
                                        <p:cTn id="23" dur="500"/>
                                        <p:tgtEl>
                                          <p:spTgt spid="4">
                                            <p:txEl>
                                              <p:pRg st="4" end="4"/>
                                            </p:txEl>
                                          </p:spTgt>
                                        </p:tgtEl>
                                      </p:cBhvr>
                                    </p:animEffect>
                                  </p:childTnLst>
                                  <p:subTnLst>
                                    <p:set>
                                      <p:cBhvr override="childStyle">
                                        <p:cTn dur="1" fill="hold" display="0" masterRel="nextClick" afterEffect="1"/>
                                        <p:tgtEl>
                                          <p:spTgt spid="4">
                                            <p:txEl>
                                              <p:pRg st="4" end="4"/>
                                            </p:txEl>
                                          </p:spTgt>
                                        </p:tgtEl>
                                        <p:attrNameLst>
                                          <p:attrName>style.visibility</p:attrName>
                                        </p:attrNameLst>
                                      </p:cBhvr>
                                      <p:to>
                                        <p:strVal val="hidden"/>
                                      </p:to>
                                    </p:set>
                                  </p:subTnLst>
                                </p:cTn>
                              </p:par>
                              <p:par>
                                <p:cTn id="24" presetID="9" presetClass="entr" presetSubtype="0" fill="hold" grpId="0"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dissolve">
                                      <p:cBhvr>
                                        <p:cTn id="26" dur="500"/>
                                        <p:tgtEl>
                                          <p:spTgt spid="4">
                                            <p:txEl>
                                              <p:pRg st="5" end="5"/>
                                            </p:txEl>
                                          </p:spTgt>
                                        </p:tgtEl>
                                      </p:cBhvr>
                                    </p:animEffect>
                                  </p:childTnLst>
                                  <p:subTnLst>
                                    <p:set>
                                      <p:cBhvr override="childStyle">
                                        <p:cTn dur="1" fill="hold" display="0" masterRel="nextClick" afterEffect="1"/>
                                        <p:tgtEl>
                                          <p:spTgt spid="4">
                                            <p:txEl>
                                              <p:pRg st="5" end="5"/>
                                            </p:txEl>
                                          </p:spTgt>
                                        </p:tgtEl>
                                        <p:attrNameLst>
                                          <p:attrName>style.visibility</p:attrName>
                                        </p:attrNameLst>
                                      </p:cBhvr>
                                      <p:to>
                                        <p:strVal val="hidden"/>
                                      </p:to>
                                    </p:set>
                                  </p:subTnLst>
                                </p:cTn>
                              </p:par>
                              <p:par>
                                <p:cTn id="27" presetID="9" presetClass="entr" presetSubtype="0"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dissolve">
                                      <p:cBhvr>
                                        <p:cTn id="29" dur="500"/>
                                        <p:tgtEl>
                                          <p:spTgt spid="4">
                                            <p:txEl>
                                              <p:pRg st="6" end="6"/>
                                            </p:txEl>
                                          </p:spTgt>
                                        </p:tgtEl>
                                      </p:cBhvr>
                                    </p:animEffect>
                                  </p:childTnLst>
                                  <p:subTnLst>
                                    <p:set>
                                      <p:cBhvr override="childStyle">
                                        <p:cTn dur="1" fill="hold" display="0" masterRel="nextClick" afterEffect="1"/>
                                        <p:tgtEl>
                                          <p:spTgt spid="4">
                                            <p:txEl>
                                              <p:pRg st="6" end="6"/>
                                            </p:txEl>
                                          </p:spTgt>
                                        </p:tgtEl>
                                        <p:attrNameLst>
                                          <p:attrName>style.visibility</p:attrName>
                                        </p:attrNameLst>
                                      </p:cBhvr>
                                      <p:to>
                                        <p:strVal val="hidden"/>
                                      </p:to>
                                    </p:set>
                                  </p:subTnLst>
                                </p:cTn>
                              </p:par>
                              <p:par>
                                <p:cTn id="30" presetID="9" presetClass="entr" presetSubtype="0" fill="hold" grpId="0"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dissolve">
                                      <p:cBhvr>
                                        <p:cTn id="32" dur="500"/>
                                        <p:tgtEl>
                                          <p:spTgt spid="4">
                                            <p:txEl>
                                              <p:pRg st="7" end="7"/>
                                            </p:txEl>
                                          </p:spTgt>
                                        </p:tgtEl>
                                      </p:cBhvr>
                                    </p:animEffect>
                                  </p:childTnLst>
                                  <p:subTnLst>
                                    <p:set>
                                      <p:cBhvr override="childStyle">
                                        <p:cTn dur="1" fill="hold" display="0" masterRel="nextClick" afterEffect="1"/>
                                        <p:tgtEl>
                                          <p:spTgt spid="4">
                                            <p:txEl>
                                              <p:pRg st="7" end="7"/>
                                            </p:txEl>
                                          </p:spTgt>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dissolve">
                                      <p:cBhvr>
                                        <p:cTn id="42"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26"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A01496-A503-BCE1-81D0-E270A56951BE}"/>
              </a:ext>
            </a:extLst>
          </p:cNvPr>
          <p:cNvSpPr>
            <a:spLocks noGrp="1"/>
          </p:cNvSpPr>
          <p:nvPr>
            <p:ph sz="half" idx="1"/>
          </p:nvPr>
        </p:nvSpPr>
        <p:spPr>
          <a:xfrm>
            <a:off x="4914900" y="247650"/>
            <a:ext cx="7125267" cy="4838700"/>
          </a:xfrm>
        </p:spPr>
        <p:txBody>
          <a:bodyPr vert="horz" lIns="91440" tIns="45720" rIns="91440" bIns="45720" rtlCol="0">
            <a:normAutofit/>
          </a:bodyPr>
          <a:lstStyle/>
          <a:p>
            <a:pPr>
              <a:buClr>
                <a:schemeClr val="tx1"/>
              </a:buClr>
            </a:pPr>
            <a:r>
              <a:rPr lang="en-US" sz="2400" dirty="0">
                <a:solidFill>
                  <a:schemeClr val="tx1"/>
                </a:solidFill>
                <a:latin typeface="Book Antiqua" panose="02040602050305030304" pitchFamily="18" charset="0"/>
              </a:rPr>
              <a:t>Charles Johnson IV</a:t>
            </a:r>
          </a:p>
          <a:p>
            <a:pPr marL="742950" lvl="2" indent="-342900">
              <a:buClr>
                <a:schemeClr val="tx1"/>
              </a:buClr>
            </a:pPr>
            <a:r>
              <a:rPr lang="en-US" dirty="0">
                <a:solidFill>
                  <a:schemeClr val="tx1"/>
                </a:solidFill>
                <a:latin typeface="Book Antiqua" panose="02040602050305030304" pitchFamily="18" charset="0"/>
              </a:rPr>
              <a:t>Wife (Kira) died 10-12 hours after “botched” scheduled C-section</a:t>
            </a:r>
          </a:p>
          <a:p>
            <a:pPr marL="1257300" lvl="4" indent="-342900">
              <a:buClr>
                <a:schemeClr val="tx1"/>
              </a:buClr>
            </a:pPr>
            <a:r>
              <a:rPr lang="en-US" dirty="0">
                <a:solidFill>
                  <a:schemeClr val="tx1"/>
                </a:solidFill>
                <a:latin typeface="Book Antiqua" panose="02040602050305030304" pitchFamily="18" charset="0"/>
              </a:rPr>
              <a:t>17 minutes</a:t>
            </a:r>
          </a:p>
          <a:p>
            <a:pPr marL="1257300" lvl="4" indent="-342900">
              <a:buClr>
                <a:schemeClr val="tx1"/>
              </a:buClr>
            </a:pPr>
            <a:r>
              <a:rPr lang="en-US" dirty="0">
                <a:solidFill>
                  <a:schemeClr val="tx1"/>
                </a:solidFill>
                <a:latin typeface="Book Antiqua" panose="02040602050305030304" pitchFamily="18" charset="0"/>
              </a:rPr>
              <a:t>Bled internally throughout the day</a:t>
            </a:r>
          </a:p>
          <a:p>
            <a:pPr marL="1257300" lvl="4" indent="-342900">
              <a:buClr>
                <a:schemeClr val="tx1"/>
              </a:buClr>
            </a:pPr>
            <a:r>
              <a:rPr lang="en-US" dirty="0">
                <a:solidFill>
                  <a:schemeClr val="tx1"/>
                </a:solidFill>
                <a:latin typeface="Book Antiqua" panose="02040602050305030304" pitchFamily="18" charset="0"/>
              </a:rPr>
              <a:t>3.5 liters of blood in her abdomen</a:t>
            </a:r>
          </a:p>
          <a:p>
            <a:pPr marL="342900" lvl="2" indent="-342900">
              <a:buClr>
                <a:schemeClr val="tx1"/>
              </a:buClr>
            </a:pPr>
            <a:endParaRPr lang="en-US" sz="1900" dirty="0">
              <a:solidFill>
                <a:schemeClr val="tx1"/>
              </a:solidFill>
              <a:latin typeface="Book Antiqua" panose="02040602050305030304" pitchFamily="18" charset="0"/>
            </a:endParaRPr>
          </a:p>
          <a:p>
            <a:pPr marL="342900" lvl="1" indent="-342900">
              <a:buClr>
                <a:schemeClr val="tx1"/>
              </a:buClr>
            </a:pPr>
            <a:r>
              <a:rPr lang="en-US" sz="2000" dirty="0">
                <a:solidFill>
                  <a:schemeClr val="tx1"/>
                </a:solidFill>
                <a:latin typeface="Book Antiqua" panose="02040602050305030304" pitchFamily="18" charset="0"/>
              </a:rPr>
              <a:t>Attempts to advocate for her care by husband </a:t>
            </a:r>
          </a:p>
          <a:p>
            <a:pPr marL="0" lvl="1" indent="0">
              <a:buClr>
                <a:schemeClr val="tx1"/>
              </a:buClr>
              <a:buNone/>
            </a:pPr>
            <a:r>
              <a:rPr lang="en-US" sz="2000" dirty="0">
                <a:solidFill>
                  <a:schemeClr val="tx1"/>
                </a:solidFill>
                <a:latin typeface="Book Antiqua" panose="02040602050305030304" pitchFamily="18" charset="0"/>
              </a:rPr>
              <a:t>     and family were repeatedly ignored </a:t>
            </a:r>
          </a:p>
          <a:p>
            <a:pPr marL="800100" lvl="3" indent="-342900">
              <a:buClr>
                <a:schemeClr val="tx1"/>
              </a:buClr>
            </a:pPr>
            <a:r>
              <a:rPr lang="en-US" dirty="0">
                <a:solidFill>
                  <a:schemeClr val="tx1"/>
                </a:solidFill>
                <a:latin typeface="Book Antiqua" panose="02040602050305030304" pitchFamily="18" charset="0"/>
              </a:rPr>
              <a:t>Told by staff - ”your wife is not a priority right now”</a:t>
            </a:r>
          </a:p>
          <a:p>
            <a:pPr marL="800100" lvl="3" indent="-342900">
              <a:buClr>
                <a:schemeClr val="tx1"/>
              </a:buClr>
            </a:pPr>
            <a:r>
              <a:rPr lang="en-US" dirty="0">
                <a:latin typeface="Book Antiqua" panose="02040602050305030304" pitchFamily="18" charset="0"/>
              </a:rPr>
              <a:t>Kira repeatedly </a:t>
            </a:r>
            <a:r>
              <a:rPr lang="en-US" dirty="0">
                <a:solidFill>
                  <a:schemeClr val="tx1"/>
                </a:solidFill>
                <a:latin typeface="Book Antiqua" panose="02040602050305030304" pitchFamily="18" charset="0"/>
              </a:rPr>
              <a:t>asked him to calm down - fears of </a:t>
            </a:r>
          </a:p>
          <a:p>
            <a:pPr marL="457200" lvl="3" indent="0">
              <a:buClr>
                <a:schemeClr val="tx1"/>
              </a:buClr>
              <a:buNone/>
            </a:pPr>
            <a:r>
              <a:rPr lang="en-US" dirty="0">
                <a:latin typeface="Book Antiqua" panose="02040602050305030304" pitchFamily="18" charset="0"/>
              </a:rPr>
              <a:t>      </a:t>
            </a:r>
            <a:r>
              <a:rPr lang="en-US" dirty="0">
                <a:solidFill>
                  <a:schemeClr val="tx1"/>
                </a:solidFill>
                <a:latin typeface="Book Antiqua" panose="02040602050305030304" pitchFamily="18" charset="0"/>
              </a:rPr>
              <a:t>being labeled an ”angry Black man”</a:t>
            </a:r>
          </a:p>
          <a:p>
            <a:endParaRPr lang="en-US" dirty="0">
              <a:solidFill>
                <a:schemeClr val="tx1"/>
              </a:solidFill>
            </a:endParaRPr>
          </a:p>
        </p:txBody>
      </p:sp>
      <p:pic>
        <p:nvPicPr>
          <p:cNvPr id="5" name="Content Placeholder 6">
            <a:extLst>
              <a:ext uri="{FF2B5EF4-FFF2-40B4-BE49-F238E27FC236}">
                <a16:creationId xmlns:a16="http://schemas.microsoft.com/office/drawing/2014/main" id="{63E47FF7-53A7-9BA9-4834-5BACE3E2116C}"/>
              </a:ext>
            </a:extLst>
          </p:cNvPr>
          <p:cNvPicPr>
            <a:picLocks noGrp="1" noChangeAspect="1"/>
          </p:cNvPicPr>
          <p:nvPr>
            <p:ph sz="half" idx="2"/>
          </p:nvPr>
        </p:nvPicPr>
        <p:blipFill rotWithShape="1">
          <a:blip r:embed="rId2">
            <a:alphaModFix amt="40000"/>
          </a:blip>
          <a:srcRect t="3512" b="21488"/>
          <a:stretch/>
        </p:blipFill>
        <p:spPr>
          <a:xfrm>
            <a:off x="-3315539" y="-74833"/>
            <a:ext cx="15831096" cy="6932833"/>
          </a:xfrm>
          <a:prstGeom prst="rect">
            <a:avLst/>
          </a:prstGeom>
        </p:spPr>
      </p:pic>
      <p:sp>
        <p:nvSpPr>
          <p:cNvPr id="7" name="TextBox 6">
            <a:extLst>
              <a:ext uri="{FF2B5EF4-FFF2-40B4-BE49-F238E27FC236}">
                <a16:creationId xmlns:a16="http://schemas.microsoft.com/office/drawing/2014/main" id="{163EFDBD-3C49-B71E-873F-F302EE43ADE6}"/>
              </a:ext>
            </a:extLst>
          </p:cNvPr>
          <p:cNvSpPr txBox="1"/>
          <p:nvPr/>
        </p:nvSpPr>
        <p:spPr>
          <a:xfrm>
            <a:off x="3786922" y="4440019"/>
            <a:ext cx="4903907" cy="646331"/>
          </a:xfrm>
          <a:prstGeom prst="rect">
            <a:avLst/>
          </a:prstGeom>
          <a:noFill/>
        </p:spPr>
        <p:txBody>
          <a:bodyPr wrap="none" rtlCol="0">
            <a:spAutoFit/>
          </a:bodyPr>
          <a:lstStyle/>
          <a:p>
            <a:r>
              <a:rPr lang="en-US" b="1" dirty="0">
                <a:solidFill>
                  <a:srgbClr val="0070C0"/>
                </a:solidFill>
                <a:latin typeface="Book Antiqua" panose="02040602050305030304" pitchFamily="18" charset="0"/>
              </a:rPr>
              <a:t>Charles Johnson sued Cedars Sinai Hospital </a:t>
            </a:r>
          </a:p>
          <a:p>
            <a:r>
              <a:rPr lang="en-US" b="1" dirty="0">
                <a:solidFill>
                  <a:srgbClr val="0070C0"/>
                </a:solidFill>
                <a:latin typeface="Book Antiqua" panose="02040602050305030304" pitchFamily="18" charset="0"/>
              </a:rPr>
              <a:t>citing racism as the cause of his wife’s death</a:t>
            </a:r>
          </a:p>
        </p:txBody>
      </p:sp>
    </p:spTree>
    <p:extLst>
      <p:ext uri="{BB962C8B-B14F-4D97-AF65-F5344CB8AC3E}">
        <p14:creationId xmlns:p14="http://schemas.microsoft.com/office/powerpoint/2010/main" val="3773913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descr="A person with a beard&#10;&#10;Description automatically generated with medium confidence">
            <a:extLst>
              <a:ext uri="{FF2B5EF4-FFF2-40B4-BE49-F238E27FC236}">
                <a16:creationId xmlns:a16="http://schemas.microsoft.com/office/drawing/2014/main" id="{9D516BC8-2879-8EB6-358D-6340C0CC342A}"/>
              </a:ext>
            </a:extLst>
          </p:cNvPr>
          <p:cNvPicPr>
            <a:picLocks noGrp="1" noChangeAspect="1"/>
          </p:cNvPicPr>
          <p:nvPr>
            <p:ph sz="half" idx="2"/>
          </p:nvPr>
        </p:nvPicPr>
        <p:blipFill rotWithShape="1">
          <a:blip r:embed="rId2">
            <a:extLst>
              <a:ext uri="{837473B0-CC2E-450A-ABE3-18F120FF3D39}">
                <a1611:picAttrSrcUrl xmlns:a1611="http://schemas.microsoft.com/office/drawing/2016/11/main" r:id="rId3"/>
              </a:ext>
            </a:extLst>
          </a:blip>
          <a:srcRect t="12712" r="-1" b="26894"/>
          <a:stretch/>
        </p:blipFill>
        <p:spPr>
          <a:xfrm>
            <a:off x="20" y="10"/>
            <a:ext cx="8668492" cy="6857990"/>
          </a:xfrm>
          <a:prstGeom prst="rect">
            <a:avLst/>
          </a:prstGeom>
        </p:spPr>
      </p:pic>
      <p:sp>
        <p:nvSpPr>
          <p:cNvPr id="23" name="Rectangle 22">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2C5BF4-EE7C-8B44-263B-4FFBEEC67111}"/>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b="1" i="1" dirty="0"/>
              <a:t>W.E.B. Du </a:t>
            </a:r>
            <a:r>
              <a:rPr lang="en-US" sz="2800" b="1" i="1" dirty="0" err="1"/>
              <a:t>Bois</a:t>
            </a:r>
            <a:br>
              <a:rPr lang="en-US" sz="2800" dirty="0"/>
            </a:br>
            <a:endParaRPr lang="en-US" sz="2800" dirty="0"/>
          </a:p>
        </p:txBody>
      </p:sp>
      <p:sp>
        <p:nvSpPr>
          <p:cNvPr id="25" name="Rectangle 2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529C3EA-5433-C3C3-FF9A-B2197835C7B9}"/>
              </a:ext>
            </a:extLst>
          </p:cNvPr>
          <p:cNvSpPr>
            <a:spLocks noGrp="1"/>
          </p:cNvSpPr>
          <p:nvPr>
            <p:ph sz="half" idx="1"/>
          </p:nvPr>
        </p:nvSpPr>
        <p:spPr>
          <a:xfrm>
            <a:off x="6865034" y="2530602"/>
            <a:ext cx="4969740" cy="3394710"/>
          </a:xfrm>
        </p:spPr>
        <p:txBody>
          <a:bodyPr vert="horz" lIns="91440" tIns="45720" rIns="91440" bIns="45720" rtlCol="0" anchor="t">
            <a:normAutofit lnSpcReduction="10000"/>
          </a:bodyPr>
          <a:lstStyle/>
          <a:p>
            <a:r>
              <a:rPr lang="en-US" dirty="0"/>
              <a:t>”</a:t>
            </a:r>
            <a:r>
              <a:rPr lang="en-US" dirty="0">
                <a:latin typeface="Book Antiqua" panose="02040602050305030304" pitchFamily="18" charset="0"/>
              </a:rPr>
              <a:t>The problem of the Twentieth Century is the problem of the color line . . . The relation of the darker to the lighter races of men in Asia and Africa, in America and the islands of the sea.”</a:t>
            </a:r>
          </a:p>
          <a:p>
            <a:pPr marL="0"/>
            <a:r>
              <a:rPr lang="en-US" sz="2400" dirty="0">
                <a:latin typeface="Book Antiqua" panose="02040602050305030304" pitchFamily="18" charset="0"/>
              </a:rPr>
              <a:t>			</a:t>
            </a:r>
            <a:r>
              <a:rPr lang="en-US" sz="1700" dirty="0"/>
              <a:t>					</a:t>
            </a:r>
            <a:r>
              <a:rPr lang="en-US" sz="2400" dirty="0"/>
              <a:t>1903</a:t>
            </a:r>
          </a:p>
          <a:p>
            <a:pPr marL="0"/>
            <a:endParaRPr lang="en-US" sz="1700" dirty="0"/>
          </a:p>
        </p:txBody>
      </p:sp>
    </p:spTree>
    <p:extLst>
      <p:ext uri="{BB962C8B-B14F-4D97-AF65-F5344CB8AC3E}">
        <p14:creationId xmlns:p14="http://schemas.microsoft.com/office/powerpoint/2010/main" val="12864957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omputer Generated Lights">
            <a:extLst>
              <a:ext uri="{FF2B5EF4-FFF2-40B4-BE49-F238E27FC236}">
                <a16:creationId xmlns:a16="http://schemas.microsoft.com/office/drawing/2014/main" id="{A864E818-0B5D-6AD7-C7C7-F0B919718492}"/>
              </a:ext>
            </a:extLst>
          </p:cNvPr>
          <p:cNvPicPr>
            <a:picLocks noChangeAspect="1"/>
          </p:cNvPicPr>
          <p:nvPr/>
        </p:nvPicPr>
        <p:blipFill rotWithShape="1">
          <a:blip r:embed="rId2">
            <a:alphaModFix amt="40000"/>
          </a:blip>
          <a:srcRect t="7659" b="16328"/>
          <a:stretch/>
        </p:blipFill>
        <p:spPr>
          <a:xfrm>
            <a:off x="20" y="10"/>
            <a:ext cx="12191980" cy="6857990"/>
          </a:xfrm>
          <a:prstGeom prst="rect">
            <a:avLst/>
          </a:prstGeom>
        </p:spPr>
      </p:pic>
      <p:sp>
        <p:nvSpPr>
          <p:cNvPr id="2" name="Title 1"/>
          <p:cNvSpPr>
            <a:spLocks noGrp="1"/>
          </p:cNvSpPr>
          <p:nvPr>
            <p:ph type="title"/>
          </p:nvPr>
        </p:nvSpPr>
        <p:spPr/>
        <p:txBody>
          <a:bodyPr>
            <a:normAutofit/>
          </a:bodyPr>
          <a:lstStyle/>
          <a:p>
            <a:r>
              <a:rPr lang="en-US" dirty="0">
                <a:solidFill>
                  <a:schemeClr val="tx1"/>
                </a:solidFill>
                <a:latin typeface="Book Antiqua" panose="02040602050305030304" pitchFamily="18" charset="0"/>
              </a:rPr>
              <a:t>What is Implicit Bias?</a:t>
            </a:r>
          </a:p>
        </p:txBody>
      </p:sp>
      <p:sp>
        <p:nvSpPr>
          <p:cNvPr id="3" name="Content Placeholder 2"/>
          <p:cNvSpPr>
            <a:spLocks noGrp="1"/>
          </p:cNvSpPr>
          <p:nvPr>
            <p:ph idx="1"/>
          </p:nvPr>
        </p:nvSpPr>
        <p:spPr/>
        <p:txBody>
          <a:bodyPr>
            <a:normAutofit/>
          </a:bodyPr>
          <a:lstStyle/>
          <a:p>
            <a:pPr>
              <a:buClr>
                <a:schemeClr val="tx1"/>
              </a:buClr>
            </a:pPr>
            <a:r>
              <a:rPr lang="en-US" dirty="0">
                <a:solidFill>
                  <a:schemeClr val="tx1"/>
                </a:solidFill>
                <a:latin typeface="Book Antiqua" panose="02040602050305030304" pitchFamily="18" charset="0"/>
              </a:rPr>
              <a:t>The ability to rapidly categorize every person or thing we encounter is thought to be an evolutionary development to ensure survival</a:t>
            </a:r>
          </a:p>
          <a:p>
            <a:pPr lvl="1">
              <a:buClr>
                <a:schemeClr val="tx1"/>
              </a:buClr>
            </a:pPr>
            <a:r>
              <a:rPr lang="en-US" dirty="0">
                <a:solidFill>
                  <a:schemeClr val="tx1"/>
                </a:solidFill>
                <a:latin typeface="Book Antiqua" panose="02040602050305030304" pitchFamily="18" charset="0"/>
              </a:rPr>
              <a:t>Humans needed to quickly decide whether something or someone was friendly or dangerous</a:t>
            </a:r>
          </a:p>
          <a:p>
            <a:pPr lvl="1">
              <a:buClr>
                <a:schemeClr val="tx1"/>
              </a:buClr>
            </a:pPr>
            <a:r>
              <a:rPr lang="en-US" dirty="0">
                <a:solidFill>
                  <a:schemeClr val="tx1"/>
                </a:solidFill>
                <a:latin typeface="Book Antiqua" panose="02040602050305030304" pitchFamily="18" charset="0"/>
              </a:rPr>
              <a:t>Our brains still use these shortcuts</a:t>
            </a:r>
          </a:p>
          <a:p>
            <a:pPr lvl="2">
              <a:buClr>
                <a:schemeClr val="tx1"/>
              </a:buClr>
            </a:pPr>
            <a:r>
              <a:rPr lang="en-US" dirty="0">
                <a:solidFill>
                  <a:schemeClr val="tx1"/>
                </a:solidFill>
                <a:latin typeface="Book Antiqua" panose="02040602050305030304" pitchFamily="18" charset="0"/>
              </a:rPr>
              <a:t>Unfortunately, sometimes to the detriment of others</a:t>
            </a:r>
          </a:p>
          <a:p>
            <a:pPr marL="457200" lvl="1" indent="0">
              <a:buNone/>
            </a:pPr>
            <a:endParaRPr lang="en-US" dirty="0">
              <a:solidFill>
                <a:schemeClr val="tx1"/>
              </a:solidFill>
            </a:endParaRPr>
          </a:p>
          <a:p>
            <a:pPr lvl="0"/>
            <a:endParaRPr lang="en-US" dirty="0">
              <a:solidFill>
                <a:schemeClr val="tx1"/>
              </a:solidFill>
            </a:endParaRPr>
          </a:p>
          <a:p>
            <a:pPr marL="457200" lvl="1" indent="0">
              <a:buNone/>
            </a:pPr>
            <a:endParaRPr lang="en-US" dirty="0">
              <a:solidFill>
                <a:schemeClr val="tx1"/>
              </a:solidFill>
            </a:endParaRPr>
          </a:p>
        </p:txBody>
      </p:sp>
    </p:spTree>
    <p:extLst>
      <p:ext uri="{BB962C8B-B14F-4D97-AF65-F5344CB8AC3E}">
        <p14:creationId xmlns:p14="http://schemas.microsoft.com/office/powerpoint/2010/main" val="14834299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25786FE1-28B6-0503-86CF-964CE22F5FDE}"/>
              </a:ext>
            </a:extLst>
          </p:cNvPr>
          <p:cNvSpPr/>
          <p:nvPr/>
        </p:nvSpPr>
        <p:spPr>
          <a:xfrm>
            <a:off x="787842" y="4271519"/>
            <a:ext cx="2059921" cy="640894"/>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Conformity</a:t>
            </a:r>
            <a:endParaRPr lang="en-US" sz="1600" b="1" dirty="0">
              <a:latin typeface="Book Antiqua" panose="02040602050305030304" pitchFamily="18" charset="0"/>
            </a:endParaRPr>
          </a:p>
        </p:txBody>
      </p:sp>
      <p:cxnSp>
        <p:nvCxnSpPr>
          <p:cNvPr id="10" name="Straight Arrow Connector 9">
            <a:extLst>
              <a:ext uri="{FF2B5EF4-FFF2-40B4-BE49-F238E27FC236}">
                <a16:creationId xmlns:a16="http://schemas.microsoft.com/office/drawing/2014/main" id="{12822A30-3874-3896-1E67-21D3CE681537}"/>
              </a:ext>
            </a:extLst>
          </p:cNvPr>
          <p:cNvCxnSpPr>
            <a:cxnSpLocks/>
          </p:cNvCxnSpPr>
          <p:nvPr/>
        </p:nvCxnSpPr>
        <p:spPr>
          <a:xfrm flipV="1">
            <a:off x="2204249" y="1834550"/>
            <a:ext cx="8024639" cy="3763184"/>
          </a:xfrm>
          <a:prstGeom prst="straightConnector1">
            <a:avLst/>
          </a:prstGeom>
          <a:ln w="7620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Cloud 27">
            <a:extLst>
              <a:ext uri="{FF2B5EF4-FFF2-40B4-BE49-F238E27FC236}">
                <a16:creationId xmlns:a16="http://schemas.microsoft.com/office/drawing/2014/main" id="{E39F0C34-1510-1A59-4ABF-54D4C3DB6134}"/>
              </a:ext>
            </a:extLst>
          </p:cNvPr>
          <p:cNvSpPr/>
          <p:nvPr/>
        </p:nvSpPr>
        <p:spPr>
          <a:xfrm>
            <a:off x="2567217" y="5757605"/>
            <a:ext cx="2017128" cy="670413"/>
          </a:xfrm>
          <a:prstGeom prst="cloud">
            <a:avLst/>
          </a:prstGeom>
          <a:solidFill>
            <a:srgbClr val="AE50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Conformity</a:t>
            </a:r>
            <a:endParaRPr lang="en-US" sz="1600" b="1" dirty="0">
              <a:latin typeface="Book Antiqua" panose="02040602050305030304" pitchFamily="18" charset="0"/>
            </a:endParaRPr>
          </a:p>
        </p:txBody>
      </p:sp>
      <p:sp>
        <p:nvSpPr>
          <p:cNvPr id="29" name="Cloud 28">
            <a:extLst>
              <a:ext uri="{FF2B5EF4-FFF2-40B4-BE49-F238E27FC236}">
                <a16:creationId xmlns:a16="http://schemas.microsoft.com/office/drawing/2014/main" id="{D839498F-55DD-4A63-339F-F6041A1648DA}"/>
              </a:ext>
            </a:extLst>
          </p:cNvPr>
          <p:cNvSpPr/>
          <p:nvPr/>
        </p:nvSpPr>
        <p:spPr>
          <a:xfrm>
            <a:off x="6259819" y="4125328"/>
            <a:ext cx="2354591" cy="799723"/>
          </a:xfrm>
          <a:prstGeom prst="cloud">
            <a:avLst/>
          </a:prstGeom>
          <a:solidFill>
            <a:srgbClr val="AE50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Dissension</a:t>
            </a:r>
          </a:p>
          <a:p>
            <a:pPr algn="ctr" defTabSz="790773">
              <a:spcAft>
                <a:spcPts val="552"/>
              </a:spcAft>
            </a:pPr>
            <a:r>
              <a:rPr lang="en-US" sz="1600" b="1" kern="1200" dirty="0">
                <a:solidFill>
                  <a:schemeClr val="lt1"/>
                </a:solidFill>
                <a:latin typeface="Book Antiqua" panose="02040602050305030304" pitchFamily="18" charset="0"/>
                <a:ea typeface="+mn-ea"/>
                <a:cs typeface="+mn-cs"/>
              </a:rPr>
              <a:t>Disillusioned</a:t>
            </a:r>
            <a:endParaRPr lang="en-US" sz="1600" b="1" dirty="0">
              <a:latin typeface="Book Antiqua" panose="02040602050305030304" pitchFamily="18" charset="0"/>
            </a:endParaRPr>
          </a:p>
        </p:txBody>
      </p:sp>
      <p:sp>
        <p:nvSpPr>
          <p:cNvPr id="30" name="Cloud 29">
            <a:extLst>
              <a:ext uri="{FF2B5EF4-FFF2-40B4-BE49-F238E27FC236}">
                <a16:creationId xmlns:a16="http://schemas.microsoft.com/office/drawing/2014/main" id="{F88EA440-D945-EDF1-F4AB-197F5EE413C9}"/>
              </a:ext>
            </a:extLst>
          </p:cNvPr>
          <p:cNvSpPr/>
          <p:nvPr/>
        </p:nvSpPr>
        <p:spPr>
          <a:xfrm>
            <a:off x="2089681" y="3262071"/>
            <a:ext cx="2059921" cy="799723"/>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Acceptance</a:t>
            </a:r>
          </a:p>
          <a:p>
            <a:pPr algn="ctr" defTabSz="790773">
              <a:spcAft>
                <a:spcPts val="552"/>
              </a:spcAft>
            </a:pPr>
            <a:r>
              <a:rPr lang="en-US" sz="1600" b="1" kern="1200" dirty="0">
                <a:solidFill>
                  <a:schemeClr val="lt1"/>
                </a:solidFill>
                <a:latin typeface="Book Antiqua" panose="02040602050305030304" pitchFamily="18" charset="0"/>
                <a:ea typeface="+mn-ea"/>
                <a:cs typeface="+mn-cs"/>
              </a:rPr>
              <a:t>Dismissive</a:t>
            </a:r>
            <a:endParaRPr lang="en-US" sz="1600" b="1" dirty="0">
              <a:latin typeface="Book Antiqua" panose="02040602050305030304" pitchFamily="18" charset="0"/>
            </a:endParaRPr>
          </a:p>
        </p:txBody>
      </p:sp>
      <p:sp>
        <p:nvSpPr>
          <p:cNvPr id="31" name="Cloud 30">
            <a:extLst>
              <a:ext uri="{FF2B5EF4-FFF2-40B4-BE49-F238E27FC236}">
                <a16:creationId xmlns:a16="http://schemas.microsoft.com/office/drawing/2014/main" id="{7B89A77D-43C4-C34A-A8B3-02DE2CFF283E}"/>
              </a:ext>
            </a:extLst>
          </p:cNvPr>
          <p:cNvSpPr/>
          <p:nvPr/>
        </p:nvSpPr>
        <p:spPr>
          <a:xfrm>
            <a:off x="8093302" y="3391215"/>
            <a:ext cx="1530936" cy="799723"/>
          </a:xfrm>
          <a:prstGeom prst="cloud">
            <a:avLst/>
          </a:prstGeom>
          <a:solidFill>
            <a:srgbClr val="AE50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Angry</a:t>
            </a:r>
          </a:p>
          <a:p>
            <a:pPr algn="ctr" defTabSz="790773">
              <a:spcAft>
                <a:spcPts val="552"/>
              </a:spcAft>
            </a:pPr>
            <a:r>
              <a:rPr lang="en-US" sz="1600" b="1" kern="1200" dirty="0">
                <a:solidFill>
                  <a:schemeClr val="lt1"/>
                </a:solidFill>
                <a:latin typeface="Book Antiqua" panose="02040602050305030304" pitchFamily="18" charset="0"/>
                <a:ea typeface="+mn-ea"/>
                <a:cs typeface="+mn-cs"/>
              </a:rPr>
              <a:t>Bitter</a:t>
            </a:r>
            <a:endParaRPr lang="en-US" sz="1600" b="1" dirty="0">
              <a:latin typeface="Book Antiqua" panose="02040602050305030304" pitchFamily="18" charset="0"/>
            </a:endParaRPr>
          </a:p>
        </p:txBody>
      </p:sp>
      <p:sp>
        <p:nvSpPr>
          <p:cNvPr id="32" name="Cloud 31">
            <a:extLst>
              <a:ext uri="{FF2B5EF4-FFF2-40B4-BE49-F238E27FC236}">
                <a16:creationId xmlns:a16="http://schemas.microsoft.com/office/drawing/2014/main" id="{807542BF-253C-EB9E-4253-F218815D4187}"/>
              </a:ext>
            </a:extLst>
          </p:cNvPr>
          <p:cNvSpPr/>
          <p:nvPr/>
        </p:nvSpPr>
        <p:spPr>
          <a:xfrm>
            <a:off x="5881575" y="1739449"/>
            <a:ext cx="1646461" cy="799723"/>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Guilt</a:t>
            </a:r>
          </a:p>
          <a:p>
            <a:pPr algn="ctr" defTabSz="790773">
              <a:spcAft>
                <a:spcPts val="552"/>
              </a:spcAft>
            </a:pPr>
            <a:r>
              <a:rPr lang="en-US" sz="1600" b="1" kern="1200" dirty="0">
                <a:solidFill>
                  <a:schemeClr val="lt1"/>
                </a:solidFill>
                <a:latin typeface="Book Antiqua" panose="02040602050305030304" pitchFamily="18" charset="0"/>
                <a:ea typeface="+mn-ea"/>
                <a:cs typeface="+mn-cs"/>
              </a:rPr>
              <a:t>Shame</a:t>
            </a:r>
            <a:endParaRPr lang="en-US" sz="1600" b="1" dirty="0">
              <a:latin typeface="Book Antiqua" panose="02040602050305030304" pitchFamily="18" charset="0"/>
            </a:endParaRPr>
          </a:p>
        </p:txBody>
      </p:sp>
      <p:sp>
        <p:nvSpPr>
          <p:cNvPr id="33" name="Cloud 32">
            <a:extLst>
              <a:ext uri="{FF2B5EF4-FFF2-40B4-BE49-F238E27FC236}">
                <a16:creationId xmlns:a16="http://schemas.microsoft.com/office/drawing/2014/main" id="{A456934B-0FC4-6FCA-E358-B51B2C5738B5}"/>
              </a:ext>
            </a:extLst>
          </p:cNvPr>
          <p:cNvSpPr/>
          <p:nvPr/>
        </p:nvSpPr>
        <p:spPr>
          <a:xfrm>
            <a:off x="3628227" y="2489920"/>
            <a:ext cx="2888363" cy="799723"/>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Blaming</a:t>
            </a:r>
          </a:p>
          <a:p>
            <a:pPr algn="ctr" defTabSz="790773">
              <a:spcAft>
                <a:spcPts val="552"/>
              </a:spcAft>
            </a:pPr>
            <a:r>
              <a:rPr lang="en-US" sz="1600" b="1" kern="1200" dirty="0">
                <a:solidFill>
                  <a:schemeClr val="lt1"/>
                </a:solidFill>
                <a:latin typeface="Book Antiqua" panose="02040602050305030304" pitchFamily="18" charset="0"/>
                <a:ea typeface="+mn-ea"/>
                <a:cs typeface="+mn-cs"/>
              </a:rPr>
              <a:t>Reverse Racism</a:t>
            </a:r>
            <a:endParaRPr lang="en-US" sz="1600" b="1" dirty="0">
              <a:latin typeface="Book Antiqua" panose="02040602050305030304" pitchFamily="18" charset="0"/>
            </a:endParaRPr>
          </a:p>
        </p:txBody>
      </p:sp>
      <p:sp>
        <p:nvSpPr>
          <p:cNvPr id="34" name="Cloud 33">
            <a:extLst>
              <a:ext uri="{FF2B5EF4-FFF2-40B4-BE49-F238E27FC236}">
                <a16:creationId xmlns:a16="http://schemas.microsoft.com/office/drawing/2014/main" id="{470B5FAB-E642-C540-B762-6A90F9839274}"/>
              </a:ext>
            </a:extLst>
          </p:cNvPr>
          <p:cNvSpPr/>
          <p:nvPr/>
        </p:nvSpPr>
        <p:spPr>
          <a:xfrm>
            <a:off x="9042828" y="2491371"/>
            <a:ext cx="3052190" cy="943268"/>
          </a:xfrm>
          <a:prstGeom prst="cloud">
            <a:avLst/>
          </a:prstGeom>
          <a:solidFill>
            <a:srgbClr val="AE50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Understanding Complex Identity</a:t>
            </a:r>
          </a:p>
          <a:p>
            <a:pPr algn="ctr" defTabSz="790773">
              <a:spcAft>
                <a:spcPts val="552"/>
              </a:spcAft>
            </a:pPr>
            <a:r>
              <a:rPr lang="en-US" sz="1600" b="1" kern="1200" dirty="0">
                <a:solidFill>
                  <a:schemeClr val="lt1"/>
                </a:solidFill>
                <a:latin typeface="Book Antiqua" panose="02040602050305030304" pitchFamily="18" charset="0"/>
                <a:ea typeface="+mn-ea"/>
                <a:cs typeface="+mn-cs"/>
              </a:rPr>
              <a:t>Intersectionality</a:t>
            </a:r>
            <a:endParaRPr lang="en-US" sz="1600" b="1" dirty="0">
              <a:latin typeface="Book Antiqua" panose="02040602050305030304" pitchFamily="18" charset="0"/>
            </a:endParaRPr>
          </a:p>
        </p:txBody>
      </p:sp>
      <p:sp>
        <p:nvSpPr>
          <p:cNvPr id="35" name="Cloud 34">
            <a:extLst>
              <a:ext uri="{FF2B5EF4-FFF2-40B4-BE49-F238E27FC236}">
                <a16:creationId xmlns:a16="http://schemas.microsoft.com/office/drawing/2014/main" id="{15516FAD-A4B8-DC2A-BBB2-E47CE7085718}"/>
              </a:ext>
            </a:extLst>
          </p:cNvPr>
          <p:cNvSpPr/>
          <p:nvPr/>
        </p:nvSpPr>
        <p:spPr>
          <a:xfrm>
            <a:off x="7084064" y="1104177"/>
            <a:ext cx="2540174" cy="799723"/>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Understanding</a:t>
            </a:r>
          </a:p>
          <a:p>
            <a:pPr algn="ctr" defTabSz="790773">
              <a:spcAft>
                <a:spcPts val="552"/>
              </a:spcAft>
            </a:pPr>
            <a:r>
              <a:rPr lang="en-US" sz="1600" b="1" kern="1200" dirty="0">
                <a:solidFill>
                  <a:schemeClr val="lt1"/>
                </a:solidFill>
                <a:latin typeface="Book Antiqua" panose="02040602050305030304" pitchFamily="18" charset="0"/>
                <a:ea typeface="+mn-ea"/>
                <a:cs typeface="+mn-cs"/>
              </a:rPr>
              <a:t>White Privilege</a:t>
            </a:r>
            <a:endParaRPr lang="en-US" sz="1600" b="1" dirty="0">
              <a:latin typeface="Book Antiqua" panose="02040602050305030304" pitchFamily="18" charset="0"/>
            </a:endParaRPr>
          </a:p>
        </p:txBody>
      </p:sp>
      <p:sp>
        <p:nvSpPr>
          <p:cNvPr id="36" name="Cloud 35">
            <a:extLst>
              <a:ext uri="{FF2B5EF4-FFF2-40B4-BE49-F238E27FC236}">
                <a16:creationId xmlns:a16="http://schemas.microsoft.com/office/drawing/2014/main" id="{162120C5-A073-4646-FE2D-144A665FBBD1}"/>
              </a:ext>
            </a:extLst>
          </p:cNvPr>
          <p:cNvSpPr/>
          <p:nvPr/>
        </p:nvSpPr>
        <p:spPr>
          <a:xfrm>
            <a:off x="9752614" y="457200"/>
            <a:ext cx="2172711" cy="1584498"/>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b="1" kern="1200" dirty="0">
                <a:solidFill>
                  <a:schemeClr val="lt1"/>
                </a:solidFill>
                <a:latin typeface="Book Antiqua" panose="02040602050305030304" pitchFamily="18" charset="0"/>
                <a:ea typeface="+mn-ea"/>
                <a:cs typeface="+mn-cs"/>
              </a:rPr>
              <a:t>Integrative </a:t>
            </a:r>
          </a:p>
          <a:p>
            <a:pPr algn="ctr" defTabSz="790773">
              <a:spcAft>
                <a:spcPts val="552"/>
              </a:spcAft>
            </a:pPr>
            <a:r>
              <a:rPr lang="en-US" b="1" kern="1200" dirty="0">
                <a:solidFill>
                  <a:schemeClr val="lt1"/>
                </a:solidFill>
                <a:latin typeface="Book Antiqua" panose="02040602050305030304" pitchFamily="18" charset="0"/>
                <a:ea typeface="+mn-ea"/>
                <a:cs typeface="+mn-cs"/>
              </a:rPr>
              <a:t>Awareness</a:t>
            </a:r>
            <a:endParaRPr lang="en-US" b="1" dirty="0">
              <a:latin typeface="Book Antiqua" panose="02040602050305030304" pitchFamily="18" charset="0"/>
            </a:endParaRPr>
          </a:p>
        </p:txBody>
      </p:sp>
      <p:sp>
        <p:nvSpPr>
          <p:cNvPr id="37" name="Cloud 36">
            <a:extLst>
              <a:ext uri="{FF2B5EF4-FFF2-40B4-BE49-F238E27FC236}">
                <a16:creationId xmlns:a16="http://schemas.microsoft.com/office/drawing/2014/main" id="{F727BF75-F2B3-B222-0C77-341E61A69591}"/>
              </a:ext>
            </a:extLst>
          </p:cNvPr>
          <p:cNvSpPr/>
          <p:nvPr/>
        </p:nvSpPr>
        <p:spPr>
          <a:xfrm>
            <a:off x="4598903" y="4925907"/>
            <a:ext cx="1748929" cy="843679"/>
          </a:xfrm>
          <a:prstGeom prst="cloud">
            <a:avLst/>
          </a:prstGeom>
          <a:solidFill>
            <a:srgbClr val="AE50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Confused</a:t>
            </a:r>
            <a:endParaRPr lang="en-US" sz="1600" b="1" dirty="0">
              <a:latin typeface="Book Antiqua" panose="02040602050305030304" pitchFamily="18" charset="0"/>
            </a:endParaRPr>
          </a:p>
        </p:txBody>
      </p:sp>
      <p:sp>
        <p:nvSpPr>
          <p:cNvPr id="38" name="Cloud 37">
            <a:extLst>
              <a:ext uri="{FF2B5EF4-FFF2-40B4-BE49-F238E27FC236}">
                <a16:creationId xmlns:a16="http://schemas.microsoft.com/office/drawing/2014/main" id="{604487FB-4BD1-24F5-224E-369603B4AECB}"/>
              </a:ext>
            </a:extLst>
          </p:cNvPr>
          <p:cNvSpPr/>
          <p:nvPr/>
        </p:nvSpPr>
        <p:spPr>
          <a:xfrm>
            <a:off x="360035" y="5557121"/>
            <a:ext cx="2017128" cy="843679"/>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b="1" kern="1200" dirty="0">
                <a:solidFill>
                  <a:schemeClr val="lt1"/>
                </a:solidFill>
                <a:latin typeface="Book Antiqua" panose="02040602050305030304" pitchFamily="18" charset="0"/>
                <a:ea typeface="+mn-ea"/>
                <a:cs typeface="+mn-cs"/>
              </a:rPr>
              <a:t>Emulate</a:t>
            </a:r>
          </a:p>
          <a:p>
            <a:pPr algn="ctr" defTabSz="790773">
              <a:spcAft>
                <a:spcPts val="552"/>
              </a:spcAft>
            </a:pPr>
            <a:r>
              <a:rPr lang="en-US" b="1" kern="1200" dirty="0">
                <a:solidFill>
                  <a:schemeClr val="lt1"/>
                </a:solidFill>
                <a:latin typeface="Book Antiqua" panose="02040602050305030304" pitchFamily="18" charset="0"/>
                <a:ea typeface="+mn-ea"/>
                <a:cs typeface="+mn-cs"/>
              </a:rPr>
              <a:t>Whiteness</a:t>
            </a:r>
            <a:endParaRPr lang="en-US" b="1" dirty="0">
              <a:latin typeface="Book Antiqua" panose="02040602050305030304" pitchFamily="18" charset="0"/>
            </a:endParaRPr>
          </a:p>
        </p:txBody>
      </p:sp>
      <p:sp>
        <p:nvSpPr>
          <p:cNvPr id="40" name="Oval 39">
            <a:extLst>
              <a:ext uri="{FF2B5EF4-FFF2-40B4-BE49-F238E27FC236}">
                <a16:creationId xmlns:a16="http://schemas.microsoft.com/office/drawing/2014/main" id="{B308521E-474C-8196-134C-23B1DBF2B25D}"/>
              </a:ext>
            </a:extLst>
          </p:cNvPr>
          <p:cNvSpPr/>
          <p:nvPr/>
        </p:nvSpPr>
        <p:spPr>
          <a:xfrm>
            <a:off x="493835" y="2030280"/>
            <a:ext cx="3252729" cy="79018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1248">
              <a:spcAft>
                <a:spcPts val="600"/>
              </a:spcAft>
            </a:pPr>
            <a:r>
              <a:rPr lang="en-US" sz="2400" b="1" kern="1200" dirty="0">
                <a:solidFill>
                  <a:schemeClr val="lt1"/>
                </a:solidFill>
                <a:latin typeface="Book Antiqua" panose="02040602050305030304" pitchFamily="18" charset="0"/>
                <a:ea typeface="+mn-ea"/>
                <a:cs typeface="+mn-cs"/>
              </a:rPr>
              <a:t>White People</a:t>
            </a:r>
            <a:endParaRPr lang="en-US" sz="2400" b="1" dirty="0">
              <a:latin typeface="Book Antiqua" panose="02040602050305030304" pitchFamily="18" charset="0"/>
            </a:endParaRPr>
          </a:p>
        </p:txBody>
      </p:sp>
      <p:sp>
        <p:nvSpPr>
          <p:cNvPr id="41" name="Oval 40">
            <a:extLst>
              <a:ext uri="{FF2B5EF4-FFF2-40B4-BE49-F238E27FC236}">
                <a16:creationId xmlns:a16="http://schemas.microsoft.com/office/drawing/2014/main" id="{E0734786-EF97-DD25-6A88-D3908056F86C}"/>
              </a:ext>
            </a:extLst>
          </p:cNvPr>
          <p:cNvSpPr/>
          <p:nvPr/>
        </p:nvSpPr>
        <p:spPr>
          <a:xfrm>
            <a:off x="8150966" y="5035474"/>
            <a:ext cx="3399990" cy="843679"/>
          </a:xfrm>
          <a:prstGeom prst="ellipse">
            <a:avLst/>
          </a:prstGeom>
          <a:solidFill>
            <a:srgbClr val="AE50F7">
              <a:alpha val="9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1248">
              <a:spcAft>
                <a:spcPts val="600"/>
              </a:spcAft>
            </a:pPr>
            <a:r>
              <a:rPr lang="en-US" sz="2400" b="1" kern="1200" dirty="0">
                <a:solidFill>
                  <a:schemeClr val="lt1"/>
                </a:solidFill>
                <a:latin typeface="Book Antiqua" panose="02040602050305030304" pitchFamily="18" charset="0"/>
                <a:ea typeface="+mn-ea"/>
                <a:cs typeface="+mn-cs"/>
              </a:rPr>
              <a:t>People of Color</a:t>
            </a:r>
            <a:endParaRPr lang="en-US" sz="2400" b="1" dirty="0">
              <a:latin typeface="Book Antiqua" panose="02040602050305030304" pitchFamily="18" charset="0"/>
            </a:endParaRPr>
          </a:p>
        </p:txBody>
      </p:sp>
      <p:sp>
        <p:nvSpPr>
          <p:cNvPr id="42" name="Up Ribbon 41">
            <a:extLst>
              <a:ext uri="{FF2B5EF4-FFF2-40B4-BE49-F238E27FC236}">
                <a16:creationId xmlns:a16="http://schemas.microsoft.com/office/drawing/2014/main" id="{0F0BD60C-CF33-887B-702C-738C6C71938D}"/>
              </a:ext>
            </a:extLst>
          </p:cNvPr>
          <p:cNvSpPr/>
          <p:nvPr/>
        </p:nvSpPr>
        <p:spPr>
          <a:xfrm>
            <a:off x="895967" y="394016"/>
            <a:ext cx="5701194" cy="1010073"/>
          </a:xfrm>
          <a:prstGeom prst="ribbon2">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1248">
              <a:spcAft>
                <a:spcPts val="600"/>
              </a:spcAft>
            </a:pPr>
            <a:r>
              <a:rPr lang="en-US" sz="2576" b="1" kern="1200" dirty="0">
                <a:solidFill>
                  <a:schemeClr val="lt1"/>
                </a:solidFill>
                <a:latin typeface="Book Antiqua" panose="02040602050305030304" pitchFamily="18" charset="0"/>
                <a:ea typeface="+mn-ea"/>
                <a:cs typeface="+mn-cs"/>
              </a:rPr>
              <a:t>Racial Identity Development</a:t>
            </a:r>
            <a:endParaRPr lang="en-US" sz="2800" b="1" dirty="0">
              <a:latin typeface="Book Antiqua" panose="02040602050305030304" pitchFamily="18" charset="0"/>
            </a:endParaRPr>
          </a:p>
        </p:txBody>
      </p:sp>
      <p:sp>
        <p:nvSpPr>
          <p:cNvPr id="46" name="Freeform 45">
            <a:extLst>
              <a:ext uri="{FF2B5EF4-FFF2-40B4-BE49-F238E27FC236}">
                <a16:creationId xmlns:a16="http://schemas.microsoft.com/office/drawing/2014/main" id="{0D9A608D-B877-AA95-6F70-6164B305DC3F}"/>
              </a:ext>
            </a:extLst>
          </p:cNvPr>
          <p:cNvSpPr/>
          <p:nvPr/>
        </p:nvSpPr>
        <p:spPr>
          <a:xfrm>
            <a:off x="2100217" y="1752700"/>
            <a:ext cx="7971583" cy="3935036"/>
          </a:xfrm>
          <a:custGeom>
            <a:avLst/>
            <a:gdLst>
              <a:gd name="connsiteX0" fmla="*/ 0 w 8639798"/>
              <a:gd name="connsiteY0" fmla="*/ 4196522 h 4264889"/>
              <a:gd name="connsiteX1" fmla="*/ 51275 w 8639798"/>
              <a:gd name="connsiteY1" fmla="*/ 4136702 h 4264889"/>
              <a:gd name="connsiteX2" fmla="*/ 68366 w 8639798"/>
              <a:gd name="connsiteY2" fmla="*/ 4111064 h 4264889"/>
              <a:gd name="connsiteX3" fmla="*/ 94004 w 8639798"/>
              <a:gd name="connsiteY3" fmla="*/ 4093973 h 4264889"/>
              <a:gd name="connsiteX4" fmla="*/ 111095 w 8639798"/>
              <a:gd name="connsiteY4" fmla="*/ 4068335 h 4264889"/>
              <a:gd name="connsiteX5" fmla="*/ 162370 w 8639798"/>
              <a:gd name="connsiteY5" fmla="*/ 4034152 h 4264889"/>
              <a:gd name="connsiteX6" fmla="*/ 205099 w 8639798"/>
              <a:gd name="connsiteY6" fmla="*/ 3991423 h 4264889"/>
              <a:gd name="connsiteX7" fmla="*/ 247828 w 8639798"/>
              <a:gd name="connsiteY7" fmla="*/ 3948694 h 4264889"/>
              <a:gd name="connsiteX8" fmla="*/ 282011 w 8639798"/>
              <a:gd name="connsiteY8" fmla="*/ 3914511 h 4264889"/>
              <a:gd name="connsiteX9" fmla="*/ 299103 w 8639798"/>
              <a:gd name="connsiteY9" fmla="*/ 3888874 h 4264889"/>
              <a:gd name="connsiteX10" fmla="*/ 376015 w 8639798"/>
              <a:gd name="connsiteY10" fmla="*/ 3837599 h 4264889"/>
              <a:gd name="connsiteX11" fmla="*/ 401652 w 8639798"/>
              <a:gd name="connsiteY11" fmla="*/ 3820507 h 4264889"/>
              <a:gd name="connsiteX12" fmla="*/ 452927 w 8639798"/>
              <a:gd name="connsiteY12" fmla="*/ 3803416 h 4264889"/>
              <a:gd name="connsiteX13" fmla="*/ 504202 w 8639798"/>
              <a:gd name="connsiteY13" fmla="*/ 3777778 h 4264889"/>
              <a:gd name="connsiteX14" fmla="*/ 675118 w 8639798"/>
              <a:gd name="connsiteY14" fmla="*/ 3786324 h 4264889"/>
              <a:gd name="connsiteX15" fmla="*/ 760576 w 8639798"/>
              <a:gd name="connsiteY15" fmla="*/ 3811962 h 4264889"/>
              <a:gd name="connsiteX16" fmla="*/ 786213 w 8639798"/>
              <a:gd name="connsiteY16" fmla="*/ 3820507 h 4264889"/>
              <a:gd name="connsiteX17" fmla="*/ 837488 w 8639798"/>
              <a:gd name="connsiteY17" fmla="*/ 3854691 h 4264889"/>
              <a:gd name="connsiteX18" fmla="*/ 854579 w 8639798"/>
              <a:gd name="connsiteY18" fmla="*/ 3905965 h 4264889"/>
              <a:gd name="connsiteX19" fmla="*/ 846033 w 8639798"/>
              <a:gd name="connsiteY19" fmla="*/ 4051244 h 4264889"/>
              <a:gd name="connsiteX20" fmla="*/ 828942 w 8639798"/>
              <a:gd name="connsiteY20" fmla="*/ 4102519 h 4264889"/>
              <a:gd name="connsiteX21" fmla="*/ 777667 w 8639798"/>
              <a:gd name="connsiteY21" fmla="*/ 4153793 h 4264889"/>
              <a:gd name="connsiteX22" fmla="*/ 760576 w 8639798"/>
              <a:gd name="connsiteY22" fmla="*/ 4179431 h 4264889"/>
              <a:gd name="connsiteX23" fmla="*/ 709301 w 8639798"/>
              <a:gd name="connsiteY23" fmla="*/ 4213614 h 4264889"/>
              <a:gd name="connsiteX24" fmla="*/ 658026 w 8639798"/>
              <a:gd name="connsiteY24" fmla="*/ 4247797 h 4264889"/>
              <a:gd name="connsiteX25" fmla="*/ 598205 w 8639798"/>
              <a:gd name="connsiteY25" fmla="*/ 4264889 h 4264889"/>
              <a:gd name="connsiteX26" fmla="*/ 435835 w 8639798"/>
              <a:gd name="connsiteY26" fmla="*/ 4239251 h 4264889"/>
              <a:gd name="connsiteX27" fmla="*/ 384561 w 8639798"/>
              <a:gd name="connsiteY27" fmla="*/ 4205068 h 4264889"/>
              <a:gd name="connsiteX28" fmla="*/ 350377 w 8639798"/>
              <a:gd name="connsiteY28" fmla="*/ 4153793 h 4264889"/>
              <a:gd name="connsiteX29" fmla="*/ 333286 w 8639798"/>
              <a:gd name="connsiteY29" fmla="*/ 4128156 h 4264889"/>
              <a:gd name="connsiteX30" fmla="*/ 324740 w 8639798"/>
              <a:gd name="connsiteY30" fmla="*/ 4102519 h 4264889"/>
              <a:gd name="connsiteX31" fmla="*/ 341832 w 8639798"/>
              <a:gd name="connsiteY31" fmla="*/ 3931603 h 4264889"/>
              <a:gd name="connsiteX32" fmla="*/ 358923 w 8639798"/>
              <a:gd name="connsiteY32" fmla="*/ 3905965 h 4264889"/>
              <a:gd name="connsiteX33" fmla="*/ 410198 w 8639798"/>
              <a:gd name="connsiteY33" fmla="*/ 3871782 h 4264889"/>
              <a:gd name="connsiteX34" fmla="*/ 461473 w 8639798"/>
              <a:gd name="connsiteY34" fmla="*/ 3846145 h 4264889"/>
              <a:gd name="connsiteX35" fmla="*/ 606751 w 8639798"/>
              <a:gd name="connsiteY35" fmla="*/ 3854691 h 4264889"/>
              <a:gd name="connsiteX36" fmla="*/ 658026 w 8639798"/>
              <a:gd name="connsiteY36" fmla="*/ 3888874 h 4264889"/>
              <a:gd name="connsiteX37" fmla="*/ 675118 w 8639798"/>
              <a:gd name="connsiteY37" fmla="*/ 3940149 h 4264889"/>
              <a:gd name="connsiteX38" fmla="*/ 683663 w 8639798"/>
              <a:gd name="connsiteY38" fmla="*/ 3965786 h 4264889"/>
              <a:gd name="connsiteX39" fmla="*/ 658026 w 8639798"/>
              <a:gd name="connsiteY39" fmla="*/ 4102519 h 4264889"/>
              <a:gd name="connsiteX40" fmla="*/ 606751 w 8639798"/>
              <a:gd name="connsiteY40" fmla="*/ 4145248 h 4264889"/>
              <a:gd name="connsiteX41" fmla="*/ 555476 w 8639798"/>
              <a:gd name="connsiteY41" fmla="*/ 4162339 h 4264889"/>
              <a:gd name="connsiteX42" fmla="*/ 452927 w 8639798"/>
              <a:gd name="connsiteY42" fmla="*/ 4145248 h 4264889"/>
              <a:gd name="connsiteX43" fmla="*/ 427290 w 8639798"/>
              <a:gd name="connsiteY43" fmla="*/ 4128156 h 4264889"/>
              <a:gd name="connsiteX44" fmla="*/ 410198 w 8639798"/>
              <a:gd name="connsiteY44" fmla="*/ 4076881 h 4264889"/>
              <a:gd name="connsiteX45" fmla="*/ 435835 w 8639798"/>
              <a:gd name="connsiteY45" fmla="*/ 3923057 h 4264889"/>
              <a:gd name="connsiteX46" fmla="*/ 452927 w 8639798"/>
              <a:gd name="connsiteY46" fmla="*/ 3897420 h 4264889"/>
              <a:gd name="connsiteX47" fmla="*/ 478564 w 8639798"/>
              <a:gd name="connsiteY47" fmla="*/ 3880328 h 4264889"/>
              <a:gd name="connsiteX48" fmla="*/ 546931 w 8639798"/>
              <a:gd name="connsiteY48" fmla="*/ 3820507 h 4264889"/>
              <a:gd name="connsiteX49" fmla="*/ 572568 w 8639798"/>
              <a:gd name="connsiteY49" fmla="*/ 3803416 h 4264889"/>
              <a:gd name="connsiteX50" fmla="*/ 598205 w 8639798"/>
              <a:gd name="connsiteY50" fmla="*/ 3786324 h 4264889"/>
              <a:gd name="connsiteX51" fmla="*/ 623843 w 8639798"/>
              <a:gd name="connsiteY51" fmla="*/ 3777778 h 4264889"/>
              <a:gd name="connsiteX52" fmla="*/ 675118 w 8639798"/>
              <a:gd name="connsiteY52" fmla="*/ 3743595 h 4264889"/>
              <a:gd name="connsiteX53" fmla="*/ 734938 w 8639798"/>
              <a:gd name="connsiteY53" fmla="*/ 3726504 h 4264889"/>
              <a:gd name="connsiteX54" fmla="*/ 794759 w 8639798"/>
              <a:gd name="connsiteY54" fmla="*/ 3717958 h 4264889"/>
              <a:gd name="connsiteX55" fmla="*/ 880217 w 8639798"/>
              <a:gd name="connsiteY55" fmla="*/ 3700866 h 4264889"/>
              <a:gd name="connsiteX56" fmla="*/ 931491 w 8639798"/>
              <a:gd name="connsiteY56" fmla="*/ 3692321 h 4264889"/>
              <a:gd name="connsiteX57" fmla="*/ 974220 w 8639798"/>
              <a:gd name="connsiteY57" fmla="*/ 3683775 h 4264889"/>
              <a:gd name="connsiteX58" fmla="*/ 1187865 w 8639798"/>
              <a:gd name="connsiteY58" fmla="*/ 3675229 h 4264889"/>
              <a:gd name="connsiteX59" fmla="*/ 1700613 w 8639798"/>
              <a:gd name="connsiteY59" fmla="*/ 3666683 h 4264889"/>
              <a:gd name="connsiteX60" fmla="*/ 1734796 w 8639798"/>
              <a:gd name="connsiteY60" fmla="*/ 3658137 h 4264889"/>
              <a:gd name="connsiteX61" fmla="*/ 1811708 w 8639798"/>
              <a:gd name="connsiteY61" fmla="*/ 3632500 h 4264889"/>
              <a:gd name="connsiteX62" fmla="*/ 1965533 w 8639798"/>
              <a:gd name="connsiteY62" fmla="*/ 3581225 h 4264889"/>
              <a:gd name="connsiteX63" fmla="*/ 2042445 w 8639798"/>
              <a:gd name="connsiteY63" fmla="*/ 3555588 h 4264889"/>
              <a:gd name="connsiteX64" fmla="*/ 2068082 w 8639798"/>
              <a:gd name="connsiteY64" fmla="*/ 3547042 h 4264889"/>
              <a:gd name="connsiteX65" fmla="*/ 2093719 w 8639798"/>
              <a:gd name="connsiteY65" fmla="*/ 3538496 h 4264889"/>
              <a:gd name="connsiteX66" fmla="*/ 2170632 w 8639798"/>
              <a:gd name="connsiteY66" fmla="*/ 3495767 h 4264889"/>
              <a:gd name="connsiteX67" fmla="*/ 2196269 w 8639798"/>
              <a:gd name="connsiteY67" fmla="*/ 3470130 h 4264889"/>
              <a:gd name="connsiteX68" fmla="*/ 2247544 w 8639798"/>
              <a:gd name="connsiteY68" fmla="*/ 3435947 h 4264889"/>
              <a:gd name="connsiteX69" fmla="*/ 2298819 w 8639798"/>
              <a:gd name="connsiteY69" fmla="*/ 3393218 h 4264889"/>
              <a:gd name="connsiteX70" fmla="*/ 2315910 w 8639798"/>
              <a:gd name="connsiteY70" fmla="*/ 3367580 h 4264889"/>
              <a:gd name="connsiteX71" fmla="*/ 2367185 w 8639798"/>
              <a:gd name="connsiteY71" fmla="*/ 3316306 h 4264889"/>
              <a:gd name="connsiteX72" fmla="*/ 2392822 w 8639798"/>
              <a:gd name="connsiteY72" fmla="*/ 3290668 h 4264889"/>
              <a:gd name="connsiteX73" fmla="*/ 2418460 w 8639798"/>
              <a:gd name="connsiteY73" fmla="*/ 3265031 h 4264889"/>
              <a:gd name="connsiteX74" fmla="*/ 2435551 w 8639798"/>
              <a:gd name="connsiteY74" fmla="*/ 3239393 h 4264889"/>
              <a:gd name="connsiteX75" fmla="*/ 2486826 w 8639798"/>
              <a:gd name="connsiteY75" fmla="*/ 3196664 h 4264889"/>
              <a:gd name="connsiteX76" fmla="*/ 2529555 w 8639798"/>
              <a:gd name="connsiteY76" fmla="*/ 3153935 h 4264889"/>
              <a:gd name="connsiteX77" fmla="*/ 2580830 w 8639798"/>
              <a:gd name="connsiteY77" fmla="*/ 3102661 h 4264889"/>
              <a:gd name="connsiteX78" fmla="*/ 2606467 w 8639798"/>
              <a:gd name="connsiteY78" fmla="*/ 3077023 h 4264889"/>
              <a:gd name="connsiteX79" fmla="*/ 2623559 w 8639798"/>
              <a:gd name="connsiteY79" fmla="*/ 3051386 h 4264889"/>
              <a:gd name="connsiteX80" fmla="*/ 2649196 w 8639798"/>
              <a:gd name="connsiteY80" fmla="*/ 3034294 h 4264889"/>
              <a:gd name="connsiteX81" fmla="*/ 2691925 w 8639798"/>
              <a:gd name="connsiteY81" fmla="*/ 2991565 h 4264889"/>
              <a:gd name="connsiteX82" fmla="*/ 2743200 w 8639798"/>
              <a:gd name="connsiteY82" fmla="*/ 2948836 h 4264889"/>
              <a:gd name="connsiteX83" fmla="*/ 2777383 w 8639798"/>
              <a:gd name="connsiteY83" fmla="*/ 2897562 h 4264889"/>
              <a:gd name="connsiteX84" fmla="*/ 2785929 w 8639798"/>
              <a:gd name="connsiteY84" fmla="*/ 2871924 h 4264889"/>
              <a:gd name="connsiteX85" fmla="*/ 2803020 w 8639798"/>
              <a:gd name="connsiteY85" fmla="*/ 2846287 h 4264889"/>
              <a:gd name="connsiteX86" fmla="*/ 2820112 w 8639798"/>
              <a:gd name="connsiteY86" fmla="*/ 2795012 h 4264889"/>
              <a:gd name="connsiteX87" fmla="*/ 2828658 w 8639798"/>
              <a:gd name="connsiteY87" fmla="*/ 2769375 h 4264889"/>
              <a:gd name="connsiteX88" fmla="*/ 2820112 w 8639798"/>
              <a:gd name="connsiteY88" fmla="*/ 2701008 h 4264889"/>
              <a:gd name="connsiteX89" fmla="*/ 2777383 w 8639798"/>
              <a:gd name="connsiteY89" fmla="*/ 2666825 h 4264889"/>
              <a:gd name="connsiteX90" fmla="*/ 2700471 w 8639798"/>
              <a:gd name="connsiteY90" fmla="*/ 2632642 h 4264889"/>
              <a:gd name="connsiteX91" fmla="*/ 2623559 w 8639798"/>
              <a:gd name="connsiteY91" fmla="*/ 2607005 h 4264889"/>
              <a:gd name="connsiteX92" fmla="*/ 2597921 w 8639798"/>
              <a:gd name="connsiteY92" fmla="*/ 2598459 h 4264889"/>
              <a:gd name="connsiteX93" fmla="*/ 2409914 w 8639798"/>
              <a:gd name="connsiteY93" fmla="*/ 2607005 h 4264889"/>
              <a:gd name="connsiteX94" fmla="*/ 2341547 w 8639798"/>
              <a:gd name="connsiteY94" fmla="*/ 2624096 h 4264889"/>
              <a:gd name="connsiteX95" fmla="*/ 2307364 w 8639798"/>
              <a:gd name="connsiteY95" fmla="*/ 2632642 h 4264889"/>
              <a:gd name="connsiteX96" fmla="*/ 2230452 w 8639798"/>
              <a:gd name="connsiteY96" fmla="*/ 2658279 h 4264889"/>
              <a:gd name="connsiteX97" fmla="*/ 2204815 w 8639798"/>
              <a:gd name="connsiteY97" fmla="*/ 2666825 h 4264889"/>
              <a:gd name="connsiteX98" fmla="*/ 2179177 w 8639798"/>
              <a:gd name="connsiteY98" fmla="*/ 2683917 h 4264889"/>
              <a:gd name="connsiteX99" fmla="*/ 2127903 w 8639798"/>
              <a:gd name="connsiteY99" fmla="*/ 2701008 h 4264889"/>
              <a:gd name="connsiteX100" fmla="*/ 2102265 w 8639798"/>
              <a:gd name="connsiteY100" fmla="*/ 2718100 h 4264889"/>
              <a:gd name="connsiteX101" fmla="*/ 2076628 w 8639798"/>
              <a:gd name="connsiteY101" fmla="*/ 2726646 h 4264889"/>
              <a:gd name="connsiteX102" fmla="*/ 1999716 w 8639798"/>
              <a:gd name="connsiteY102" fmla="*/ 2777921 h 4264889"/>
              <a:gd name="connsiteX103" fmla="*/ 1974078 w 8639798"/>
              <a:gd name="connsiteY103" fmla="*/ 2795012 h 4264889"/>
              <a:gd name="connsiteX104" fmla="*/ 1922804 w 8639798"/>
              <a:gd name="connsiteY104" fmla="*/ 2837741 h 4264889"/>
              <a:gd name="connsiteX105" fmla="*/ 1888620 w 8639798"/>
              <a:gd name="connsiteY105" fmla="*/ 2889016 h 4264889"/>
              <a:gd name="connsiteX106" fmla="*/ 1845891 w 8639798"/>
              <a:gd name="connsiteY106" fmla="*/ 3017203 h 4264889"/>
              <a:gd name="connsiteX107" fmla="*/ 1820254 w 8639798"/>
              <a:gd name="connsiteY107" fmla="*/ 3094115 h 4264889"/>
              <a:gd name="connsiteX108" fmla="*/ 1811708 w 8639798"/>
              <a:gd name="connsiteY108" fmla="*/ 3119752 h 4264889"/>
              <a:gd name="connsiteX109" fmla="*/ 1820254 w 8639798"/>
              <a:gd name="connsiteY109" fmla="*/ 3435947 h 4264889"/>
              <a:gd name="connsiteX110" fmla="*/ 1845891 w 8639798"/>
              <a:gd name="connsiteY110" fmla="*/ 3521405 h 4264889"/>
              <a:gd name="connsiteX111" fmla="*/ 1871529 w 8639798"/>
              <a:gd name="connsiteY111" fmla="*/ 3538496 h 4264889"/>
              <a:gd name="connsiteX112" fmla="*/ 1914258 w 8639798"/>
              <a:gd name="connsiteY112" fmla="*/ 3572679 h 4264889"/>
              <a:gd name="connsiteX113" fmla="*/ 1965533 w 8639798"/>
              <a:gd name="connsiteY113" fmla="*/ 3615408 h 4264889"/>
              <a:gd name="connsiteX114" fmla="*/ 2016807 w 8639798"/>
              <a:gd name="connsiteY114" fmla="*/ 3632500 h 4264889"/>
              <a:gd name="connsiteX115" fmla="*/ 2093719 w 8639798"/>
              <a:gd name="connsiteY115" fmla="*/ 3623954 h 4264889"/>
              <a:gd name="connsiteX116" fmla="*/ 2144994 w 8639798"/>
              <a:gd name="connsiteY116" fmla="*/ 3606863 h 4264889"/>
              <a:gd name="connsiteX117" fmla="*/ 2221906 w 8639798"/>
              <a:gd name="connsiteY117" fmla="*/ 3564134 h 4264889"/>
              <a:gd name="connsiteX118" fmla="*/ 2273181 w 8639798"/>
              <a:gd name="connsiteY118" fmla="*/ 3538496 h 4264889"/>
              <a:gd name="connsiteX119" fmla="*/ 2298819 w 8639798"/>
              <a:gd name="connsiteY119" fmla="*/ 3521405 h 4264889"/>
              <a:gd name="connsiteX120" fmla="*/ 2324456 w 8639798"/>
              <a:gd name="connsiteY120" fmla="*/ 3512859 h 4264889"/>
              <a:gd name="connsiteX121" fmla="*/ 2401368 w 8639798"/>
              <a:gd name="connsiteY121" fmla="*/ 3453038 h 4264889"/>
              <a:gd name="connsiteX122" fmla="*/ 2427005 w 8639798"/>
              <a:gd name="connsiteY122" fmla="*/ 3435947 h 4264889"/>
              <a:gd name="connsiteX123" fmla="*/ 2452643 w 8639798"/>
              <a:gd name="connsiteY123" fmla="*/ 3410309 h 4264889"/>
              <a:gd name="connsiteX124" fmla="*/ 2529555 w 8639798"/>
              <a:gd name="connsiteY124" fmla="*/ 3359035 h 4264889"/>
              <a:gd name="connsiteX125" fmla="*/ 2555192 w 8639798"/>
              <a:gd name="connsiteY125" fmla="*/ 3341943 h 4264889"/>
              <a:gd name="connsiteX126" fmla="*/ 2580830 w 8639798"/>
              <a:gd name="connsiteY126" fmla="*/ 3316306 h 4264889"/>
              <a:gd name="connsiteX127" fmla="*/ 2606467 w 8639798"/>
              <a:gd name="connsiteY127" fmla="*/ 3299214 h 4264889"/>
              <a:gd name="connsiteX128" fmla="*/ 2657742 w 8639798"/>
              <a:gd name="connsiteY128" fmla="*/ 3247939 h 4264889"/>
              <a:gd name="connsiteX129" fmla="*/ 2709017 w 8639798"/>
              <a:gd name="connsiteY129" fmla="*/ 3205210 h 4264889"/>
              <a:gd name="connsiteX130" fmla="*/ 2734654 w 8639798"/>
              <a:gd name="connsiteY130" fmla="*/ 3188119 h 4264889"/>
              <a:gd name="connsiteX131" fmla="*/ 2785929 w 8639798"/>
              <a:gd name="connsiteY131" fmla="*/ 3136844 h 4264889"/>
              <a:gd name="connsiteX132" fmla="*/ 2811566 w 8639798"/>
              <a:gd name="connsiteY132" fmla="*/ 3119752 h 4264889"/>
              <a:gd name="connsiteX133" fmla="*/ 2837204 w 8639798"/>
              <a:gd name="connsiteY133" fmla="*/ 3094115 h 4264889"/>
              <a:gd name="connsiteX134" fmla="*/ 2888478 w 8639798"/>
              <a:gd name="connsiteY134" fmla="*/ 3059932 h 4264889"/>
              <a:gd name="connsiteX135" fmla="*/ 2965390 w 8639798"/>
              <a:gd name="connsiteY135" fmla="*/ 3008657 h 4264889"/>
              <a:gd name="connsiteX136" fmla="*/ 3042303 w 8639798"/>
              <a:gd name="connsiteY136" fmla="*/ 2957382 h 4264889"/>
              <a:gd name="connsiteX137" fmla="*/ 3067940 w 8639798"/>
              <a:gd name="connsiteY137" fmla="*/ 2940291 h 4264889"/>
              <a:gd name="connsiteX138" fmla="*/ 3170490 w 8639798"/>
              <a:gd name="connsiteY138" fmla="*/ 2906107 h 4264889"/>
              <a:gd name="connsiteX139" fmla="*/ 3221764 w 8639798"/>
              <a:gd name="connsiteY139" fmla="*/ 2889016 h 4264889"/>
              <a:gd name="connsiteX140" fmla="*/ 3247402 w 8639798"/>
              <a:gd name="connsiteY140" fmla="*/ 2871924 h 4264889"/>
              <a:gd name="connsiteX141" fmla="*/ 3273039 w 8639798"/>
              <a:gd name="connsiteY141" fmla="*/ 2863378 h 4264889"/>
              <a:gd name="connsiteX142" fmla="*/ 3367043 w 8639798"/>
              <a:gd name="connsiteY142" fmla="*/ 2846287 h 4264889"/>
              <a:gd name="connsiteX143" fmla="*/ 3469592 w 8639798"/>
              <a:gd name="connsiteY143" fmla="*/ 2812104 h 4264889"/>
              <a:gd name="connsiteX144" fmla="*/ 3520867 w 8639798"/>
              <a:gd name="connsiteY144" fmla="*/ 2795012 h 4264889"/>
              <a:gd name="connsiteX145" fmla="*/ 3546504 w 8639798"/>
              <a:gd name="connsiteY145" fmla="*/ 2777921 h 4264889"/>
              <a:gd name="connsiteX146" fmla="*/ 3623417 w 8639798"/>
              <a:gd name="connsiteY146" fmla="*/ 2752283 h 4264889"/>
              <a:gd name="connsiteX147" fmla="*/ 3683237 w 8639798"/>
              <a:gd name="connsiteY147" fmla="*/ 2735192 h 4264889"/>
              <a:gd name="connsiteX148" fmla="*/ 3734512 w 8639798"/>
              <a:gd name="connsiteY148" fmla="*/ 2718100 h 4264889"/>
              <a:gd name="connsiteX149" fmla="*/ 3760149 w 8639798"/>
              <a:gd name="connsiteY149" fmla="*/ 2709554 h 4264889"/>
              <a:gd name="connsiteX150" fmla="*/ 3811424 w 8639798"/>
              <a:gd name="connsiteY150" fmla="*/ 2675371 h 4264889"/>
              <a:gd name="connsiteX151" fmla="*/ 3837062 w 8639798"/>
              <a:gd name="connsiteY151" fmla="*/ 2666825 h 4264889"/>
              <a:gd name="connsiteX152" fmla="*/ 3888336 w 8639798"/>
              <a:gd name="connsiteY152" fmla="*/ 2632642 h 4264889"/>
              <a:gd name="connsiteX153" fmla="*/ 3939611 w 8639798"/>
              <a:gd name="connsiteY153" fmla="*/ 2615550 h 4264889"/>
              <a:gd name="connsiteX154" fmla="*/ 4016523 w 8639798"/>
              <a:gd name="connsiteY154" fmla="*/ 2564276 h 4264889"/>
              <a:gd name="connsiteX155" fmla="*/ 4042161 w 8639798"/>
              <a:gd name="connsiteY155" fmla="*/ 2547184 h 4264889"/>
              <a:gd name="connsiteX156" fmla="*/ 4067798 w 8639798"/>
              <a:gd name="connsiteY156" fmla="*/ 2538638 h 4264889"/>
              <a:gd name="connsiteX157" fmla="*/ 4119073 w 8639798"/>
              <a:gd name="connsiteY157" fmla="*/ 2504455 h 4264889"/>
              <a:gd name="connsiteX158" fmla="*/ 4136164 w 8639798"/>
              <a:gd name="connsiteY158" fmla="*/ 2478818 h 4264889"/>
              <a:gd name="connsiteX159" fmla="*/ 4187439 w 8639798"/>
              <a:gd name="connsiteY159" fmla="*/ 2444635 h 4264889"/>
              <a:gd name="connsiteX160" fmla="*/ 4221622 w 8639798"/>
              <a:gd name="connsiteY160" fmla="*/ 2393360 h 4264889"/>
              <a:gd name="connsiteX161" fmla="*/ 4247260 w 8639798"/>
              <a:gd name="connsiteY161" fmla="*/ 2342085 h 4264889"/>
              <a:gd name="connsiteX162" fmla="*/ 4255805 w 8639798"/>
              <a:gd name="connsiteY162" fmla="*/ 2316448 h 4264889"/>
              <a:gd name="connsiteX163" fmla="*/ 4238714 w 8639798"/>
              <a:gd name="connsiteY163" fmla="*/ 2171169 h 4264889"/>
              <a:gd name="connsiteX164" fmla="*/ 4221622 w 8639798"/>
              <a:gd name="connsiteY164" fmla="*/ 2145532 h 4264889"/>
              <a:gd name="connsiteX165" fmla="*/ 4170347 w 8639798"/>
              <a:gd name="connsiteY165" fmla="*/ 2094257 h 4264889"/>
              <a:gd name="connsiteX166" fmla="*/ 4119073 w 8639798"/>
              <a:gd name="connsiteY166" fmla="*/ 2060074 h 4264889"/>
              <a:gd name="connsiteX167" fmla="*/ 4093435 w 8639798"/>
              <a:gd name="connsiteY167" fmla="*/ 2042982 h 4264889"/>
              <a:gd name="connsiteX168" fmla="*/ 4042161 w 8639798"/>
              <a:gd name="connsiteY168" fmla="*/ 2025891 h 4264889"/>
              <a:gd name="connsiteX169" fmla="*/ 4016523 w 8639798"/>
              <a:gd name="connsiteY169" fmla="*/ 2017345 h 4264889"/>
              <a:gd name="connsiteX170" fmla="*/ 3990886 w 8639798"/>
              <a:gd name="connsiteY170" fmla="*/ 2008799 h 4264889"/>
              <a:gd name="connsiteX171" fmla="*/ 3862699 w 8639798"/>
              <a:gd name="connsiteY171" fmla="*/ 2017345 h 4264889"/>
              <a:gd name="connsiteX172" fmla="*/ 3811424 w 8639798"/>
              <a:gd name="connsiteY172" fmla="*/ 2034436 h 4264889"/>
              <a:gd name="connsiteX173" fmla="*/ 3785787 w 8639798"/>
              <a:gd name="connsiteY173" fmla="*/ 2042982 h 4264889"/>
              <a:gd name="connsiteX174" fmla="*/ 3760149 w 8639798"/>
              <a:gd name="connsiteY174" fmla="*/ 2060074 h 4264889"/>
              <a:gd name="connsiteX175" fmla="*/ 3734512 w 8639798"/>
              <a:gd name="connsiteY175" fmla="*/ 2068620 h 4264889"/>
              <a:gd name="connsiteX176" fmla="*/ 3683237 w 8639798"/>
              <a:gd name="connsiteY176" fmla="*/ 2102803 h 4264889"/>
              <a:gd name="connsiteX177" fmla="*/ 3649054 w 8639798"/>
              <a:gd name="connsiteY177" fmla="*/ 2119894 h 4264889"/>
              <a:gd name="connsiteX178" fmla="*/ 3597779 w 8639798"/>
              <a:gd name="connsiteY178" fmla="*/ 2154078 h 4264889"/>
              <a:gd name="connsiteX179" fmla="*/ 3563596 w 8639798"/>
              <a:gd name="connsiteY179" fmla="*/ 2171169 h 4264889"/>
              <a:gd name="connsiteX180" fmla="*/ 3512321 w 8639798"/>
              <a:gd name="connsiteY180" fmla="*/ 2205352 h 4264889"/>
              <a:gd name="connsiteX181" fmla="*/ 3486684 w 8639798"/>
              <a:gd name="connsiteY181" fmla="*/ 2222444 h 4264889"/>
              <a:gd name="connsiteX182" fmla="*/ 3452501 w 8639798"/>
              <a:gd name="connsiteY182" fmla="*/ 2239535 h 4264889"/>
              <a:gd name="connsiteX183" fmla="*/ 3401226 w 8639798"/>
              <a:gd name="connsiteY183" fmla="*/ 2273719 h 4264889"/>
              <a:gd name="connsiteX184" fmla="*/ 3349951 w 8639798"/>
              <a:gd name="connsiteY184" fmla="*/ 2307902 h 4264889"/>
              <a:gd name="connsiteX185" fmla="*/ 3324314 w 8639798"/>
              <a:gd name="connsiteY185" fmla="*/ 2324993 h 4264889"/>
              <a:gd name="connsiteX186" fmla="*/ 3298676 w 8639798"/>
              <a:gd name="connsiteY186" fmla="*/ 2342085 h 4264889"/>
              <a:gd name="connsiteX187" fmla="*/ 3273039 w 8639798"/>
              <a:gd name="connsiteY187" fmla="*/ 2350631 h 4264889"/>
              <a:gd name="connsiteX188" fmla="*/ 3247402 w 8639798"/>
              <a:gd name="connsiteY188" fmla="*/ 2376268 h 4264889"/>
              <a:gd name="connsiteX189" fmla="*/ 3196127 w 8639798"/>
              <a:gd name="connsiteY189" fmla="*/ 2410451 h 4264889"/>
              <a:gd name="connsiteX190" fmla="*/ 3170490 w 8639798"/>
              <a:gd name="connsiteY190" fmla="*/ 2427543 h 4264889"/>
              <a:gd name="connsiteX191" fmla="*/ 3144852 w 8639798"/>
              <a:gd name="connsiteY191" fmla="*/ 2444635 h 4264889"/>
              <a:gd name="connsiteX192" fmla="*/ 3119215 w 8639798"/>
              <a:gd name="connsiteY192" fmla="*/ 2461726 h 4264889"/>
              <a:gd name="connsiteX193" fmla="*/ 3059394 w 8639798"/>
              <a:gd name="connsiteY193" fmla="*/ 2504455 h 4264889"/>
              <a:gd name="connsiteX194" fmla="*/ 3033757 w 8639798"/>
              <a:gd name="connsiteY194" fmla="*/ 2513001 h 4264889"/>
              <a:gd name="connsiteX195" fmla="*/ 2982482 w 8639798"/>
              <a:gd name="connsiteY195" fmla="*/ 2555730 h 4264889"/>
              <a:gd name="connsiteX196" fmla="*/ 2948299 w 8639798"/>
              <a:gd name="connsiteY196" fmla="*/ 2572821 h 4264889"/>
              <a:gd name="connsiteX197" fmla="*/ 2914116 w 8639798"/>
              <a:gd name="connsiteY197" fmla="*/ 2598459 h 4264889"/>
              <a:gd name="connsiteX198" fmla="*/ 2862841 w 8639798"/>
              <a:gd name="connsiteY198" fmla="*/ 2632642 h 4264889"/>
              <a:gd name="connsiteX199" fmla="*/ 2803020 w 8639798"/>
              <a:gd name="connsiteY199" fmla="*/ 2675371 h 4264889"/>
              <a:gd name="connsiteX200" fmla="*/ 2751746 w 8639798"/>
              <a:gd name="connsiteY200" fmla="*/ 2709554 h 4264889"/>
              <a:gd name="connsiteX201" fmla="*/ 2726108 w 8639798"/>
              <a:gd name="connsiteY201" fmla="*/ 2735192 h 4264889"/>
              <a:gd name="connsiteX202" fmla="*/ 2700471 w 8639798"/>
              <a:gd name="connsiteY202" fmla="*/ 2752283 h 4264889"/>
              <a:gd name="connsiteX203" fmla="*/ 2649196 w 8639798"/>
              <a:gd name="connsiteY203" fmla="*/ 2803558 h 4264889"/>
              <a:gd name="connsiteX204" fmla="*/ 2615013 w 8639798"/>
              <a:gd name="connsiteY204" fmla="*/ 2829195 h 4264889"/>
              <a:gd name="connsiteX205" fmla="*/ 2555192 w 8639798"/>
              <a:gd name="connsiteY205" fmla="*/ 2871924 h 4264889"/>
              <a:gd name="connsiteX206" fmla="*/ 2529555 w 8639798"/>
              <a:gd name="connsiteY206" fmla="*/ 2897562 h 4264889"/>
              <a:gd name="connsiteX207" fmla="*/ 2503918 w 8639798"/>
              <a:gd name="connsiteY207" fmla="*/ 2914653 h 4264889"/>
              <a:gd name="connsiteX208" fmla="*/ 2478280 w 8639798"/>
              <a:gd name="connsiteY208" fmla="*/ 2940291 h 4264889"/>
              <a:gd name="connsiteX209" fmla="*/ 2452643 w 8639798"/>
              <a:gd name="connsiteY209" fmla="*/ 2957382 h 4264889"/>
              <a:gd name="connsiteX210" fmla="*/ 2427005 w 8639798"/>
              <a:gd name="connsiteY210" fmla="*/ 2983020 h 4264889"/>
              <a:gd name="connsiteX211" fmla="*/ 2401368 w 8639798"/>
              <a:gd name="connsiteY211" fmla="*/ 3000111 h 4264889"/>
              <a:gd name="connsiteX212" fmla="*/ 2375731 w 8639798"/>
              <a:gd name="connsiteY212" fmla="*/ 3025749 h 4264889"/>
              <a:gd name="connsiteX213" fmla="*/ 2350093 w 8639798"/>
              <a:gd name="connsiteY213" fmla="*/ 3042840 h 4264889"/>
              <a:gd name="connsiteX214" fmla="*/ 2298819 w 8639798"/>
              <a:gd name="connsiteY214" fmla="*/ 3094115 h 4264889"/>
              <a:gd name="connsiteX215" fmla="*/ 2273181 w 8639798"/>
              <a:gd name="connsiteY215" fmla="*/ 3119752 h 4264889"/>
              <a:gd name="connsiteX216" fmla="*/ 2247544 w 8639798"/>
              <a:gd name="connsiteY216" fmla="*/ 3136844 h 4264889"/>
              <a:gd name="connsiteX217" fmla="*/ 2196269 w 8639798"/>
              <a:gd name="connsiteY217" fmla="*/ 3179573 h 4264889"/>
              <a:gd name="connsiteX218" fmla="*/ 2153540 w 8639798"/>
              <a:gd name="connsiteY218" fmla="*/ 3222302 h 4264889"/>
              <a:gd name="connsiteX219" fmla="*/ 2136448 w 8639798"/>
              <a:gd name="connsiteY219" fmla="*/ 3247939 h 4264889"/>
              <a:gd name="connsiteX220" fmla="*/ 2085174 w 8639798"/>
              <a:gd name="connsiteY220" fmla="*/ 3282122 h 4264889"/>
              <a:gd name="connsiteX221" fmla="*/ 2033899 w 8639798"/>
              <a:gd name="connsiteY221" fmla="*/ 3324851 h 4264889"/>
              <a:gd name="connsiteX222" fmla="*/ 1982624 w 8639798"/>
              <a:gd name="connsiteY222" fmla="*/ 3367580 h 4264889"/>
              <a:gd name="connsiteX223" fmla="*/ 1922804 w 8639798"/>
              <a:gd name="connsiteY223" fmla="*/ 3435947 h 4264889"/>
              <a:gd name="connsiteX224" fmla="*/ 1880075 w 8639798"/>
              <a:gd name="connsiteY224" fmla="*/ 3478676 h 4264889"/>
              <a:gd name="connsiteX225" fmla="*/ 1837346 w 8639798"/>
              <a:gd name="connsiteY225" fmla="*/ 3521405 h 4264889"/>
              <a:gd name="connsiteX226" fmla="*/ 1794617 w 8639798"/>
              <a:gd name="connsiteY226" fmla="*/ 3564134 h 4264889"/>
              <a:gd name="connsiteX227" fmla="*/ 1751888 w 8639798"/>
              <a:gd name="connsiteY227" fmla="*/ 3606863 h 4264889"/>
              <a:gd name="connsiteX228" fmla="*/ 1734796 w 8639798"/>
              <a:gd name="connsiteY228" fmla="*/ 3632500 h 4264889"/>
              <a:gd name="connsiteX229" fmla="*/ 1683521 w 8639798"/>
              <a:gd name="connsiteY229" fmla="*/ 3666683 h 4264889"/>
              <a:gd name="connsiteX230" fmla="*/ 1640792 w 8639798"/>
              <a:gd name="connsiteY230" fmla="*/ 3700866 h 4264889"/>
              <a:gd name="connsiteX231" fmla="*/ 1563880 w 8639798"/>
              <a:gd name="connsiteY231" fmla="*/ 3743595 h 4264889"/>
              <a:gd name="connsiteX232" fmla="*/ 1486968 w 8639798"/>
              <a:gd name="connsiteY232" fmla="*/ 3777778 h 4264889"/>
              <a:gd name="connsiteX233" fmla="*/ 1461331 w 8639798"/>
              <a:gd name="connsiteY233" fmla="*/ 3786324 h 4264889"/>
              <a:gd name="connsiteX234" fmla="*/ 1435693 w 8639798"/>
              <a:gd name="connsiteY234" fmla="*/ 3794870 h 4264889"/>
              <a:gd name="connsiteX235" fmla="*/ 1316052 w 8639798"/>
              <a:gd name="connsiteY235" fmla="*/ 3786324 h 4264889"/>
              <a:gd name="connsiteX236" fmla="*/ 1264777 w 8639798"/>
              <a:gd name="connsiteY236" fmla="*/ 3769233 h 4264889"/>
              <a:gd name="connsiteX237" fmla="*/ 1222048 w 8639798"/>
              <a:gd name="connsiteY237" fmla="*/ 3726504 h 4264889"/>
              <a:gd name="connsiteX238" fmla="*/ 1196411 w 8639798"/>
              <a:gd name="connsiteY238" fmla="*/ 3709412 h 4264889"/>
              <a:gd name="connsiteX239" fmla="*/ 1187865 w 8639798"/>
              <a:gd name="connsiteY239" fmla="*/ 3512859 h 4264889"/>
              <a:gd name="connsiteX240" fmla="*/ 1213503 w 8639798"/>
              <a:gd name="connsiteY240" fmla="*/ 3418855 h 4264889"/>
              <a:gd name="connsiteX241" fmla="*/ 1273323 w 8639798"/>
              <a:gd name="connsiteY241" fmla="*/ 3341943 h 4264889"/>
              <a:gd name="connsiteX242" fmla="*/ 1316052 w 8639798"/>
              <a:gd name="connsiteY242" fmla="*/ 3299214 h 4264889"/>
              <a:gd name="connsiteX243" fmla="*/ 1350235 w 8639798"/>
              <a:gd name="connsiteY243" fmla="*/ 3256485 h 4264889"/>
              <a:gd name="connsiteX244" fmla="*/ 1410056 w 8639798"/>
              <a:gd name="connsiteY244" fmla="*/ 3188119 h 4264889"/>
              <a:gd name="connsiteX245" fmla="*/ 1427147 w 8639798"/>
              <a:gd name="connsiteY245" fmla="*/ 3162481 h 4264889"/>
              <a:gd name="connsiteX246" fmla="*/ 1504060 w 8639798"/>
              <a:gd name="connsiteY246" fmla="*/ 3111207 h 4264889"/>
              <a:gd name="connsiteX247" fmla="*/ 1529697 w 8639798"/>
              <a:gd name="connsiteY247" fmla="*/ 3094115 h 4264889"/>
              <a:gd name="connsiteX248" fmla="*/ 1580972 w 8639798"/>
              <a:gd name="connsiteY248" fmla="*/ 3059932 h 4264889"/>
              <a:gd name="connsiteX249" fmla="*/ 1632247 w 8639798"/>
              <a:gd name="connsiteY249" fmla="*/ 3025749 h 4264889"/>
              <a:gd name="connsiteX250" fmla="*/ 1657884 w 8639798"/>
              <a:gd name="connsiteY250" fmla="*/ 3017203 h 4264889"/>
              <a:gd name="connsiteX251" fmla="*/ 1683521 w 8639798"/>
              <a:gd name="connsiteY251" fmla="*/ 3000111 h 4264889"/>
              <a:gd name="connsiteX252" fmla="*/ 1709159 w 8639798"/>
              <a:gd name="connsiteY252" fmla="*/ 2991565 h 4264889"/>
              <a:gd name="connsiteX253" fmla="*/ 1760433 w 8639798"/>
              <a:gd name="connsiteY253" fmla="*/ 2957382 h 4264889"/>
              <a:gd name="connsiteX254" fmla="*/ 1811708 w 8639798"/>
              <a:gd name="connsiteY254" fmla="*/ 2931745 h 4264889"/>
              <a:gd name="connsiteX255" fmla="*/ 1862983 w 8639798"/>
              <a:gd name="connsiteY255" fmla="*/ 2914653 h 4264889"/>
              <a:gd name="connsiteX256" fmla="*/ 1914258 w 8639798"/>
              <a:gd name="connsiteY256" fmla="*/ 2897562 h 4264889"/>
              <a:gd name="connsiteX257" fmla="*/ 1974078 w 8639798"/>
              <a:gd name="connsiteY257" fmla="*/ 2880470 h 4264889"/>
              <a:gd name="connsiteX258" fmla="*/ 2085174 w 8639798"/>
              <a:gd name="connsiteY258" fmla="*/ 2863378 h 4264889"/>
              <a:gd name="connsiteX259" fmla="*/ 2204815 w 8639798"/>
              <a:gd name="connsiteY259" fmla="*/ 2854833 h 4264889"/>
              <a:gd name="connsiteX260" fmla="*/ 2256090 w 8639798"/>
              <a:gd name="connsiteY260" fmla="*/ 2846287 h 4264889"/>
              <a:gd name="connsiteX261" fmla="*/ 2375731 w 8639798"/>
              <a:gd name="connsiteY261" fmla="*/ 2829195 h 4264889"/>
              <a:gd name="connsiteX262" fmla="*/ 2469734 w 8639798"/>
              <a:gd name="connsiteY262" fmla="*/ 2812104 h 4264889"/>
              <a:gd name="connsiteX263" fmla="*/ 2512463 w 8639798"/>
              <a:gd name="connsiteY263" fmla="*/ 2803558 h 4264889"/>
              <a:gd name="connsiteX264" fmla="*/ 2580830 w 8639798"/>
              <a:gd name="connsiteY264" fmla="*/ 2795012 h 4264889"/>
              <a:gd name="connsiteX265" fmla="*/ 2666288 w 8639798"/>
              <a:gd name="connsiteY265" fmla="*/ 2777921 h 4264889"/>
              <a:gd name="connsiteX266" fmla="*/ 2700471 w 8639798"/>
              <a:gd name="connsiteY266" fmla="*/ 2769375 h 4264889"/>
              <a:gd name="connsiteX267" fmla="*/ 2743200 w 8639798"/>
              <a:gd name="connsiteY267" fmla="*/ 2760829 h 4264889"/>
              <a:gd name="connsiteX268" fmla="*/ 2768837 w 8639798"/>
              <a:gd name="connsiteY268" fmla="*/ 2752283 h 4264889"/>
              <a:gd name="connsiteX269" fmla="*/ 2811566 w 8639798"/>
              <a:gd name="connsiteY269" fmla="*/ 2743737 h 4264889"/>
              <a:gd name="connsiteX270" fmla="*/ 2879933 w 8639798"/>
              <a:gd name="connsiteY270" fmla="*/ 2726646 h 4264889"/>
              <a:gd name="connsiteX271" fmla="*/ 3008119 w 8639798"/>
              <a:gd name="connsiteY271" fmla="*/ 2701008 h 4264889"/>
              <a:gd name="connsiteX272" fmla="*/ 3050848 w 8639798"/>
              <a:gd name="connsiteY272" fmla="*/ 2692463 h 4264889"/>
              <a:gd name="connsiteX273" fmla="*/ 3093577 w 8639798"/>
              <a:gd name="connsiteY273" fmla="*/ 2683917 h 4264889"/>
              <a:gd name="connsiteX274" fmla="*/ 3144852 w 8639798"/>
              <a:gd name="connsiteY274" fmla="*/ 2675371 h 4264889"/>
              <a:gd name="connsiteX275" fmla="*/ 3349951 w 8639798"/>
              <a:gd name="connsiteY275" fmla="*/ 2658279 h 4264889"/>
              <a:gd name="connsiteX276" fmla="*/ 3426863 w 8639798"/>
              <a:gd name="connsiteY276" fmla="*/ 2649734 h 4264889"/>
              <a:gd name="connsiteX277" fmla="*/ 3478138 w 8639798"/>
              <a:gd name="connsiteY277" fmla="*/ 2641188 h 4264889"/>
              <a:gd name="connsiteX278" fmla="*/ 3640508 w 8639798"/>
              <a:gd name="connsiteY278" fmla="*/ 2615550 h 4264889"/>
              <a:gd name="connsiteX279" fmla="*/ 3683237 w 8639798"/>
              <a:gd name="connsiteY279" fmla="*/ 2607005 h 4264889"/>
              <a:gd name="connsiteX280" fmla="*/ 3734512 w 8639798"/>
              <a:gd name="connsiteY280" fmla="*/ 2598459 h 4264889"/>
              <a:gd name="connsiteX281" fmla="*/ 3819970 w 8639798"/>
              <a:gd name="connsiteY281" fmla="*/ 2581367 h 4264889"/>
              <a:gd name="connsiteX282" fmla="*/ 3922519 w 8639798"/>
              <a:gd name="connsiteY282" fmla="*/ 2564276 h 4264889"/>
              <a:gd name="connsiteX283" fmla="*/ 3990886 w 8639798"/>
              <a:gd name="connsiteY283" fmla="*/ 2547184 h 4264889"/>
              <a:gd name="connsiteX284" fmla="*/ 4067798 w 8639798"/>
              <a:gd name="connsiteY284" fmla="*/ 2521547 h 4264889"/>
              <a:gd name="connsiteX285" fmla="*/ 4093435 w 8639798"/>
              <a:gd name="connsiteY285" fmla="*/ 2513001 h 4264889"/>
              <a:gd name="connsiteX286" fmla="*/ 4153256 w 8639798"/>
              <a:gd name="connsiteY286" fmla="*/ 2495909 h 4264889"/>
              <a:gd name="connsiteX287" fmla="*/ 4178893 w 8639798"/>
              <a:gd name="connsiteY287" fmla="*/ 2470272 h 4264889"/>
              <a:gd name="connsiteX288" fmla="*/ 4195985 w 8639798"/>
              <a:gd name="connsiteY288" fmla="*/ 2444635 h 4264889"/>
              <a:gd name="connsiteX289" fmla="*/ 4221622 w 8639798"/>
              <a:gd name="connsiteY289" fmla="*/ 2427543 h 4264889"/>
              <a:gd name="connsiteX290" fmla="*/ 4255805 w 8639798"/>
              <a:gd name="connsiteY290" fmla="*/ 2376268 h 4264889"/>
              <a:gd name="connsiteX291" fmla="*/ 4272897 w 8639798"/>
              <a:gd name="connsiteY291" fmla="*/ 2282264 h 4264889"/>
              <a:gd name="connsiteX292" fmla="*/ 4281443 w 8639798"/>
              <a:gd name="connsiteY292" fmla="*/ 2111349 h 4264889"/>
              <a:gd name="connsiteX293" fmla="*/ 4307080 w 8639798"/>
              <a:gd name="connsiteY293" fmla="*/ 2119894 h 4264889"/>
              <a:gd name="connsiteX294" fmla="*/ 4341263 w 8639798"/>
              <a:gd name="connsiteY294" fmla="*/ 2111349 h 4264889"/>
              <a:gd name="connsiteX295" fmla="*/ 4358355 w 8639798"/>
              <a:gd name="connsiteY295" fmla="*/ 2085711 h 4264889"/>
              <a:gd name="connsiteX296" fmla="*/ 4383992 w 8639798"/>
              <a:gd name="connsiteY296" fmla="*/ 2068620 h 4264889"/>
              <a:gd name="connsiteX297" fmla="*/ 4418176 w 8639798"/>
              <a:gd name="connsiteY297" fmla="*/ 2025891 h 4264889"/>
              <a:gd name="connsiteX298" fmla="*/ 4443813 w 8639798"/>
              <a:gd name="connsiteY298" fmla="*/ 1974616 h 4264889"/>
              <a:gd name="connsiteX299" fmla="*/ 4452359 w 8639798"/>
              <a:gd name="connsiteY299" fmla="*/ 1948978 h 4264889"/>
              <a:gd name="connsiteX300" fmla="*/ 4486542 w 8639798"/>
              <a:gd name="connsiteY300" fmla="*/ 1897704 h 4264889"/>
              <a:gd name="connsiteX301" fmla="*/ 4503633 w 8639798"/>
              <a:gd name="connsiteY301" fmla="*/ 1872066 h 4264889"/>
              <a:gd name="connsiteX302" fmla="*/ 4520725 w 8639798"/>
              <a:gd name="connsiteY302" fmla="*/ 1846429 h 4264889"/>
              <a:gd name="connsiteX303" fmla="*/ 4572000 w 8639798"/>
              <a:gd name="connsiteY303" fmla="*/ 1812246 h 4264889"/>
              <a:gd name="connsiteX304" fmla="*/ 4640366 w 8639798"/>
              <a:gd name="connsiteY304" fmla="*/ 1752425 h 4264889"/>
              <a:gd name="connsiteX305" fmla="*/ 4666004 w 8639798"/>
              <a:gd name="connsiteY305" fmla="*/ 1735334 h 4264889"/>
              <a:gd name="connsiteX306" fmla="*/ 4691641 w 8639798"/>
              <a:gd name="connsiteY306" fmla="*/ 1718242 h 4264889"/>
              <a:gd name="connsiteX307" fmla="*/ 4768553 w 8639798"/>
              <a:gd name="connsiteY307" fmla="*/ 1692605 h 4264889"/>
              <a:gd name="connsiteX308" fmla="*/ 4794190 w 8639798"/>
              <a:gd name="connsiteY308" fmla="*/ 1684059 h 4264889"/>
              <a:gd name="connsiteX309" fmla="*/ 4845465 w 8639798"/>
              <a:gd name="connsiteY309" fmla="*/ 1658421 h 4264889"/>
              <a:gd name="connsiteX310" fmla="*/ 4896740 w 8639798"/>
              <a:gd name="connsiteY310" fmla="*/ 1624238 h 4264889"/>
              <a:gd name="connsiteX311" fmla="*/ 4982198 w 8639798"/>
              <a:gd name="connsiteY311" fmla="*/ 1598601 h 4264889"/>
              <a:gd name="connsiteX312" fmla="*/ 5076202 w 8639798"/>
              <a:gd name="connsiteY312" fmla="*/ 1590055 h 4264889"/>
              <a:gd name="connsiteX313" fmla="*/ 5136022 w 8639798"/>
              <a:gd name="connsiteY313" fmla="*/ 1581509 h 4264889"/>
              <a:gd name="connsiteX314" fmla="*/ 5255663 w 8639798"/>
              <a:gd name="connsiteY314" fmla="*/ 1564418 h 4264889"/>
              <a:gd name="connsiteX315" fmla="*/ 5349667 w 8639798"/>
              <a:gd name="connsiteY315" fmla="*/ 1547326 h 4264889"/>
              <a:gd name="connsiteX316" fmla="*/ 5588949 w 8639798"/>
              <a:gd name="connsiteY316" fmla="*/ 1564418 h 4264889"/>
              <a:gd name="connsiteX317" fmla="*/ 5674407 w 8639798"/>
              <a:gd name="connsiteY317" fmla="*/ 1590055 h 4264889"/>
              <a:gd name="connsiteX318" fmla="*/ 5700045 w 8639798"/>
              <a:gd name="connsiteY318" fmla="*/ 1598601 h 4264889"/>
              <a:gd name="connsiteX319" fmla="*/ 5708590 w 8639798"/>
              <a:gd name="connsiteY319" fmla="*/ 1709696 h 4264889"/>
              <a:gd name="connsiteX320" fmla="*/ 5665862 w 8639798"/>
              <a:gd name="connsiteY320" fmla="*/ 1786608 h 4264889"/>
              <a:gd name="connsiteX321" fmla="*/ 5631678 w 8639798"/>
              <a:gd name="connsiteY321" fmla="*/ 1837883 h 4264889"/>
              <a:gd name="connsiteX322" fmla="*/ 5614587 w 8639798"/>
              <a:gd name="connsiteY322" fmla="*/ 1863521 h 4264889"/>
              <a:gd name="connsiteX323" fmla="*/ 5588949 w 8639798"/>
              <a:gd name="connsiteY323" fmla="*/ 1889158 h 4264889"/>
              <a:gd name="connsiteX324" fmla="*/ 5571858 w 8639798"/>
              <a:gd name="connsiteY324" fmla="*/ 1914795 h 4264889"/>
              <a:gd name="connsiteX325" fmla="*/ 5546220 w 8639798"/>
              <a:gd name="connsiteY325" fmla="*/ 1940433 h 4264889"/>
              <a:gd name="connsiteX326" fmla="*/ 5529129 w 8639798"/>
              <a:gd name="connsiteY326" fmla="*/ 1966070 h 4264889"/>
              <a:gd name="connsiteX327" fmla="*/ 5503491 w 8639798"/>
              <a:gd name="connsiteY327" fmla="*/ 1983162 h 4264889"/>
              <a:gd name="connsiteX328" fmla="*/ 5486400 w 8639798"/>
              <a:gd name="connsiteY328" fmla="*/ 2008799 h 4264889"/>
              <a:gd name="connsiteX329" fmla="*/ 5409488 w 8639798"/>
              <a:gd name="connsiteY329" fmla="*/ 2068620 h 4264889"/>
              <a:gd name="connsiteX330" fmla="*/ 5383850 w 8639798"/>
              <a:gd name="connsiteY330" fmla="*/ 2085711 h 4264889"/>
              <a:gd name="connsiteX331" fmla="*/ 5358213 w 8639798"/>
              <a:gd name="connsiteY331" fmla="*/ 2102803 h 4264889"/>
              <a:gd name="connsiteX332" fmla="*/ 5332576 w 8639798"/>
              <a:gd name="connsiteY332" fmla="*/ 2111349 h 4264889"/>
              <a:gd name="connsiteX333" fmla="*/ 5306938 w 8639798"/>
              <a:gd name="connsiteY333" fmla="*/ 2128440 h 4264889"/>
              <a:gd name="connsiteX334" fmla="*/ 5281301 w 8639798"/>
              <a:gd name="connsiteY334" fmla="*/ 2136986 h 4264889"/>
              <a:gd name="connsiteX335" fmla="*/ 5255663 w 8639798"/>
              <a:gd name="connsiteY335" fmla="*/ 2154078 h 4264889"/>
              <a:gd name="connsiteX336" fmla="*/ 5204389 w 8639798"/>
              <a:gd name="connsiteY336" fmla="*/ 2171169 h 4264889"/>
              <a:gd name="connsiteX337" fmla="*/ 5178751 w 8639798"/>
              <a:gd name="connsiteY337" fmla="*/ 2179715 h 4264889"/>
              <a:gd name="connsiteX338" fmla="*/ 5118931 w 8639798"/>
              <a:gd name="connsiteY338" fmla="*/ 2188261 h 4264889"/>
              <a:gd name="connsiteX339" fmla="*/ 4922377 w 8639798"/>
              <a:gd name="connsiteY339" fmla="*/ 2179715 h 4264889"/>
              <a:gd name="connsiteX340" fmla="*/ 4871103 w 8639798"/>
              <a:gd name="connsiteY340" fmla="*/ 2162623 h 4264889"/>
              <a:gd name="connsiteX341" fmla="*/ 4854011 w 8639798"/>
              <a:gd name="connsiteY341" fmla="*/ 2136986 h 4264889"/>
              <a:gd name="connsiteX342" fmla="*/ 4828374 w 8639798"/>
              <a:gd name="connsiteY342" fmla="*/ 2111349 h 4264889"/>
              <a:gd name="connsiteX343" fmla="*/ 4819828 w 8639798"/>
              <a:gd name="connsiteY343" fmla="*/ 2085711 h 4264889"/>
              <a:gd name="connsiteX344" fmla="*/ 4802736 w 8639798"/>
              <a:gd name="connsiteY344" fmla="*/ 2060074 h 4264889"/>
              <a:gd name="connsiteX345" fmla="*/ 4777099 w 8639798"/>
              <a:gd name="connsiteY345" fmla="*/ 1983162 h 4264889"/>
              <a:gd name="connsiteX346" fmla="*/ 4768553 w 8639798"/>
              <a:gd name="connsiteY346" fmla="*/ 1957524 h 4264889"/>
              <a:gd name="connsiteX347" fmla="*/ 4777099 w 8639798"/>
              <a:gd name="connsiteY347" fmla="*/ 1803700 h 4264889"/>
              <a:gd name="connsiteX348" fmla="*/ 4802736 w 8639798"/>
              <a:gd name="connsiteY348" fmla="*/ 1752425 h 4264889"/>
              <a:gd name="connsiteX349" fmla="*/ 4879648 w 8639798"/>
              <a:gd name="connsiteY349" fmla="*/ 1684059 h 4264889"/>
              <a:gd name="connsiteX350" fmla="*/ 4905286 w 8639798"/>
              <a:gd name="connsiteY350" fmla="*/ 1675513 h 4264889"/>
              <a:gd name="connsiteX351" fmla="*/ 5067656 w 8639798"/>
              <a:gd name="connsiteY351" fmla="*/ 1641330 h 4264889"/>
              <a:gd name="connsiteX352" fmla="*/ 5204389 w 8639798"/>
              <a:gd name="connsiteY352" fmla="*/ 1624238 h 4264889"/>
              <a:gd name="connsiteX353" fmla="*/ 5349667 w 8639798"/>
              <a:gd name="connsiteY353" fmla="*/ 1632784 h 4264889"/>
              <a:gd name="connsiteX354" fmla="*/ 5375304 w 8639798"/>
              <a:gd name="connsiteY354" fmla="*/ 1641330 h 4264889"/>
              <a:gd name="connsiteX355" fmla="*/ 5392396 w 8639798"/>
              <a:gd name="connsiteY355" fmla="*/ 1666967 h 4264889"/>
              <a:gd name="connsiteX356" fmla="*/ 5418033 w 8639798"/>
              <a:gd name="connsiteY356" fmla="*/ 1692605 h 4264889"/>
              <a:gd name="connsiteX357" fmla="*/ 5409488 w 8639798"/>
              <a:gd name="connsiteY357" fmla="*/ 1889158 h 4264889"/>
              <a:gd name="connsiteX358" fmla="*/ 5392396 w 8639798"/>
              <a:gd name="connsiteY358" fmla="*/ 1940433 h 4264889"/>
              <a:gd name="connsiteX359" fmla="*/ 5375304 w 8639798"/>
              <a:gd name="connsiteY359" fmla="*/ 1991707 h 4264889"/>
              <a:gd name="connsiteX360" fmla="*/ 5366759 w 8639798"/>
              <a:gd name="connsiteY360" fmla="*/ 2017345 h 4264889"/>
              <a:gd name="connsiteX361" fmla="*/ 5332576 w 8639798"/>
              <a:gd name="connsiteY361" fmla="*/ 2068620 h 4264889"/>
              <a:gd name="connsiteX362" fmla="*/ 5315484 w 8639798"/>
              <a:gd name="connsiteY362" fmla="*/ 2094257 h 4264889"/>
              <a:gd name="connsiteX363" fmla="*/ 5289847 w 8639798"/>
              <a:gd name="connsiteY363" fmla="*/ 2111349 h 4264889"/>
              <a:gd name="connsiteX364" fmla="*/ 5272755 w 8639798"/>
              <a:gd name="connsiteY364" fmla="*/ 2136986 h 4264889"/>
              <a:gd name="connsiteX365" fmla="*/ 5247118 w 8639798"/>
              <a:gd name="connsiteY365" fmla="*/ 2145532 h 4264889"/>
              <a:gd name="connsiteX366" fmla="*/ 5187297 w 8639798"/>
              <a:gd name="connsiteY366" fmla="*/ 2171169 h 4264889"/>
              <a:gd name="connsiteX367" fmla="*/ 5042019 w 8639798"/>
              <a:gd name="connsiteY367" fmla="*/ 2162623 h 4264889"/>
              <a:gd name="connsiteX368" fmla="*/ 4990744 w 8639798"/>
              <a:gd name="connsiteY368" fmla="*/ 2145532 h 4264889"/>
              <a:gd name="connsiteX369" fmla="*/ 4973652 w 8639798"/>
              <a:gd name="connsiteY369" fmla="*/ 2119894 h 4264889"/>
              <a:gd name="connsiteX370" fmla="*/ 4948015 w 8639798"/>
              <a:gd name="connsiteY370" fmla="*/ 2102803 h 4264889"/>
              <a:gd name="connsiteX371" fmla="*/ 4913832 w 8639798"/>
              <a:gd name="connsiteY371" fmla="*/ 2051528 h 4264889"/>
              <a:gd name="connsiteX372" fmla="*/ 4888194 w 8639798"/>
              <a:gd name="connsiteY372" fmla="*/ 1957524 h 4264889"/>
              <a:gd name="connsiteX373" fmla="*/ 4896740 w 8639798"/>
              <a:gd name="connsiteY373" fmla="*/ 1812246 h 4264889"/>
              <a:gd name="connsiteX374" fmla="*/ 4905286 w 8639798"/>
              <a:gd name="connsiteY374" fmla="*/ 1786608 h 4264889"/>
              <a:gd name="connsiteX375" fmla="*/ 4939469 w 8639798"/>
              <a:gd name="connsiteY375" fmla="*/ 1735334 h 4264889"/>
              <a:gd name="connsiteX376" fmla="*/ 4965106 w 8639798"/>
              <a:gd name="connsiteY376" fmla="*/ 1718242 h 4264889"/>
              <a:gd name="connsiteX377" fmla="*/ 4990744 w 8639798"/>
              <a:gd name="connsiteY377" fmla="*/ 1692605 h 4264889"/>
              <a:gd name="connsiteX378" fmla="*/ 5042019 w 8639798"/>
              <a:gd name="connsiteY378" fmla="*/ 1675513 h 4264889"/>
              <a:gd name="connsiteX379" fmla="*/ 5067656 w 8639798"/>
              <a:gd name="connsiteY379" fmla="*/ 1666967 h 4264889"/>
              <a:gd name="connsiteX380" fmla="*/ 5187297 w 8639798"/>
              <a:gd name="connsiteY380" fmla="*/ 1675513 h 4264889"/>
              <a:gd name="connsiteX381" fmla="*/ 5212934 w 8639798"/>
              <a:gd name="connsiteY381" fmla="*/ 1684059 h 4264889"/>
              <a:gd name="connsiteX382" fmla="*/ 5247118 w 8639798"/>
              <a:gd name="connsiteY382" fmla="*/ 1735334 h 4264889"/>
              <a:gd name="connsiteX383" fmla="*/ 5264209 w 8639798"/>
              <a:gd name="connsiteY383" fmla="*/ 1760971 h 4264889"/>
              <a:gd name="connsiteX384" fmla="*/ 5281301 w 8639798"/>
              <a:gd name="connsiteY384" fmla="*/ 1812246 h 4264889"/>
              <a:gd name="connsiteX385" fmla="*/ 5272755 w 8639798"/>
              <a:gd name="connsiteY385" fmla="*/ 1880612 h 4264889"/>
              <a:gd name="connsiteX386" fmla="*/ 5264209 w 8639798"/>
              <a:gd name="connsiteY386" fmla="*/ 1906249 h 4264889"/>
              <a:gd name="connsiteX387" fmla="*/ 5238572 w 8639798"/>
              <a:gd name="connsiteY387" fmla="*/ 1923341 h 4264889"/>
              <a:gd name="connsiteX388" fmla="*/ 5204389 w 8639798"/>
              <a:gd name="connsiteY388" fmla="*/ 1974616 h 4264889"/>
              <a:gd name="connsiteX389" fmla="*/ 5153114 w 8639798"/>
              <a:gd name="connsiteY389" fmla="*/ 2000253 h 4264889"/>
              <a:gd name="connsiteX390" fmla="*/ 5101839 w 8639798"/>
              <a:gd name="connsiteY390" fmla="*/ 2025891 h 4264889"/>
              <a:gd name="connsiteX391" fmla="*/ 5016381 w 8639798"/>
              <a:gd name="connsiteY391" fmla="*/ 2017345 h 4264889"/>
              <a:gd name="connsiteX392" fmla="*/ 4990744 w 8639798"/>
              <a:gd name="connsiteY392" fmla="*/ 2008799 h 4264889"/>
              <a:gd name="connsiteX393" fmla="*/ 4973652 w 8639798"/>
              <a:gd name="connsiteY393" fmla="*/ 1957524 h 4264889"/>
              <a:gd name="connsiteX394" fmla="*/ 4982198 w 8639798"/>
              <a:gd name="connsiteY394" fmla="*/ 1829337 h 4264889"/>
              <a:gd name="connsiteX395" fmla="*/ 5016381 w 8639798"/>
              <a:gd name="connsiteY395" fmla="*/ 1778063 h 4264889"/>
              <a:gd name="connsiteX396" fmla="*/ 5059110 w 8639798"/>
              <a:gd name="connsiteY396" fmla="*/ 1726788 h 4264889"/>
              <a:gd name="connsiteX397" fmla="*/ 5076202 w 8639798"/>
              <a:gd name="connsiteY397" fmla="*/ 1701150 h 4264889"/>
              <a:gd name="connsiteX398" fmla="*/ 5101839 w 8639798"/>
              <a:gd name="connsiteY398" fmla="*/ 1692605 h 4264889"/>
              <a:gd name="connsiteX399" fmla="*/ 5127476 w 8639798"/>
              <a:gd name="connsiteY399" fmla="*/ 1675513 h 4264889"/>
              <a:gd name="connsiteX400" fmla="*/ 5178751 w 8639798"/>
              <a:gd name="connsiteY400" fmla="*/ 1658421 h 4264889"/>
              <a:gd name="connsiteX401" fmla="*/ 5289847 w 8639798"/>
              <a:gd name="connsiteY401" fmla="*/ 1632784 h 4264889"/>
              <a:gd name="connsiteX402" fmla="*/ 5332576 w 8639798"/>
              <a:gd name="connsiteY402" fmla="*/ 1624238 h 4264889"/>
              <a:gd name="connsiteX403" fmla="*/ 5366759 w 8639798"/>
              <a:gd name="connsiteY403" fmla="*/ 1615692 h 4264889"/>
              <a:gd name="connsiteX404" fmla="*/ 5418033 w 8639798"/>
              <a:gd name="connsiteY404" fmla="*/ 1607147 h 4264889"/>
              <a:gd name="connsiteX405" fmla="*/ 5443671 w 8639798"/>
              <a:gd name="connsiteY405" fmla="*/ 1598601 h 4264889"/>
              <a:gd name="connsiteX406" fmla="*/ 5537675 w 8639798"/>
              <a:gd name="connsiteY406" fmla="*/ 1581509 h 4264889"/>
              <a:gd name="connsiteX407" fmla="*/ 5606041 w 8639798"/>
              <a:gd name="connsiteY407" fmla="*/ 1564418 h 4264889"/>
              <a:gd name="connsiteX408" fmla="*/ 5640224 w 8639798"/>
              <a:gd name="connsiteY408" fmla="*/ 1555872 h 4264889"/>
              <a:gd name="connsiteX409" fmla="*/ 5691499 w 8639798"/>
              <a:gd name="connsiteY409" fmla="*/ 1547326 h 4264889"/>
              <a:gd name="connsiteX410" fmla="*/ 5947873 w 8639798"/>
              <a:gd name="connsiteY410" fmla="*/ 1538780 h 4264889"/>
              <a:gd name="connsiteX411" fmla="*/ 5990602 w 8639798"/>
              <a:gd name="connsiteY411" fmla="*/ 1530235 h 4264889"/>
              <a:gd name="connsiteX412" fmla="*/ 6016239 w 8639798"/>
              <a:gd name="connsiteY412" fmla="*/ 1521689 h 4264889"/>
              <a:gd name="connsiteX413" fmla="*/ 6058968 w 8639798"/>
              <a:gd name="connsiteY413" fmla="*/ 1513143 h 4264889"/>
              <a:gd name="connsiteX414" fmla="*/ 6127334 w 8639798"/>
              <a:gd name="connsiteY414" fmla="*/ 1496051 h 4264889"/>
              <a:gd name="connsiteX415" fmla="*/ 6161518 w 8639798"/>
              <a:gd name="connsiteY415" fmla="*/ 1487506 h 4264889"/>
              <a:gd name="connsiteX416" fmla="*/ 6238430 w 8639798"/>
              <a:gd name="connsiteY416" fmla="*/ 1461868 h 4264889"/>
              <a:gd name="connsiteX417" fmla="*/ 6264067 w 8639798"/>
              <a:gd name="connsiteY417" fmla="*/ 1453322 h 4264889"/>
              <a:gd name="connsiteX418" fmla="*/ 6289704 w 8639798"/>
              <a:gd name="connsiteY418" fmla="*/ 1436231 h 4264889"/>
              <a:gd name="connsiteX419" fmla="*/ 6340979 w 8639798"/>
              <a:gd name="connsiteY419" fmla="*/ 1419139 h 4264889"/>
              <a:gd name="connsiteX420" fmla="*/ 6392254 w 8639798"/>
              <a:gd name="connsiteY420" fmla="*/ 1402048 h 4264889"/>
              <a:gd name="connsiteX421" fmla="*/ 6417891 w 8639798"/>
              <a:gd name="connsiteY421" fmla="*/ 1393502 h 4264889"/>
              <a:gd name="connsiteX422" fmla="*/ 6494804 w 8639798"/>
              <a:gd name="connsiteY422" fmla="*/ 1350773 h 4264889"/>
              <a:gd name="connsiteX423" fmla="*/ 6520441 w 8639798"/>
              <a:gd name="connsiteY423" fmla="*/ 1333681 h 4264889"/>
              <a:gd name="connsiteX424" fmla="*/ 6546078 w 8639798"/>
              <a:gd name="connsiteY424" fmla="*/ 1325135 h 4264889"/>
              <a:gd name="connsiteX425" fmla="*/ 6597353 w 8639798"/>
              <a:gd name="connsiteY425" fmla="*/ 1290952 h 4264889"/>
              <a:gd name="connsiteX426" fmla="*/ 6622990 w 8639798"/>
              <a:gd name="connsiteY426" fmla="*/ 1273861 h 4264889"/>
              <a:gd name="connsiteX427" fmla="*/ 6648628 w 8639798"/>
              <a:gd name="connsiteY427" fmla="*/ 1265315 h 4264889"/>
              <a:gd name="connsiteX428" fmla="*/ 6699903 w 8639798"/>
              <a:gd name="connsiteY428" fmla="*/ 1231132 h 4264889"/>
              <a:gd name="connsiteX429" fmla="*/ 6776815 w 8639798"/>
              <a:gd name="connsiteY429" fmla="*/ 1188403 h 4264889"/>
              <a:gd name="connsiteX430" fmla="*/ 6853727 w 8639798"/>
              <a:gd name="connsiteY430" fmla="*/ 1137128 h 4264889"/>
              <a:gd name="connsiteX431" fmla="*/ 6879364 w 8639798"/>
              <a:gd name="connsiteY431" fmla="*/ 1120036 h 4264889"/>
              <a:gd name="connsiteX432" fmla="*/ 6905002 w 8639798"/>
              <a:gd name="connsiteY432" fmla="*/ 1111491 h 4264889"/>
              <a:gd name="connsiteX433" fmla="*/ 7007551 w 8639798"/>
              <a:gd name="connsiteY433" fmla="*/ 1043124 h 4264889"/>
              <a:gd name="connsiteX434" fmla="*/ 7033189 w 8639798"/>
              <a:gd name="connsiteY434" fmla="*/ 1026033 h 4264889"/>
              <a:gd name="connsiteX435" fmla="*/ 7058826 w 8639798"/>
              <a:gd name="connsiteY435" fmla="*/ 1017487 h 4264889"/>
              <a:gd name="connsiteX436" fmla="*/ 7110101 w 8639798"/>
              <a:gd name="connsiteY436" fmla="*/ 983304 h 4264889"/>
              <a:gd name="connsiteX437" fmla="*/ 7135738 w 8639798"/>
              <a:gd name="connsiteY437" fmla="*/ 966212 h 4264889"/>
              <a:gd name="connsiteX438" fmla="*/ 7161376 w 8639798"/>
              <a:gd name="connsiteY438" fmla="*/ 957666 h 4264889"/>
              <a:gd name="connsiteX439" fmla="*/ 7187013 w 8639798"/>
              <a:gd name="connsiteY439" fmla="*/ 932029 h 4264889"/>
              <a:gd name="connsiteX440" fmla="*/ 7238288 w 8639798"/>
              <a:gd name="connsiteY440" fmla="*/ 897846 h 4264889"/>
              <a:gd name="connsiteX441" fmla="*/ 7263925 w 8639798"/>
              <a:gd name="connsiteY441" fmla="*/ 880754 h 4264889"/>
              <a:gd name="connsiteX442" fmla="*/ 7315200 w 8639798"/>
              <a:gd name="connsiteY442" fmla="*/ 838025 h 4264889"/>
              <a:gd name="connsiteX443" fmla="*/ 7357929 w 8639798"/>
              <a:gd name="connsiteY443" fmla="*/ 795296 h 4264889"/>
              <a:gd name="connsiteX444" fmla="*/ 7409204 w 8639798"/>
              <a:gd name="connsiteY444" fmla="*/ 744021 h 4264889"/>
              <a:gd name="connsiteX445" fmla="*/ 7434841 w 8639798"/>
              <a:gd name="connsiteY445" fmla="*/ 718384 h 4264889"/>
              <a:gd name="connsiteX446" fmla="*/ 7460478 w 8639798"/>
              <a:gd name="connsiteY446" fmla="*/ 692747 h 4264889"/>
              <a:gd name="connsiteX447" fmla="*/ 7477570 w 8639798"/>
              <a:gd name="connsiteY447" fmla="*/ 667109 h 4264889"/>
              <a:gd name="connsiteX448" fmla="*/ 7494662 w 8639798"/>
              <a:gd name="connsiteY448" fmla="*/ 615835 h 4264889"/>
              <a:gd name="connsiteX449" fmla="*/ 7486116 w 8639798"/>
              <a:gd name="connsiteY449" fmla="*/ 547468 h 4264889"/>
              <a:gd name="connsiteX450" fmla="*/ 7460478 w 8639798"/>
              <a:gd name="connsiteY450" fmla="*/ 530377 h 4264889"/>
              <a:gd name="connsiteX451" fmla="*/ 7409204 w 8639798"/>
              <a:gd name="connsiteY451" fmla="*/ 513285 h 4264889"/>
              <a:gd name="connsiteX452" fmla="*/ 7255379 w 8639798"/>
              <a:gd name="connsiteY452" fmla="*/ 521831 h 4264889"/>
              <a:gd name="connsiteX453" fmla="*/ 7204104 w 8639798"/>
              <a:gd name="connsiteY453" fmla="*/ 538922 h 4264889"/>
              <a:gd name="connsiteX454" fmla="*/ 7152830 w 8639798"/>
              <a:gd name="connsiteY454" fmla="*/ 556014 h 4264889"/>
              <a:gd name="connsiteX455" fmla="*/ 7127192 w 8639798"/>
              <a:gd name="connsiteY455" fmla="*/ 564560 h 4264889"/>
              <a:gd name="connsiteX456" fmla="*/ 7075918 w 8639798"/>
              <a:gd name="connsiteY456" fmla="*/ 590197 h 4264889"/>
              <a:gd name="connsiteX457" fmla="*/ 7050280 w 8639798"/>
              <a:gd name="connsiteY457" fmla="*/ 607289 h 4264889"/>
              <a:gd name="connsiteX458" fmla="*/ 7024643 w 8639798"/>
              <a:gd name="connsiteY458" fmla="*/ 615835 h 4264889"/>
              <a:gd name="connsiteX459" fmla="*/ 6999005 w 8639798"/>
              <a:gd name="connsiteY459" fmla="*/ 632926 h 4264889"/>
              <a:gd name="connsiteX460" fmla="*/ 6973368 w 8639798"/>
              <a:gd name="connsiteY460" fmla="*/ 641472 h 4264889"/>
              <a:gd name="connsiteX461" fmla="*/ 6922093 w 8639798"/>
              <a:gd name="connsiteY461" fmla="*/ 667109 h 4264889"/>
              <a:gd name="connsiteX462" fmla="*/ 6896456 w 8639798"/>
              <a:gd name="connsiteY462" fmla="*/ 684201 h 4264889"/>
              <a:gd name="connsiteX463" fmla="*/ 6819544 w 8639798"/>
              <a:gd name="connsiteY463" fmla="*/ 726930 h 4264889"/>
              <a:gd name="connsiteX464" fmla="*/ 6793906 w 8639798"/>
              <a:gd name="connsiteY464" fmla="*/ 752567 h 4264889"/>
              <a:gd name="connsiteX465" fmla="*/ 6716994 w 8639798"/>
              <a:gd name="connsiteY465" fmla="*/ 803842 h 4264889"/>
              <a:gd name="connsiteX466" fmla="*/ 6691357 w 8639798"/>
              <a:gd name="connsiteY466" fmla="*/ 820934 h 4264889"/>
              <a:gd name="connsiteX467" fmla="*/ 6665719 w 8639798"/>
              <a:gd name="connsiteY467" fmla="*/ 838025 h 4264889"/>
              <a:gd name="connsiteX468" fmla="*/ 6640082 w 8639798"/>
              <a:gd name="connsiteY468" fmla="*/ 863663 h 4264889"/>
              <a:gd name="connsiteX469" fmla="*/ 6588807 w 8639798"/>
              <a:gd name="connsiteY469" fmla="*/ 897846 h 4264889"/>
              <a:gd name="connsiteX470" fmla="*/ 6563170 w 8639798"/>
              <a:gd name="connsiteY470" fmla="*/ 914937 h 4264889"/>
              <a:gd name="connsiteX471" fmla="*/ 6537533 w 8639798"/>
              <a:gd name="connsiteY471" fmla="*/ 940575 h 4264889"/>
              <a:gd name="connsiteX472" fmla="*/ 6486258 w 8639798"/>
              <a:gd name="connsiteY472" fmla="*/ 974758 h 4264889"/>
              <a:gd name="connsiteX473" fmla="*/ 6409346 w 8639798"/>
              <a:gd name="connsiteY473" fmla="*/ 1026033 h 4264889"/>
              <a:gd name="connsiteX474" fmla="*/ 6332433 w 8639798"/>
              <a:gd name="connsiteY474" fmla="*/ 1094399 h 4264889"/>
              <a:gd name="connsiteX475" fmla="*/ 6306796 w 8639798"/>
              <a:gd name="connsiteY475" fmla="*/ 1120036 h 4264889"/>
              <a:gd name="connsiteX476" fmla="*/ 6255521 w 8639798"/>
              <a:gd name="connsiteY476" fmla="*/ 1154220 h 4264889"/>
              <a:gd name="connsiteX477" fmla="*/ 6229884 w 8639798"/>
              <a:gd name="connsiteY477" fmla="*/ 1179857 h 4264889"/>
              <a:gd name="connsiteX478" fmla="*/ 6178609 w 8639798"/>
              <a:gd name="connsiteY478" fmla="*/ 1214040 h 4264889"/>
              <a:gd name="connsiteX479" fmla="*/ 6152972 w 8639798"/>
              <a:gd name="connsiteY479" fmla="*/ 1231132 h 4264889"/>
              <a:gd name="connsiteX480" fmla="*/ 6135880 w 8639798"/>
              <a:gd name="connsiteY480" fmla="*/ 1256769 h 4264889"/>
              <a:gd name="connsiteX481" fmla="*/ 6076060 w 8639798"/>
              <a:gd name="connsiteY481" fmla="*/ 1299498 h 4264889"/>
              <a:gd name="connsiteX482" fmla="*/ 6050422 w 8639798"/>
              <a:gd name="connsiteY482" fmla="*/ 1325135 h 4264889"/>
              <a:gd name="connsiteX483" fmla="*/ 5999147 w 8639798"/>
              <a:gd name="connsiteY483" fmla="*/ 1359319 h 4264889"/>
              <a:gd name="connsiteX484" fmla="*/ 5973510 w 8639798"/>
              <a:gd name="connsiteY484" fmla="*/ 1384956 h 4264889"/>
              <a:gd name="connsiteX485" fmla="*/ 5930781 w 8639798"/>
              <a:gd name="connsiteY485" fmla="*/ 1410593 h 4264889"/>
              <a:gd name="connsiteX486" fmla="*/ 5870961 w 8639798"/>
              <a:gd name="connsiteY486" fmla="*/ 1453322 h 4264889"/>
              <a:gd name="connsiteX487" fmla="*/ 5845323 w 8639798"/>
              <a:gd name="connsiteY487" fmla="*/ 1470414 h 4264889"/>
              <a:gd name="connsiteX488" fmla="*/ 5819686 w 8639798"/>
              <a:gd name="connsiteY488" fmla="*/ 1496051 h 4264889"/>
              <a:gd name="connsiteX489" fmla="*/ 5768411 w 8639798"/>
              <a:gd name="connsiteY489" fmla="*/ 1530235 h 4264889"/>
              <a:gd name="connsiteX490" fmla="*/ 5742774 w 8639798"/>
              <a:gd name="connsiteY490" fmla="*/ 1547326 h 4264889"/>
              <a:gd name="connsiteX491" fmla="*/ 5717136 w 8639798"/>
              <a:gd name="connsiteY491" fmla="*/ 1572964 h 4264889"/>
              <a:gd name="connsiteX492" fmla="*/ 5682953 w 8639798"/>
              <a:gd name="connsiteY492" fmla="*/ 1590055 h 4264889"/>
              <a:gd name="connsiteX493" fmla="*/ 5648770 w 8639798"/>
              <a:gd name="connsiteY493" fmla="*/ 1615692 h 4264889"/>
              <a:gd name="connsiteX494" fmla="*/ 5597495 w 8639798"/>
              <a:gd name="connsiteY494" fmla="*/ 1649876 h 4264889"/>
              <a:gd name="connsiteX495" fmla="*/ 5546220 w 8639798"/>
              <a:gd name="connsiteY495" fmla="*/ 1684059 h 4264889"/>
              <a:gd name="connsiteX496" fmla="*/ 5486400 w 8639798"/>
              <a:gd name="connsiteY496" fmla="*/ 1726788 h 4264889"/>
              <a:gd name="connsiteX497" fmla="*/ 5452217 w 8639798"/>
              <a:gd name="connsiteY497" fmla="*/ 1752425 h 4264889"/>
              <a:gd name="connsiteX498" fmla="*/ 5400942 w 8639798"/>
              <a:gd name="connsiteY498" fmla="*/ 1786608 h 4264889"/>
              <a:gd name="connsiteX499" fmla="*/ 5349667 w 8639798"/>
              <a:gd name="connsiteY499" fmla="*/ 1820792 h 4264889"/>
              <a:gd name="connsiteX500" fmla="*/ 5324030 w 8639798"/>
              <a:gd name="connsiteY500" fmla="*/ 1837883 h 4264889"/>
              <a:gd name="connsiteX501" fmla="*/ 5289847 w 8639798"/>
              <a:gd name="connsiteY501" fmla="*/ 1863521 h 4264889"/>
              <a:gd name="connsiteX502" fmla="*/ 5255663 w 8639798"/>
              <a:gd name="connsiteY502" fmla="*/ 1880612 h 4264889"/>
              <a:gd name="connsiteX503" fmla="*/ 5238572 w 8639798"/>
              <a:gd name="connsiteY503" fmla="*/ 1906249 h 4264889"/>
              <a:gd name="connsiteX504" fmla="*/ 5178751 w 8639798"/>
              <a:gd name="connsiteY504" fmla="*/ 1948978 h 4264889"/>
              <a:gd name="connsiteX505" fmla="*/ 5118931 w 8639798"/>
              <a:gd name="connsiteY505" fmla="*/ 2008799 h 4264889"/>
              <a:gd name="connsiteX506" fmla="*/ 5067656 w 8639798"/>
              <a:gd name="connsiteY506" fmla="*/ 2042982 h 4264889"/>
              <a:gd name="connsiteX507" fmla="*/ 5042019 w 8639798"/>
              <a:gd name="connsiteY507" fmla="*/ 2060074 h 4264889"/>
              <a:gd name="connsiteX508" fmla="*/ 5016381 w 8639798"/>
              <a:gd name="connsiteY508" fmla="*/ 2085711 h 4264889"/>
              <a:gd name="connsiteX509" fmla="*/ 4965106 w 8639798"/>
              <a:gd name="connsiteY509" fmla="*/ 2119894 h 4264889"/>
              <a:gd name="connsiteX510" fmla="*/ 4939469 w 8639798"/>
              <a:gd name="connsiteY510" fmla="*/ 2145532 h 4264889"/>
              <a:gd name="connsiteX511" fmla="*/ 4913832 w 8639798"/>
              <a:gd name="connsiteY511" fmla="*/ 2162623 h 4264889"/>
              <a:gd name="connsiteX512" fmla="*/ 4862557 w 8639798"/>
              <a:gd name="connsiteY512" fmla="*/ 2213898 h 4264889"/>
              <a:gd name="connsiteX513" fmla="*/ 4811282 w 8639798"/>
              <a:gd name="connsiteY513" fmla="*/ 2248081 h 4264889"/>
              <a:gd name="connsiteX514" fmla="*/ 4734370 w 8639798"/>
              <a:gd name="connsiteY514" fmla="*/ 2307902 h 4264889"/>
              <a:gd name="connsiteX515" fmla="*/ 4708733 w 8639798"/>
              <a:gd name="connsiteY515" fmla="*/ 2316448 h 4264889"/>
              <a:gd name="connsiteX516" fmla="*/ 4691641 w 8639798"/>
              <a:gd name="connsiteY516" fmla="*/ 2342085 h 4264889"/>
              <a:gd name="connsiteX517" fmla="*/ 4666004 w 8639798"/>
              <a:gd name="connsiteY517" fmla="*/ 2350631 h 4264889"/>
              <a:gd name="connsiteX518" fmla="*/ 4640366 w 8639798"/>
              <a:gd name="connsiteY518" fmla="*/ 2367722 h 4264889"/>
              <a:gd name="connsiteX519" fmla="*/ 4606183 w 8639798"/>
              <a:gd name="connsiteY519" fmla="*/ 2384814 h 4264889"/>
              <a:gd name="connsiteX520" fmla="*/ 4580546 w 8639798"/>
              <a:gd name="connsiteY520" fmla="*/ 2401906 h 4264889"/>
              <a:gd name="connsiteX521" fmla="*/ 4512179 w 8639798"/>
              <a:gd name="connsiteY521" fmla="*/ 2436089 h 4264889"/>
              <a:gd name="connsiteX522" fmla="*/ 4486542 w 8639798"/>
              <a:gd name="connsiteY522" fmla="*/ 2453180 h 4264889"/>
              <a:gd name="connsiteX523" fmla="*/ 4452359 w 8639798"/>
              <a:gd name="connsiteY523" fmla="*/ 2470272 h 4264889"/>
              <a:gd name="connsiteX524" fmla="*/ 4426721 w 8639798"/>
              <a:gd name="connsiteY524" fmla="*/ 2478818 h 4264889"/>
              <a:gd name="connsiteX525" fmla="*/ 4401084 w 8639798"/>
              <a:gd name="connsiteY525" fmla="*/ 2495909 h 4264889"/>
              <a:gd name="connsiteX526" fmla="*/ 4349809 w 8639798"/>
              <a:gd name="connsiteY526" fmla="*/ 2521547 h 4264889"/>
              <a:gd name="connsiteX527" fmla="*/ 4307080 w 8639798"/>
              <a:gd name="connsiteY527" fmla="*/ 2547184 h 4264889"/>
              <a:gd name="connsiteX528" fmla="*/ 4281443 w 8639798"/>
              <a:gd name="connsiteY528" fmla="*/ 2555730 h 4264889"/>
              <a:gd name="connsiteX529" fmla="*/ 4255805 w 8639798"/>
              <a:gd name="connsiteY529" fmla="*/ 2572821 h 4264889"/>
              <a:gd name="connsiteX530" fmla="*/ 4230168 w 8639798"/>
              <a:gd name="connsiteY530" fmla="*/ 2581367 h 4264889"/>
              <a:gd name="connsiteX531" fmla="*/ 4195985 w 8639798"/>
              <a:gd name="connsiteY531" fmla="*/ 2598459 h 4264889"/>
              <a:gd name="connsiteX532" fmla="*/ 4144710 w 8639798"/>
              <a:gd name="connsiteY532" fmla="*/ 2615550 h 4264889"/>
              <a:gd name="connsiteX533" fmla="*/ 4084890 w 8639798"/>
              <a:gd name="connsiteY533" fmla="*/ 2641188 h 4264889"/>
              <a:gd name="connsiteX534" fmla="*/ 4033615 w 8639798"/>
              <a:gd name="connsiteY534" fmla="*/ 2675371 h 4264889"/>
              <a:gd name="connsiteX535" fmla="*/ 3956703 w 8639798"/>
              <a:gd name="connsiteY535" fmla="*/ 2701008 h 4264889"/>
              <a:gd name="connsiteX536" fmla="*/ 3931065 w 8639798"/>
              <a:gd name="connsiteY536" fmla="*/ 2718100 h 4264889"/>
              <a:gd name="connsiteX537" fmla="*/ 3837062 w 8639798"/>
              <a:gd name="connsiteY537" fmla="*/ 2760829 h 4264889"/>
              <a:gd name="connsiteX538" fmla="*/ 3777241 w 8639798"/>
              <a:gd name="connsiteY538" fmla="*/ 2786466 h 4264889"/>
              <a:gd name="connsiteX539" fmla="*/ 3649054 w 8639798"/>
              <a:gd name="connsiteY539" fmla="*/ 2854833 h 4264889"/>
              <a:gd name="connsiteX540" fmla="*/ 3580688 w 8639798"/>
              <a:gd name="connsiteY540" fmla="*/ 2880470 h 4264889"/>
              <a:gd name="connsiteX541" fmla="*/ 3555050 w 8639798"/>
              <a:gd name="connsiteY541" fmla="*/ 2889016 h 4264889"/>
              <a:gd name="connsiteX542" fmla="*/ 3512321 w 8639798"/>
              <a:gd name="connsiteY542" fmla="*/ 2914653 h 4264889"/>
              <a:gd name="connsiteX543" fmla="*/ 3469592 w 8639798"/>
              <a:gd name="connsiteY543" fmla="*/ 2931745 h 4264889"/>
              <a:gd name="connsiteX544" fmla="*/ 3443955 w 8639798"/>
              <a:gd name="connsiteY544" fmla="*/ 2948836 h 4264889"/>
              <a:gd name="connsiteX545" fmla="*/ 3384134 w 8639798"/>
              <a:gd name="connsiteY545" fmla="*/ 2965928 h 4264889"/>
              <a:gd name="connsiteX546" fmla="*/ 3358497 w 8639798"/>
              <a:gd name="connsiteY546" fmla="*/ 2974474 h 4264889"/>
              <a:gd name="connsiteX547" fmla="*/ 3332860 w 8639798"/>
              <a:gd name="connsiteY547" fmla="*/ 2991565 h 4264889"/>
              <a:gd name="connsiteX548" fmla="*/ 3298676 w 8639798"/>
              <a:gd name="connsiteY548" fmla="*/ 3000111 h 4264889"/>
              <a:gd name="connsiteX549" fmla="*/ 3247402 w 8639798"/>
              <a:gd name="connsiteY549" fmla="*/ 3017203 h 4264889"/>
              <a:gd name="connsiteX550" fmla="*/ 3221764 w 8639798"/>
              <a:gd name="connsiteY550" fmla="*/ 3025749 h 4264889"/>
              <a:gd name="connsiteX551" fmla="*/ 3196127 w 8639798"/>
              <a:gd name="connsiteY551" fmla="*/ 3042840 h 4264889"/>
              <a:gd name="connsiteX552" fmla="*/ 3136306 w 8639798"/>
              <a:gd name="connsiteY552" fmla="*/ 3059932 h 4264889"/>
              <a:gd name="connsiteX553" fmla="*/ 3102123 w 8639798"/>
              <a:gd name="connsiteY553" fmla="*/ 3077023 h 4264889"/>
              <a:gd name="connsiteX554" fmla="*/ 3067940 w 8639798"/>
              <a:gd name="connsiteY554" fmla="*/ 3085569 h 4264889"/>
              <a:gd name="connsiteX555" fmla="*/ 2982482 w 8639798"/>
              <a:gd name="connsiteY555" fmla="*/ 3111207 h 4264889"/>
              <a:gd name="connsiteX556" fmla="*/ 2956845 w 8639798"/>
              <a:gd name="connsiteY556" fmla="*/ 3128298 h 4264889"/>
              <a:gd name="connsiteX557" fmla="*/ 2879933 w 8639798"/>
              <a:gd name="connsiteY557" fmla="*/ 3153935 h 4264889"/>
              <a:gd name="connsiteX558" fmla="*/ 2828658 w 8639798"/>
              <a:gd name="connsiteY558" fmla="*/ 3171027 h 4264889"/>
              <a:gd name="connsiteX559" fmla="*/ 2803020 w 8639798"/>
              <a:gd name="connsiteY559" fmla="*/ 3188119 h 4264889"/>
              <a:gd name="connsiteX560" fmla="*/ 2751746 w 8639798"/>
              <a:gd name="connsiteY560" fmla="*/ 3205210 h 4264889"/>
              <a:gd name="connsiteX561" fmla="*/ 2717562 w 8639798"/>
              <a:gd name="connsiteY561" fmla="*/ 3230848 h 4264889"/>
              <a:gd name="connsiteX562" fmla="*/ 2632104 w 8639798"/>
              <a:gd name="connsiteY562" fmla="*/ 3265031 h 4264889"/>
              <a:gd name="connsiteX563" fmla="*/ 2580830 w 8639798"/>
              <a:gd name="connsiteY563" fmla="*/ 3282122 h 4264889"/>
              <a:gd name="connsiteX564" fmla="*/ 2555192 w 8639798"/>
              <a:gd name="connsiteY564" fmla="*/ 3290668 h 4264889"/>
              <a:gd name="connsiteX565" fmla="*/ 2521009 w 8639798"/>
              <a:gd name="connsiteY565" fmla="*/ 3213756 h 4264889"/>
              <a:gd name="connsiteX566" fmla="*/ 2495372 w 8639798"/>
              <a:gd name="connsiteY566" fmla="*/ 3196664 h 4264889"/>
              <a:gd name="connsiteX567" fmla="*/ 2461189 w 8639798"/>
              <a:gd name="connsiteY567" fmla="*/ 3145390 h 4264889"/>
              <a:gd name="connsiteX568" fmla="*/ 2444097 w 8639798"/>
              <a:gd name="connsiteY568" fmla="*/ 3119752 h 4264889"/>
              <a:gd name="connsiteX569" fmla="*/ 2427005 w 8639798"/>
              <a:gd name="connsiteY569" fmla="*/ 3068478 h 4264889"/>
              <a:gd name="connsiteX570" fmla="*/ 2418460 w 8639798"/>
              <a:gd name="connsiteY570" fmla="*/ 3042840 h 4264889"/>
              <a:gd name="connsiteX571" fmla="*/ 2409914 w 8639798"/>
              <a:gd name="connsiteY571" fmla="*/ 3017203 h 4264889"/>
              <a:gd name="connsiteX572" fmla="*/ 2427005 w 8639798"/>
              <a:gd name="connsiteY572" fmla="*/ 2914653 h 4264889"/>
              <a:gd name="connsiteX573" fmla="*/ 2444097 w 8639798"/>
              <a:gd name="connsiteY573" fmla="*/ 2889016 h 4264889"/>
              <a:gd name="connsiteX574" fmla="*/ 2495372 w 8639798"/>
              <a:gd name="connsiteY574" fmla="*/ 2854833 h 4264889"/>
              <a:gd name="connsiteX575" fmla="*/ 2546647 w 8639798"/>
              <a:gd name="connsiteY575" fmla="*/ 2837741 h 4264889"/>
              <a:gd name="connsiteX576" fmla="*/ 2597921 w 8639798"/>
              <a:gd name="connsiteY576" fmla="*/ 2812104 h 4264889"/>
              <a:gd name="connsiteX577" fmla="*/ 2649196 w 8639798"/>
              <a:gd name="connsiteY577" fmla="*/ 2786466 h 4264889"/>
              <a:gd name="connsiteX578" fmla="*/ 2674833 w 8639798"/>
              <a:gd name="connsiteY578" fmla="*/ 2760829 h 4264889"/>
              <a:gd name="connsiteX579" fmla="*/ 2700471 w 8639798"/>
              <a:gd name="connsiteY579" fmla="*/ 2752283 h 4264889"/>
              <a:gd name="connsiteX580" fmla="*/ 2726108 w 8639798"/>
              <a:gd name="connsiteY580" fmla="*/ 2735192 h 4264889"/>
              <a:gd name="connsiteX581" fmla="*/ 2768837 w 8639798"/>
              <a:gd name="connsiteY581" fmla="*/ 2692463 h 4264889"/>
              <a:gd name="connsiteX582" fmla="*/ 2820112 w 8639798"/>
              <a:gd name="connsiteY582" fmla="*/ 2658279 h 4264889"/>
              <a:gd name="connsiteX583" fmla="*/ 2871387 w 8639798"/>
              <a:gd name="connsiteY583" fmla="*/ 2624096 h 4264889"/>
              <a:gd name="connsiteX584" fmla="*/ 2922662 w 8639798"/>
              <a:gd name="connsiteY584" fmla="*/ 2598459 h 4264889"/>
              <a:gd name="connsiteX585" fmla="*/ 2973936 w 8639798"/>
              <a:gd name="connsiteY585" fmla="*/ 2564276 h 4264889"/>
              <a:gd name="connsiteX586" fmla="*/ 2999574 w 8639798"/>
              <a:gd name="connsiteY586" fmla="*/ 2547184 h 4264889"/>
              <a:gd name="connsiteX587" fmla="*/ 3033757 w 8639798"/>
              <a:gd name="connsiteY587" fmla="*/ 2530092 h 4264889"/>
              <a:gd name="connsiteX588" fmla="*/ 3085032 w 8639798"/>
              <a:gd name="connsiteY588" fmla="*/ 2495909 h 4264889"/>
              <a:gd name="connsiteX589" fmla="*/ 3110669 w 8639798"/>
              <a:gd name="connsiteY589" fmla="*/ 2478818 h 4264889"/>
              <a:gd name="connsiteX590" fmla="*/ 3136306 w 8639798"/>
              <a:gd name="connsiteY590" fmla="*/ 2461726 h 4264889"/>
              <a:gd name="connsiteX591" fmla="*/ 3161944 w 8639798"/>
              <a:gd name="connsiteY591" fmla="*/ 2453180 h 4264889"/>
              <a:gd name="connsiteX592" fmla="*/ 3213219 w 8639798"/>
              <a:gd name="connsiteY592" fmla="*/ 2418997 h 4264889"/>
              <a:gd name="connsiteX593" fmla="*/ 3238856 w 8639798"/>
              <a:gd name="connsiteY593" fmla="*/ 2401906 h 4264889"/>
              <a:gd name="connsiteX594" fmla="*/ 3273039 w 8639798"/>
              <a:gd name="connsiteY594" fmla="*/ 2384814 h 4264889"/>
              <a:gd name="connsiteX595" fmla="*/ 3307222 w 8639798"/>
              <a:gd name="connsiteY595" fmla="*/ 2359177 h 4264889"/>
              <a:gd name="connsiteX596" fmla="*/ 3341405 w 8639798"/>
              <a:gd name="connsiteY596" fmla="*/ 2342085 h 4264889"/>
              <a:gd name="connsiteX597" fmla="*/ 3418318 w 8639798"/>
              <a:gd name="connsiteY597" fmla="*/ 2299356 h 4264889"/>
              <a:gd name="connsiteX598" fmla="*/ 3478138 w 8639798"/>
              <a:gd name="connsiteY598" fmla="*/ 2256627 h 4264889"/>
              <a:gd name="connsiteX599" fmla="*/ 3503776 w 8639798"/>
              <a:gd name="connsiteY599" fmla="*/ 2248081 h 4264889"/>
              <a:gd name="connsiteX600" fmla="*/ 3537959 w 8639798"/>
              <a:gd name="connsiteY600" fmla="*/ 2222444 h 4264889"/>
              <a:gd name="connsiteX601" fmla="*/ 3563596 w 8639798"/>
              <a:gd name="connsiteY601" fmla="*/ 2213898 h 4264889"/>
              <a:gd name="connsiteX602" fmla="*/ 3614871 w 8639798"/>
              <a:gd name="connsiteY602" fmla="*/ 2179715 h 4264889"/>
              <a:gd name="connsiteX603" fmla="*/ 3640508 w 8639798"/>
              <a:gd name="connsiteY603" fmla="*/ 2162623 h 4264889"/>
              <a:gd name="connsiteX604" fmla="*/ 3666146 w 8639798"/>
              <a:gd name="connsiteY604" fmla="*/ 2154078 h 4264889"/>
              <a:gd name="connsiteX605" fmla="*/ 3717420 w 8639798"/>
              <a:gd name="connsiteY605" fmla="*/ 2119894 h 4264889"/>
              <a:gd name="connsiteX606" fmla="*/ 3743058 w 8639798"/>
              <a:gd name="connsiteY606" fmla="*/ 2102803 h 4264889"/>
              <a:gd name="connsiteX607" fmla="*/ 3777241 w 8639798"/>
              <a:gd name="connsiteY607" fmla="*/ 2085711 h 4264889"/>
              <a:gd name="connsiteX608" fmla="*/ 3828516 w 8639798"/>
              <a:gd name="connsiteY608" fmla="*/ 2060074 h 4264889"/>
              <a:gd name="connsiteX609" fmla="*/ 3854153 w 8639798"/>
              <a:gd name="connsiteY609" fmla="*/ 2034436 h 4264889"/>
              <a:gd name="connsiteX610" fmla="*/ 3913974 w 8639798"/>
              <a:gd name="connsiteY610" fmla="*/ 2008799 h 4264889"/>
              <a:gd name="connsiteX611" fmla="*/ 3999432 w 8639798"/>
              <a:gd name="connsiteY611" fmla="*/ 1948978 h 4264889"/>
              <a:gd name="connsiteX612" fmla="*/ 4025069 w 8639798"/>
              <a:gd name="connsiteY612" fmla="*/ 1940433 h 4264889"/>
              <a:gd name="connsiteX613" fmla="*/ 4076344 w 8639798"/>
              <a:gd name="connsiteY613" fmla="*/ 1906249 h 4264889"/>
              <a:gd name="connsiteX614" fmla="*/ 4110527 w 8639798"/>
              <a:gd name="connsiteY614" fmla="*/ 1889158 h 4264889"/>
              <a:gd name="connsiteX615" fmla="*/ 4144710 w 8639798"/>
              <a:gd name="connsiteY615" fmla="*/ 1863521 h 4264889"/>
              <a:gd name="connsiteX616" fmla="*/ 4170347 w 8639798"/>
              <a:gd name="connsiteY616" fmla="*/ 1854975 h 4264889"/>
              <a:gd name="connsiteX617" fmla="*/ 4195985 w 8639798"/>
              <a:gd name="connsiteY617" fmla="*/ 1837883 h 4264889"/>
              <a:gd name="connsiteX618" fmla="*/ 4247260 w 8639798"/>
              <a:gd name="connsiteY618" fmla="*/ 1820792 h 4264889"/>
              <a:gd name="connsiteX619" fmla="*/ 4289989 w 8639798"/>
              <a:gd name="connsiteY619" fmla="*/ 1795154 h 4264889"/>
              <a:gd name="connsiteX620" fmla="*/ 4315626 w 8639798"/>
              <a:gd name="connsiteY620" fmla="*/ 1778063 h 4264889"/>
              <a:gd name="connsiteX621" fmla="*/ 4341263 w 8639798"/>
              <a:gd name="connsiteY621" fmla="*/ 1769517 h 4264889"/>
              <a:gd name="connsiteX622" fmla="*/ 4409630 w 8639798"/>
              <a:gd name="connsiteY622" fmla="*/ 1735334 h 4264889"/>
              <a:gd name="connsiteX623" fmla="*/ 4443813 w 8639798"/>
              <a:gd name="connsiteY623" fmla="*/ 1718242 h 4264889"/>
              <a:gd name="connsiteX624" fmla="*/ 4486542 w 8639798"/>
              <a:gd name="connsiteY624" fmla="*/ 1701150 h 4264889"/>
              <a:gd name="connsiteX625" fmla="*/ 4512179 w 8639798"/>
              <a:gd name="connsiteY625" fmla="*/ 1684059 h 4264889"/>
              <a:gd name="connsiteX626" fmla="*/ 4554908 w 8639798"/>
              <a:gd name="connsiteY626" fmla="*/ 1666967 h 4264889"/>
              <a:gd name="connsiteX627" fmla="*/ 4614729 w 8639798"/>
              <a:gd name="connsiteY627" fmla="*/ 1632784 h 4264889"/>
              <a:gd name="connsiteX628" fmla="*/ 4640366 w 8639798"/>
              <a:gd name="connsiteY628" fmla="*/ 1624238 h 4264889"/>
              <a:gd name="connsiteX629" fmla="*/ 4683095 w 8639798"/>
              <a:gd name="connsiteY629" fmla="*/ 1598601 h 4264889"/>
              <a:gd name="connsiteX630" fmla="*/ 4708733 w 8639798"/>
              <a:gd name="connsiteY630" fmla="*/ 1590055 h 4264889"/>
              <a:gd name="connsiteX631" fmla="*/ 4734370 w 8639798"/>
              <a:gd name="connsiteY631" fmla="*/ 1572964 h 4264889"/>
              <a:gd name="connsiteX632" fmla="*/ 4777099 w 8639798"/>
              <a:gd name="connsiteY632" fmla="*/ 1564418 h 4264889"/>
              <a:gd name="connsiteX633" fmla="*/ 4802736 w 8639798"/>
              <a:gd name="connsiteY633" fmla="*/ 1555872 h 4264889"/>
              <a:gd name="connsiteX634" fmla="*/ 4845465 w 8639798"/>
              <a:gd name="connsiteY634" fmla="*/ 1538780 h 4264889"/>
              <a:gd name="connsiteX635" fmla="*/ 4913832 w 8639798"/>
              <a:gd name="connsiteY635" fmla="*/ 1504597 h 4264889"/>
              <a:gd name="connsiteX636" fmla="*/ 5016381 w 8639798"/>
              <a:gd name="connsiteY636" fmla="*/ 1470414 h 4264889"/>
              <a:gd name="connsiteX637" fmla="*/ 5042019 w 8639798"/>
              <a:gd name="connsiteY637" fmla="*/ 1461868 h 4264889"/>
              <a:gd name="connsiteX638" fmla="*/ 5067656 w 8639798"/>
              <a:gd name="connsiteY638" fmla="*/ 1444777 h 4264889"/>
              <a:gd name="connsiteX639" fmla="*/ 5127476 w 8639798"/>
              <a:gd name="connsiteY639" fmla="*/ 1419139 h 4264889"/>
              <a:gd name="connsiteX640" fmla="*/ 5153114 w 8639798"/>
              <a:gd name="connsiteY640" fmla="*/ 1402048 h 4264889"/>
              <a:gd name="connsiteX641" fmla="*/ 5178751 w 8639798"/>
              <a:gd name="connsiteY641" fmla="*/ 1393502 h 4264889"/>
              <a:gd name="connsiteX642" fmla="*/ 5230026 w 8639798"/>
              <a:gd name="connsiteY642" fmla="*/ 1367864 h 4264889"/>
              <a:gd name="connsiteX643" fmla="*/ 5264209 w 8639798"/>
              <a:gd name="connsiteY643" fmla="*/ 1342227 h 4264889"/>
              <a:gd name="connsiteX644" fmla="*/ 5298392 w 8639798"/>
              <a:gd name="connsiteY644" fmla="*/ 1333681 h 4264889"/>
              <a:gd name="connsiteX645" fmla="*/ 5375304 w 8639798"/>
              <a:gd name="connsiteY645" fmla="*/ 1290952 h 4264889"/>
              <a:gd name="connsiteX646" fmla="*/ 5409488 w 8639798"/>
              <a:gd name="connsiteY646" fmla="*/ 1265315 h 4264889"/>
              <a:gd name="connsiteX647" fmla="*/ 5477854 w 8639798"/>
              <a:gd name="connsiteY647" fmla="*/ 1231132 h 4264889"/>
              <a:gd name="connsiteX648" fmla="*/ 5503491 w 8639798"/>
              <a:gd name="connsiteY648" fmla="*/ 1222586 h 4264889"/>
              <a:gd name="connsiteX649" fmla="*/ 5563312 w 8639798"/>
              <a:gd name="connsiteY649" fmla="*/ 1188403 h 4264889"/>
              <a:gd name="connsiteX650" fmla="*/ 5588949 w 8639798"/>
              <a:gd name="connsiteY650" fmla="*/ 1179857 h 4264889"/>
              <a:gd name="connsiteX651" fmla="*/ 5640224 w 8639798"/>
              <a:gd name="connsiteY651" fmla="*/ 1145674 h 4264889"/>
              <a:gd name="connsiteX652" fmla="*/ 5734228 w 8639798"/>
              <a:gd name="connsiteY652" fmla="*/ 1111491 h 4264889"/>
              <a:gd name="connsiteX653" fmla="*/ 5794048 w 8639798"/>
              <a:gd name="connsiteY653" fmla="*/ 1085853 h 4264889"/>
              <a:gd name="connsiteX654" fmla="*/ 5862415 w 8639798"/>
              <a:gd name="connsiteY654" fmla="*/ 1068762 h 4264889"/>
              <a:gd name="connsiteX655" fmla="*/ 5922235 w 8639798"/>
              <a:gd name="connsiteY655" fmla="*/ 1051670 h 4264889"/>
              <a:gd name="connsiteX656" fmla="*/ 5973510 w 8639798"/>
              <a:gd name="connsiteY656" fmla="*/ 1043124 h 4264889"/>
              <a:gd name="connsiteX657" fmla="*/ 6016239 w 8639798"/>
              <a:gd name="connsiteY657" fmla="*/ 1034578 h 4264889"/>
              <a:gd name="connsiteX658" fmla="*/ 6323888 w 8639798"/>
              <a:gd name="connsiteY658" fmla="*/ 1043124 h 4264889"/>
              <a:gd name="connsiteX659" fmla="*/ 6375162 w 8639798"/>
              <a:gd name="connsiteY659" fmla="*/ 1060216 h 4264889"/>
              <a:gd name="connsiteX660" fmla="*/ 6477712 w 8639798"/>
              <a:gd name="connsiteY660" fmla="*/ 1077307 h 4264889"/>
              <a:gd name="connsiteX661" fmla="*/ 6554624 w 8639798"/>
              <a:gd name="connsiteY661" fmla="*/ 1085853 h 4264889"/>
              <a:gd name="connsiteX662" fmla="*/ 6640082 w 8639798"/>
              <a:gd name="connsiteY662" fmla="*/ 1094399 h 4264889"/>
              <a:gd name="connsiteX663" fmla="*/ 6734086 w 8639798"/>
              <a:gd name="connsiteY663" fmla="*/ 1111491 h 4264889"/>
              <a:gd name="connsiteX664" fmla="*/ 6956276 w 8639798"/>
              <a:gd name="connsiteY664" fmla="*/ 1128582 h 4264889"/>
              <a:gd name="connsiteX665" fmla="*/ 7255379 w 8639798"/>
              <a:gd name="connsiteY665" fmla="*/ 1111491 h 4264889"/>
              <a:gd name="connsiteX666" fmla="*/ 7315200 w 8639798"/>
              <a:gd name="connsiteY666" fmla="*/ 1094399 h 4264889"/>
              <a:gd name="connsiteX667" fmla="*/ 7349383 w 8639798"/>
              <a:gd name="connsiteY667" fmla="*/ 1085853 h 4264889"/>
              <a:gd name="connsiteX668" fmla="*/ 7400658 w 8639798"/>
              <a:gd name="connsiteY668" fmla="*/ 1068762 h 4264889"/>
              <a:gd name="connsiteX669" fmla="*/ 7426295 w 8639798"/>
              <a:gd name="connsiteY669" fmla="*/ 1051670 h 4264889"/>
              <a:gd name="connsiteX670" fmla="*/ 7451933 w 8639798"/>
              <a:gd name="connsiteY670" fmla="*/ 1043124 h 4264889"/>
              <a:gd name="connsiteX671" fmla="*/ 7503207 w 8639798"/>
              <a:gd name="connsiteY671" fmla="*/ 1008941 h 4264889"/>
              <a:gd name="connsiteX672" fmla="*/ 7528845 w 8639798"/>
              <a:gd name="connsiteY672" fmla="*/ 991849 h 4264889"/>
              <a:gd name="connsiteX673" fmla="*/ 7580119 w 8639798"/>
              <a:gd name="connsiteY673" fmla="*/ 949121 h 4264889"/>
              <a:gd name="connsiteX674" fmla="*/ 7614303 w 8639798"/>
              <a:gd name="connsiteY674" fmla="*/ 897846 h 4264889"/>
              <a:gd name="connsiteX675" fmla="*/ 7631394 w 8639798"/>
              <a:gd name="connsiteY675" fmla="*/ 872208 h 4264889"/>
              <a:gd name="connsiteX676" fmla="*/ 7648486 w 8639798"/>
              <a:gd name="connsiteY676" fmla="*/ 820934 h 4264889"/>
              <a:gd name="connsiteX677" fmla="*/ 7657032 w 8639798"/>
              <a:gd name="connsiteY677" fmla="*/ 795296 h 4264889"/>
              <a:gd name="connsiteX678" fmla="*/ 7674123 w 8639798"/>
              <a:gd name="connsiteY678" fmla="*/ 718384 h 4264889"/>
              <a:gd name="connsiteX679" fmla="*/ 7648486 w 8639798"/>
              <a:gd name="connsiteY679" fmla="*/ 650018 h 4264889"/>
              <a:gd name="connsiteX680" fmla="*/ 7639940 w 8639798"/>
              <a:gd name="connsiteY680" fmla="*/ 624380 h 4264889"/>
              <a:gd name="connsiteX681" fmla="*/ 7605757 w 8639798"/>
              <a:gd name="connsiteY681" fmla="*/ 573106 h 4264889"/>
              <a:gd name="connsiteX682" fmla="*/ 7588665 w 8639798"/>
              <a:gd name="connsiteY682" fmla="*/ 547468 h 4264889"/>
              <a:gd name="connsiteX683" fmla="*/ 7537390 w 8639798"/>
              <a:gd name="connsiteY683" fmla="*/ 496193 h 4264889"/>
              <a:gd name="connsiteX684" fmla="*/ 7486116 w 8639798"/>
              <a:gd name="connsiteY684" fmla="*/ 470556 h 4264889"/>
              <a:gd name="connsiteX685" fmla="*/ 7460478 w 8639798"/>
              <a:gd name="connsiteY685" fmla="*/ 453464 h 4264889"/>
              <a:gd name="connsiteX686" fmla="*/ 7434841 w 8639798"/>
              <a:gd name="connsiteY686" fmla="*/ 444919 h 4264889"/>
              <a:gd name="connsiteX687" fmla="*/ 7357929 w 8639798"/>
              <a:gd name="connsiteY687" fmla="*/ 427827 h 4264889"/>
              <a:gd name="connsiteX688" fmla="*/ 7101555 w 8639798"/>
              <a:gd name="connsiteY688" fmla="*/ 444919 h 4264889"/>
              <a:gd name="connsiteX689" fmla="*/ 7075918 w 8639798"/>
              <a:gd name="connsiteY689" fmla="*/ 453464 h 4264889"/>
              <a:gd name="connsiteX690" fmla="*/ 7024643 w 8639798"/>
              <a:gd name="connsiteY690" fmla="*/ 479102 h 4264889"/>
              <a:gd name="connsiteX691" fmla="*/ 6964822 w 8639798"/>
              <a:gd name="connsiteY691" fmla="*/ 521831 h 4264889"/>
              <a:gd name="connsiteX692" fmla="*/ 6947731 w 8639798"/>
              <a:gd name="connsiteY692" fmla="*/ 547468 h 4264889"/>
              <a:gd name="connsiteX693" fmla="*/ 6922093 w 8639798"/>
              <a:gd name="connsiteY693" fmla="*/ 573106 h 4264889"/>
              <a:gd name="connsiteX694" fmla="*/ 6879364 w 8639798"/>
              <a:gd name="connsiteY694" fmla="*/ 641472 h 4264889"/>
              <a:gd name="connsiteX695" fmla="*/ 6870819 w 8639798"/>
              <a:gd name="connsiteY695" fmla="*/ 667109 h 4264889"/>
              <a:gd name="connsiteX696" fmla="*/ 6853727 w 8639798"/>
              <a:gd name="connsiteY696" fmla="*/ 692747 h 4264889"/>
              <a:gd name="connsiteX697" fmla="*/ 6836635 w 8639798"/>
              <a:gd name="connsiteY697" fmla="*/ 744021 h 4264889"/>
              <a:gd name="connsiteX698" fmla="*/ 6828090 w 8639798"/>
              <a:gd name="connsiteY698" fmla="*/ 769659 h 4264889"/>
              <a:gd name="connsiteX699" fmla="*/ 6819544 w 8639798"/>
              <a:gd name="connsiteY699" fmla="*/ 795296 h 4264889"/>
              <a:gd name="connsiteX700" fmla="*/ 6802452 w 8639798"/>
              <a:gd name="connsiteY700" fmla="*/ 889300 h 4264889"/>
              <a:gd name="connsiteX701" fmla="*/ 6810998 w 8639798"/>
              <a:gd name="connsiteY701" fmla="*/ 1085853 h 4264889"/>
              <a:gd name="connsiteX702" fmla="*/ 6819544 w 8639798"/>
              <a:gd name="connsiteY702" fmla="*/ 1111491 h 4264889"/>
              <a:gd name="connsiteX703" fmla="*/ 6836635 w 8639798"/>
              <a:gd name="connsiteY703" fmla="*/ 1137128 h 4264889"/>
              <a:gd name="connsiteX704" fmla="*/ 6887910 w 8639798"/>
              <a:gd name="connsiteY704" fmla="*/ 1171311 h 4264889"/>
              <a:gd name="connsiteX705" fmla="*/ 6964822 w 8639798"/>
              <a:gd name="connsiteY705" fmla="*/ 1196949 h 4264889"/>
              <a:gd name="connsiteX706" fmla="*/ 6990460 w 8639798"/>
              <a:gd name="connsiteY706" fmla="*/ 1205494 h 4264889"/>
              <a:gd name="connsiteX707" fmla="*/ 7016097 w 8639798"/>
              <a:gd name="connsiteY707" fmla="*/ 1214040 h 4264889"/>
              <a:gd name="connsiteX708" fmla="*/ 7229742 w 8639798"/>
              <a:gd name="connsiteY708" fmla="*/ 1205494 h 4264889"/>
              <a:gd name="connsiteX709" fmla="*/ 7281017 w 8639798"/>
              <a:gd name="connsiteY709" fmla="*/ 1188403 h 4264889"/>
              <a:gd name="connsiteX710" fmla="*/ 7357929 w 8639798"/>
              <a:gd name="connsiteY710" fmla="*/ 1128582 h 4264889"/>
              <a:gd name="connsiteX711" fmla="*/ 7392112 w 8639798"/>
              <a:gd name="connsiteY711" fmla="*/ 1077307 h 4264889"/>
              <a:gd name="connsiteX712" fmla="*/ 7417749 w 8639798"/>
              <a:gd name="connsiteY712" fmla="*/ 1000395 h 4264889"/>
              <a:gd name="connsiteX713" fmla="*/ 7426295 w 8639798"/>
              <a:gd name="connsiteY713" fmla="*/ 974758 h 4264889"/>
              <a:gd name="connsiteX714" fmla="*/ 7417749 w 8639798"/>
              <a:gd name="connsiteY714" fmla="*/ 778205 h 4264889"/>
              <a:gd name="connsiteX715" fmla="*/ 7375020 w 8639798"/>
              <a:gd name="connsiteY715" fmla="*/ 692747 h 4264889"/>
              <a:gd name="connsiteX716" fmla="*/ 7349383 w 8639798"/>
              <a:gd name="connsiteY716" fmla="*/ 667109 h 4264889"/>
              <a:gd name="connsiteX717" fmla="*/ 7306654 w 8639798"/>
              <a:gd name="connsiteY717" fmla="*/ 624380 h 4264889"/>
              <a:gd name="connsiteX718" fmla="*/ 7289562 w 8639798"/>
              <a:gd name="connsiteY718" fmla="*/ 598743 h 4264889"/>
              <a:gd name="connsiteX719" fmla="*/ 7212650 w 8639798"/>
              <a:gd name="connsiteY719" fmla="*/ 556014 h 4264889"/>
              <a:gd name="connsiteX720" fmla="*/ 7135738 w 8639798"/>
              <a:gd name="connsiteY720" fmla="*/ 564560 h 4264889"/>
              <a:gd name="connsiteX721" fmla="*/ 7075918 w 8639798"/>
              <a:gd name="connsiteY721" fmla="*/ 581651 h 4264889"/>
              <a:gd name="connsiteX722" fmla="*/ 7024643 w 8639798"/>
              <a:gd name="connsiteY722" fmla="*/ 615835 h 4264889"/>
              <a:gd name="connsiteX723" fmla="*/ 6973368 w 8639798"/>
              <a:gd name="connsiteY723" fmla="*/ 701292 h 4264889"/>
              <a:gd name="connsiteX724" fmla="*/ 6964822 w 8639798"/>
              <a:gd name="connsiteY724" fmla="*/ 735476 h 4264889"/>
              <a:gd name="connsiteX725" fmla="*/ 6956276 w 8639798"/>
              <a:gd name="connsiteY725" fmla="*/ 761113 h 4264889"/>
              <a:gd name="connsiteX726" fmla="*/ 6964822 w 8639798"/>
              <a:gd name="connsiteY726" fmla="*/ 846571 h 4264889"/>
              <a:gd name="connsiteX727" fmla="*/ 6973368 w 8639798"/>
              <a:gd name="connsiteY727" fmla="*/ 872208 h 4264889"/>
              <a:gd name="connsiteX728" fmla="*/ 7024643 w 8639798"/>
              <a:gd name="connsiteY728" fmla="*/ 923483 h 4264889"/>
              <a:gd name="connsiteX729" fmla="*/ 7075918 w 8639798"/>
              <a:gd name="connsiteY729" fmla="*/ 966212 h 4264889"/>
              <a:gd name="connsiteX730" fmla="*/ 7127192 w 8639798"/>
              <a:gd name="connsiteY730" fmla="*/ 983304 h 4264889"/>
              <a:gd name="connsiteX731" fmla="*/ 7152830 w 8639798"/>
              <a:gd name="connsiteY731" fmla="*/ 991849 h 4264889"/>
              <a:gd name="connsiteX732" fmla="*/ 7383566 w 8639798"/>
              <a:gd name="connsiteY732" fmla="*/ 983304 h 4264889"/>
              <a:gd name="connsiteX733" fmla="*/ 7503207 w 8639798"/>
              <a:gd name="connsiteY733" fmla="*/ 949121 h 4264889"/>
              <a:gd name="connsiteX734" fmla="*/ 7528845 w 8639798"/>
              <a:gd name="connsiteY734" fmla="*/ 940575 h 4264889"/>
              <a:gd name="connsiteX735" fmla="*/ 7554482 w 8639798"/>
              <a:gd name="connsiteY735" fmla="*/ 923483 h 4264889"/>
              <a:gd name="connsiteX736" fmla="*/ 7639940 w 8639798"/>
              <a:gd name="connsiteY736" fmla="*/ 880754 h 4264889"/>
              <a:gd name="connsiteX737" fmla="*/ 7691215 w 8639798"/>
              <a:gd name="connsiteY737" fmla="*/ 829479 h 4264889"/>
              <a:gd name="connsiteX738" fmla="*/ 7742490 w 8639798"/>
              <a:gd name="connsiteY738" fmla="*/ 795296 h 4264889"/>
              <a:gd name="connsiteX739" fmla="*/ 7810856 w 8639798"/>
              <a:gd name="connsiteY739" fmla="*/ 735476 h 4264889"/>
              <a:gd name="connsiteX740" fmla="*/ 7862131 w 8639798"/>
              <a:gd name="connsiteY740" fmla="*/ 684201 h 4264889"/>
              <a:gd name="connsiteX741" fmla="*/ 7887768 w 8639798"/>
              <a:gd name="connsiteY741" fmla="*/ 658564 h 4264889"/>
              <a:gd name="connsiteX742" fmla="*/ 7921951 w 8639798"/>
              <a:gd name="connsiteY742" fmla="*/ 632926 h 4264889"/>
              <a:gd name="connsiteX743" fmla="*/ 7956134 w 8639798"/>
              <a:gd name="connsiteY743" fmla="*/ 581651 h 4264889"/>
              <a:gd name="connsiteX744" fmla="*/ 7973226 w 8639798"/>
              <a:gd name="connsiteY744" fmla="*/ 556014 h 4264889"/>
              <a:gd name="connsiteX745" fmla="*/ 7990318 w 8639798"/>
              <a:gd name="connsiteY745" fmla="*/ 521831 h 4264889"/>
              <a:gd name="connsiteX746" fmla="*/ 8007409 w 8639798"/>
              <a:gd name="connsiteY746" fmla="*/ 496193 h 4264889"/>
              <a:gd name="connsiteX747" fmla="*/ 8033047 w 8639798"/>
              <a:gd name="connsiteY747" fmla="*/ 444919 h 4264889"/>
              <a:gd name="connsiteX748" fmla="*/ 8041592 w 8639798"/>
              <a:gd name="connsiteY748" fmla="*/ 419281 h 4264889"/>
              <a:gd name="connsiteX749" fmla="*/ 8075776 w 8639798"/>
              <a:gd name="connsiteY749" fmla="*/ 368007 h 4264889"/>
              <a:gd name="connsiteX750" fmla="*/ 8118504 w 8639798"/>
              <a:gd name="connsiteY750" fmla="*/ 291094 h 4264889"/>
              <a:gd name="connsiteX751" fmla="*/ 8144142 w 8639798"/>
              <a:gd name="connsiteY751" fmla="*/ 274003 h 4264889"/>
              <a:gd name="connsiteX752" fmla="*/ 8178325 w 8639798"/>
              <a:gd name="connsiteY752" fmla="*/ 222728 h 4264889"/>
              <a:gd name="connsiteX753" fmla="*/ 8255237 w 8639798"/>
              <a:gd name="connsiteY753" fmla="*/ 154362 h 4264889"/>
              <a:gd name="connsiteX754" fmla="*/ 8272329 w 8639798"/>
              <a:gd name="connsiteY754" fmla="*/ 128724 h 4264889"/>
              <a:gd name="connsiteX755" fmla="*/ 8374878 w 8639798"/>
              <a:gd name="connsiteY755" fmla="*/ 77449 h 4264889"/>
              <a:gd name="connsiteX756" fmla="*/ 8528703 w 8639798"/>
              <a:gd name="connsiteY756" fmla="*/ 26175 h 4264889"/>
              <a:gd name="connsiteX757" fmla="*/ 8554340 w 8639798"/>
              <a:gd name="connsiteY757" fmla="*/ 17629 h 4264889"/>
              <a:gd name="connsiteX758" fmla="*/ 8579977 w 8639798"/>
              <a:gd name="connsiteY758" fmla="*/ 9083 h 4264889"/>
              <a:gd name="connsiteX759" fmla="*/ 8614161 w 8639798"/>
              <a:gd name="connsiteY759" fmla="*/ 537 h 4264889"/>
              <a:gd name="connsiteX760" fmla="*/ 8639798 w 8639798"/>
              <a:gd name="connsiteY760" fmla="*/ 537 h 426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Lst>
            <a:rect l="l" t="t" r="r" b="b"/>
            <a:pathLst>
              <a:path w="8639798" h="4264889">
                <a:moveTo>
                  <a:pt x="0" y="4196522"/>
                </a:moveTo>
                <a:cubicBezTo>
                  <a:pt x="17092" y="4176582"/>
                  <a:pt x="34869" y="4157210"/>
                  <a:pt x="51275" y="4136702"/>
                </a:cubicBezTo>
                <a:cubicBezTo>
                  <a:pt x="57691" y="4128682"/>
                  <a:pt x="61103" y="4118327"/>
                  <a:pt x="68366" y="4111064"/>
                </a:cubicBezTo>
                <a:cubicBezTo>
                  <a:pt x="75629" y="4103801"/>
                  <a:pt x="85458" y="4099670"/>
                  <a:pt x="94004" y="4093973"/>
                </a:cubicBezTo>
                <a:cubicBezTo>
                  <a:pt x="99701" y="4085427"/>
                  <a:pt x="103365" y="4075098"/>
                  <a:pt x="111095" y="4068335"/>
                </a:cubicBezTo>
                <a:cubicBezTo>
                  <a:pt x="126554" y="4054808"/>
                  <a:pt x="162370" y="4034152"/>
                  <a:pt x="162370" y="4034152"/>
                </a:cubicBezTo>
                <a:cubicBezTo>
                  <a:pt x="207951" y="3965783"/>
                  <a:pt x="148124" y="4048399"/>
                  <a:pt x="205099" y="3991423"/>
                </a:cubicBezTo>
                <a:cubicBezTo>
                  <a:pt x="262068" y="3934453"/>
                  <a:pt x="179462" y="3994271"/>
                  <a:pt x="247828" y="3948694"/>
                </a:cubicBezTo>
                <a:cubicBezTo>
                  <a:pt x="266474" y="3892759"/>
                  <a:pt x="240577" y="3947658"/>
                  <a:pt x="282011" y="3914511"/>
                </a:cubicBezTo>
                <a:cubicBezTo>
                  <a:pt x="290031" y="3908095"/>
                  <a:pt x="291373" y="3895637"/>
                  <a:pt x="299103" y="3888874"/>
                </a:cubicBezTo>
                <a:cubicBezTo>
                  <a:pt x="299106" y="3888871"/>
                  <a:pt x="363195" y="3846146"/>
                  <a:pt x="376015" y="3837599"/>
                </a:cubicBezTo>
                <a:cubicBezTo>
                  <a:pt x="384561" y="3831902"/>
                  <a:pt x="391908" y="3823755"/>
                  <a:pt x="401652" y="3820507"/>
                </a:cubicBezTo>
                <a:cubicBezTo>
                  <a:pt x="418744" y="3814810"/>
                  <a:pt x="437937" y="3813410"/>
                  <a:pt x="452927" y="3803416"/>
                </a:cubicBezTo>
                <a:cubicBezTo>
                  <a:pt x="486059" y="3781327"/>
                  <a:pt x="468820" y="3789572"/>
                  <a:pt x="504202" y="3777778"/>
                </a:cubicBezTo>
                <a:cubicBezTo>
                  <a:pt x="561174" y="3780627"/>
                  <a:pt x="618272" y="3781587"/>
                  <a:pt x="675118" y="3786324"/>
                </a:cubicBezTo>
                <a:cubicBezTo>
                  <a:pt x="692338" y="3787759"/>
                  <a:pt x="750989" y="3808767"/>
                  <a:pt x="760576" y="3811962"/>
                </a:cubicBezTo>
                <a:lnTo>
                  <a:pt x="786213" y="3820507"/>
                </a:lnTo>
                <a:cubicBezTo>
                  <a:pt x="803305" y="3831902"/>
                  <a:pt x="830992" y="3835203"/>
                  <a:pt x="837488" y="3854691"/>
                </a:cubicBezTo>
                <a:lnTo>
                  <a:pt x="854579" y="3905965"/>
                </a:lnTo>
                <a:cubicBezTo>
                  <a:pt x="851730" y="3954391"/>
                  <a:pt x="852307" y="4003141"/>
                  <a:pt x="846033" y="4051244"/>
                </a:cubicBezTo>
                <a:cubicBezTo>
                  <a:pt x="843703" y="4069109"/>
                  <a:pt x="841681" y="4089780"/>
                  <a:pt x="828942" y="4102519"/>
                </a:cubicBezTo>
                <a:cubicBezTo>
                  <a:pt x="811850" y="4119610"/>
                  <a:pt x="791074" y="4133681"/>
                  <a:pt x="777667" y="4153793"/>
                </a:cubicBezTo>
                <a:cubicBezTo>
                  <a:pt x="771970" y="4162339"/>
                  <a:pt x="768306" y="4172668"/>
                  <a:pt x="760576" y="4179431"/>
                </a:cubicBezTo>
                <a:cubicBezTo>
                  <a:pt x="745117" y="4192958"/>
                  <a:pt x="726393" y="4202220"/>
                  <a:pt x="709301" y="4213614"/>
                </a:cubicBezTo>
                <a:lnTo>
                  <a:pt x="658026" y="4247797"/>
                </a:lnTo>
                <a:cubicBezTo>
                  <a:pt x="621246" y="4260057"/>
                  <a:pt x="641128" y="4254158"/>
                  <a:pt x="598205" y="4264889"/>
                </a:cubicBezTo>
                <a:cubicBezTo>
                  <a:pt x="569949" y="4262715"/>
                  <a:pt x="473448" y="4264327"/>
                  <a:pt x="435835" y="4239251"/>
                </a:cubicBezTo>
                <a:lnTo>
                  <a:pt x="384561" y="4205068"/>
                </a:lnTo>
                <a:lnTo>
                  <a:pt x="350377" y="4153793"/>
                </a:lnTo>
                <a:cubicBezTo>
                  <a:pt x="344680" y="4145247"/>
                  <a:pt x="336534" y="4137899"/>
                  <a:pt x="333286" y="4128156"/>
                </a:cubicBezTo>
                <a:lnTo>
                  <a:pt x="324740" y="4102519"/>
                </a:lnTo>
                <a:cubicBezTo>
                  <a:pt x="325240" y="4094013"/>
                  <a:pt x="319537" y="3976193"/>
                  <a:pt x="341832" y="3931603"/>
                </a:cubicBezTo>
                <a:cubicBezTo>
                  <a:pt x="346425" y="3922416"/>
                  <a:pt x="351193" y="3912728"/>
                  <a:pt x="358923" y="3905965"/>
                </a:cubicBezTo>
                <a:cubicBezTo>
                  <a:pt x="374382" y="3892438"/>
                  <a:pt x="393106" y="3883176"/>
                  <a:pt x="410198" y="3871782"/>
                </a:cubicBezTo>
                <a:cubicBezTo>
                  <a:pt x="443330" y="3849694"/>
                  <a:pt x="426092" y="3857939"/>
                  <a:pt x="461473" y="3846145"/>
                </a:cubicBezTo>
                <a:cubicBezTo>
                  <a:pt x="509899" y="3848994"/>
                  <a:pt x="559348" y="3844386"/>
                  <a:pt x="606751" y="3854691"/>
                </a:cubicBezTo>
                <a:cubicBezTo>
                  <a:pt x="626824" y="3859055"/>
                  <a:pt x="658026" y="3888874"/>
                  <a:pt x="658026" y="3888874"/>
                </a:cubicBezTo>
                <a:lnTo>
                  <a:pt x="675118" y="3940149"/>
                </a:lnTo>
                <a:lnTo>
                  <a:pt x="683663" y="3965786"/>
                </a:lnTo>
                <a:cubicBezTo>
                  <a:pt x="682556" y="3976852"/>
                  <a:pt x="678362" y="4082183"/>
                  <a:pt x="658026" y="4102519"/>
                </a:cubicBezTo>
                <a:cubicBezTo>
                  <a:pt x="641926" y="4118619"/>
                  <a:pt x="628167" y="4135730"/>
                  <a:pt x="606751" y="4145248"/>
                </a:cubicBezTo>
                <a:cubicBezTo>
                  <a:pt x="590288" y="4152565"/>
                  <a:pt x="555476" y="4162339"/>
                  <a:pt x="555476" y="4162339"/>
                </a:cubicBezTo>
                <a:cubicBezTo>
                  <a:pt x="531118" y="4159632"/>
                  <a:pt x="481557" y="4159563"/>
                  <a:pt x="452927" y="4145248"/>
                </a:cubicBezTo>
                <a:cubicBezTo>
                  <a:pt x="443741" y="4140655"/>
                  <a:pt x="435836" y="4133853"/>
                  <a:pt x="427290" y="4128156"/>
                </a:cubicBezTo>
                <a:cubicBezTo>
                  <a:pt x="421593" y="4111064"/>
                  <a:pt x="408702" y="4094835"/>
                  <a:pt x="410198" y="4076881"/>
                </a:cubicBezTo>
                <a:cubicBezTo>
                  <a:pt x="412640" y="4047574"/>
                  <a:pt x="411889" y="3958975"/>
                  <a:pt x="435835" y="3923057"/>
                </a:cubicBezTo>
                <a:cubicBezTo>
                  <a:pt x="441532" y="3914511"/>
                  <a:pt x="445664" y="3904683"/>
                  <a:pt x="452927" y="3897420"/>
                </a:cubicBezTo>
                <a:cubicBezTo>
                  <a:pt x="460190" y="3890157"/>
                  <a:pt x="470018" y="3886025"/>
                  <a:pt x="478564" y="3880328"/>
                </a:cubicBezTo>
                <a:cubicBezTo>
                  <a:pt x="507051" y="3837600"/>
                  <a:pt x="487111" y="3860387"/>
                  <a:pt x="546931" y="3820507"/>
                </a:cubicBezTo>
                <a:lnTo>
                  <a:pt x="572568" y="3803416"/>
                </a:lnTo>
                <a:cubicBezTo>
                  <a:pt x="581114" y="3797719"/>
                  <a:pt x="588461" y="3789572"/>
                  <a:pt x="598205" y="3786324"/>
                </a:cubicBezTo>
                <a:cubicBezTo>
                  <a:pt x="606751" y="3783475"/>
                  <a:pt x="615968" y="3782153"/>
                  <a:pt x="623843" y="3777778"/>
                </a:cubicBezTo>
                <a:cubicBezTo>
                  <a:pt x="641800" y="3767802"/>
                  <a:pt x="655631" y="3750091"/>
                  <a:pt x="675118" y="3743595"/>
                </a:cubicBezTo>
                <a:cubicBezTo>
                  <a:pt x="697089" y="3736271"/>
                  <a:pt x="711324" y="3730797"/>
                  <a:pt x="734938" y="3726504"/>
                </a:cubicBezTo>
                <a:cubicBezTo>
                  <a:pt x="754756" y="3722901"/>
                  <a:pt x="774923" y="3721459"/>
                  <a:pt x="794759" y="3717958"/>
                </a:cubicBezTo>
                <a:cubicBezTo>
                  <a:pt x="823367" y="3712909"/>
                  <a:pt x="851562" y="3705641"/>
                  <a:pt x="880217" y="3700866"/>
                </a:cubicBezTo>
                <a:lnTo>
                  <a:pt x="931491" y="3692321"/>
                </a:lnTo>
                <a:cubicBezTo>
                  <a:pt x="945782" y="3689723"/>
                  <a:pt x="959727" y="3684741"/>
                  <a:pt x="974220" y="3683775"/>
                </a:cubicBezTo>
                <a:cubicBezTo>
                  <a:pt x="1045334" y="3679034"/>
                  <a:pt x="1116613" y="3676906"/>
                  <a:pt x="1187865" y="3675229"/>
                </a:cubicBezTo>
                <a:lnTo>
                  <a:pt x="1700613" y="3666683"/>
                </a:lnTo>
                <a:cubicBezTo>
                  <a:pt x="1712007" y="3663834"/>
                  <a:pt x="1723546" y="3661512"/>
                  <a:pt x="1734796" y="3658137"/>
                </a:cubicBezTo>
                <a:cubicBezTo>
                  <a:pt x="1734848" y="3658122"/>
                  <a:pt x="1798864" y="3636782"/>
                  <a:pt x="1811708" y="3632500"/>
                </a:cubicBezTo>
                <a:lnTo>
                  <a:pt x="1965533" y="3581225"/>
                </a:lnTo>
                <a:lnTo>
                  <a:pt x="2042445" y="3555588"/>
                </a:lnTo>
                <a:lnTo>
                  <a:pt x="2068082" y="3547042"/>
                </a:lnTo>
                <a:cubicBezTo>
                  <a:pt x="2076628" y="3544193"/>
                  <a:pt x="2086224" y="3543493"/>
                  <a:pt x="2093719" y="3538496"/>
                </a:cubicBezTo>
                <a:cubicBezTo>
                  <a:pt x="2152489" y="3499316"/>
                  <a:pt x="2125507" y="3510809"/>
                  <a:pt x="2170632" y="3495767"/>
                </a:cubicBezTo>
                <a:cubicBezTo>
                  <a:pt x="2179178" y="3487221"/>
                  <a:pt x="2186729" y="3477550"/>
                  <a:pt x="2196269" y="3470130"/>
                </a:cubicBezTo>
                <a:cubicBezTo>
                  <a:pt x="2212484" y="3457519"/>
                  <a:pt x="2233019" y="3450472"/>
                  <a:pt x="2247544" y="3435947"/>
                </a:cubicBezTo>
                <a:cubicBezTo>
                  <a:pt x="2280443" y="3403046"/>
                  <a:pt x="2263125" y="3417013"/>
                  <a:pt x="2298819" y="3393218"/>
                </a:cubicBezTo>
                <a:cubicBezTo>
                  <a:pt x="2304516" y="3384672"/>
                  <a:pt x="2309086" y="3375257"/>
                  <a:pt x="2315910" y="3367580"/>
                </a:cubicBezTo>
                <a:cubicBezTo>
                  <a:pt x="2331968" y="3349514"/>
                  <a:pt x="2350093" y="3333398"/>
                  <a:pt x="2367185" y="3316306"/>
                </a:cubicBezTo>
                <a:lnTo>
                  <a:pt x="2392822" y="3290668"/>
                </a:lnTo>
                <a:cubicBezTo>
                  <a:pt x="2401368" y="3282122"/>
                  <a:pt x="2411756" y="3275087"/>
                  <a:pt x="2418460" y="3265031"/>
                </a:cubicBezTo>
                <a:cubicBezTo>
                  <a:pt x="2424157" y="3256485"/>
                  <a:pt x="2428976" y="3247283"/>
                  <a:pt x="2435551" y="3239393"/>
                </a:cubicBezTo>
                <a:cubicBezTo>
                  <a:pt x="2456111" y="3214721"/>
                  <a:pt x="2461621" y="3213468"/>
                  <a:pt x="2486826" y="3196664"/>
                </a:cubicBezTo>
                <a:cubicBezTo>
                  <a:pt x="2522045" y="3143838"/>
                  <a:pt x="2482943" y="3195368"/>
                  <a:pt x="2529555" y="3153935"/>
                </a:cubicBezTo>
                <a:cubicBezTo>
                  <a:pt x="2547621" y="3137877"/>
                  <a:pt x="2563738" y="3119753"/>
                  <a:pt x="2580830" y="3102661"/>
                </a:cubicBezTo>
                <a:cubicBezTo>
                  <a:pt x="2589376" y="3094115"/>
                  <a:pt x="2599763" y="3087079"/>
                  <a:pt x="2606467" y="3077023"/>
                </a:cubicBezTo>
                <a:cubicBezTo>
                  <a:pt x="2612164" y="3068477"/>
                  <a:pt x="2616296" y="3058649"/>
                  <a:pt x="2623559" y="3051386"/>
                </a:cubicBezTo>
                <a:cubicBezTo>
                  <a:pt x="2630822" y="3044123"/>
                  <a:pt x="2640650" y="3039991"/>
                  <a:pt x="2649196" y="3034294"/>
                </a:cubicBezTo>
                <a:cubicBezTo>
                  <a:pt x="2680531" y="2987293"/>
                  <a:pt x="2649196" y="3027173"/>
                  <a:pt x="2691925" y="2991565"/>
                </a:cubicBezTo>
                <a:cubicBezTo>
                  <a:pt x="2757719" y="2936736"/>
                  <a:pt x="2679550" y="2991269"/>
                  <a:pt x="2743200" y="2948836"/>
                </a:cubicBezTo>
                <a:cubicBezTo>
                  <a:pt x="2754594" y="2931745"/>
                  <a:pt x="2770887" y="2917049"/>
                  <a:pt x="2777383" y="2897562"/>
                </a:cubicBezTo>
                <a:cubicBezTo>
                  <a:pt x="2780232" y="2889016"/>
                  <a:pt x="2781900" y="2879981"/>
                  <a:pt x="2785929" y="2871924"/>
                </a:cubicBezTo>
                <a:cubicBezTo>
                  <a:pt x="2790522" y="2862738"/>
                  <a:pt x="2798849" y="2855672"/>
                  <a:pt x="2803020" y="2846287"/>
                </a:cubicBezTo>
                <a:cubicBezTo>
                  <a:pt x="2810337" y="2829824"/>
                  <a:pt x="2814415" y="2812104"/>
                  <a:pt x="2820112" y="2795012"/>
                </a:cubicBezTo>
                <a:lnTo>
                  <a:pt x="2828658" y="2769375"/>
                </a:lnTo>
                <a:cubicBezTo>
                  <a:pt x="2825809" y="2746586"/>
                  <a:pt x="2826155" y="2723165"/>
                  <a:pt x="2820112" y="2701008"/>
                </a:cubicBezTo>
                <a:cubicBezTo>
                  <a:pt x="2811014" y="2667648"/>
                  <a:pt x="2801370" y="2678819"/>
                  <a:pt x="2777383" y="2666825"/>
                </a:cubicBezTo>
                <a:cubicBezTo>
                  <a:pt x="2696131" y="2626199"/>
                  <a:pt x="2832752" y="2676736"/>
                  <a:pt x="2700471" y="2632642"/>
                </a:cubicBezTo>
                <a:lnTo>
                  <a:pt x="2623559" y="2607005"/>
                </a:lnTo>
                <a:lnTo>
                  <a:pt x="2597921" y="2598459"/>
                </a:lnTo>
                <a:cubicBezTo>
                  <a:pt x="2535252" y="2601308"/>
                  <a:pt x="2472336" y="2600763"/>
                  <a:pt x="2409914" y="2607005"/>
                </a:cubicBezTo>
                <a:cubicBezTo>
                  <a:pt x="2386540" y="2609342"/>
                  <a:pt x="2364336" y="2618399"/>
                  <a:pt x="2341547" y="2624096"/>
                </a:cubicBezTo>
                <a:cubicBezTo>
                  <a:pt x="2330153" y="2626945"/>
                  <a:pt x="2318506" y="2628928"/>
                  <a:pt x="2307364" y="2632642"/>
                </a:cubicBezTo>
                <a:lnTo>
                  <a:pt x="2230452" y="2658279"/>
                </a:lnTo>
                <a:cubicBezTo>
                  <a:pt x="2221906" y="2661127"/>
                  <a:pt x="2212310" y="2661828"/>
                  <a:pt x="2204815" y="2666825"/>
                </a:cubicBezTo>
                <a:cubicBezTo>
                  <a:pt x="2196269" y="2672522"/>
                  <a:pt x="2188563" y="2679746"/>
                  <a:pt x="2179177" y="2683917"/>
                </a:cubicBezTo>
                <a:cubicBezTo>
                  <a:pt x="2162714" y="2691234"/>
                  <a:pt x="2127903" y="2701008"/>
                  <a:pt x="2127903" y="2701008"/>
                </a:cubicBezTo>
                <a:cubicBezTo>
                  <a:pt x="2119357" y="2706705"/>
                  <a:pt x="2111452" y="2713507"/>
                  <a:pt x="2102265" y="2718100"/>
                </a:cubicBezTo>
                <a:cubicBezTo>
                  <a:pt x="2094208" y="2722129"/>
                  <a:pt x="2084502" y="2722271"/>
                  <a:pt x="2076628" y="2726646"/>
                </a:cubicBezTo>
                <a:cubicBezTo>
                  <a:pt x="2076603" y="2726660"/>
                  <a:pt x="2012547" y="2769367"/>
                  <a:pt x="1999716" y="2777921"/>
                </a:cubicBezTo>
                <a:cubicBezTo>
                  <a:pt x="1991170" y="2783618"/>
                  <a:pt x="1981341" y="2787749"/>
                  <a:pt x="1974078" y="2795012"/>
                </a:cubicBezTo>
                <a:cubicBezTo>
                  <a:pt x="1941178" y="2827912"/>
                  <a:pt x="1958497" y="2813945"/>
                  <a:pt x="1922804" y="2837741"/>
                </a:cubicBezTo>
                <a:cubicBezTo>
                  <a:pt x="1911409" y="2854833"/>
                  <a:pt x="1895116" y="2869528"/>
                  <a:pt x="1888620" y="2889016"/>
                </a:cubicBezTo>
                <a:lnTo>
                  <a:pt x="1845891" y="3017203"/>
                </a:lnTo>
                <a:lnTo>
                  <a:pt x="1820254" y="3094115"/>
                </a:lnTo>
                <a:lnTo>
                  <a:pt x="1811708" y="3119752"/>
                </a:lnTo>
                <a:cubicBezTo>
                  <a:pt x="1814557" y="3225150"/>
                  <a:pt x="1815117" y="3330635"/>
                  <a:pt x="1820254" y="3435947"/>
                </a:cubicBezTo>
                <a:cubicBezTo>
                  <a:pt x="1820829" y="3447732"/>
                  <a:pt x="1844016" y="3520155"/>
                  <a:pt x="1845891" y="3521405"/>
                </a:cubicBezTo>
                <a:lnTo>
                  <a:pt x="1871529" y="3538496"/>
                </a:lnTo>
                <a:cubicBezTo>
                  <a:pt x="1909753" y="3595835"/>
                  <a:pt x="1864724" y="3539656"/>
                  <a:pt x="1914258" y="3572679"/>
                </a:cubicBezTo>
                <a:cubicBezTo>
                  <a:pt x="1954520" y="3599520"/>
                  <a:pt x="1923582" y="3596763"/>
                  <a:pt x="1965533" y="3615408"/>
                </a:cubicBezTo>
                <a:cubicBezTo>
                  <a:pt x="1981996" y="3622725"/>
                  <a:pt x="2016807" y="3632500"/>
                  <a:pt x="2016807" y="3632500"/>
                </a:cubicBezTo>
                <a:cubicBezTo>
                  <a:pt x="2042444" y="3629651"/>
                  <a:pt x="2068425" y="3629013"/>
                  <a:pt x="2093719" y="3623954"/>
                </a:cubicBezTo>
                <a:cubicBezTo>
                  <a:pt x="2111385" y="3620421"/>
                  <a:pt x="2144994" y="3606863"/>
                  <a:pt x="2144994" y="3606863"/>
                </a:cubicBezTo>
                <a:cubicBezTo>
                  <a:pt x="2203764" y="3567682"/>
                  <a:pt x="2176781" y="3579174"/>
                  <a:pt x="2221906" y="3564134"/>
                </a:cubicBezTo>
                <a:cubicBezTo>
                  <a:pt x="2295373" y="3515156"/>
                  <a:pt x="2202426" y="3573873"/>
                  <a:pt x="2273181" y="3538496"/>
                </a:cubicBezTo>
                <a:cubicBezTo>
                  <a:pt x="2282368" y="3533903"/>
                  <a:pt x="2289632" y="3525998"/>
                  <a:pt x="2298819" y="3521405"/>
                </a:cubicBezTo>
                <a:cubicBezTo>
                  <a:pt x="2306876" y="3517377"/>
                  <a:pt x="2316582" y="3517234"/>
                  <a:pt x="2324456" y="3512859"/>
                </a:cubicBezTo>
                <a:cubicBezTo>
                  <a:pt x="2402219" y="3469657"/>
                  <a:pt x="2351538" y="3494563"/>
                  <a:pt x="2401368" y="3453038"/>
                </a:cubicBezTo>
                <a:cubicBezTo>
                  <a:pt x="2409258" y="3446463"/>
                  <a:pt x="2419115" y="3442522"/>
                  <a:pt x="2427005" y="3435947"/>
                </a:cubicBezTo>
                <a:cubicBezTo>
                  <a:pt x="2436290" y="3428210"/>
                  <a:pt x="2443103" y="3417729"/>
                  <a:pt x="2452643" y="3410309"/>
                </a:cubicBezTo>
                <a:cubicBezTo>
                  <a:pt x="2452651" y="3410303"/>
                  <a:pt x="2516732" y="3367584"/>
                  <a:pt x="2529555" y="3359035"/>
                </a:cubicBezTo>
                <a:cubicBezTo>
                  <a:pt x="2538101" y="3353338"/>
                  <a:pt x="2547929" y="3349205"/>
                  <a:pt x="2555192" y="3341943"/>
                </a:cubicBezTo>
                <a:cubicBezTo>
                  <a:pt x="2563738" y="3333397"/>
                  <a:pt x="2571546" y="3324043"/>
                  <a:pt x="2580830" y="3316306"/>
                </a:cubicBezTo>
                <a:cubicBezTo>
                  <a:pt x="2588720" y="3309731"/>
                  <a:pt x="2598791" y="3306038"/>
                  <a:pt x="2606467" y="3299214"/>
                </a:cubicBezTo>
                <a:cubicBezTo>
                  <a:pt x="2624533" y="3283155"/>
                  <a:pt x="2637630" y="3261347"/>
                  <a:pt x="2657742" y="3247939"/>
                </a:cubicBezTo>
                <a:cubicBezTo>
                  <a:pt x="2721393" y="3205506"/>
                  <a:pt x="2643218" y="3260043"/>
                  <a:pt x="2709017" y="3205210"/>
                </a:cubicBezTo>
                <a:cubicBezTo>
                  <a:pt x="2716907" y="3198635"/>
                  <a:pt x="2726978" y="3194942"/>
                  <a:pt x="2734654" y="3188119"/>
                </a:cubicBezTo>
                <a:cubicBezTo>
                  <a:pt x="2752720" y="3172061"/>
                  <a:pt x="2765818" y="3150252"/>
                  <a:pt x="2785929" y="3136844"/>
                </a:cubicBezTo>
                <a:cubicBezTo>
                  <a:pt x="2794475" y="3131147"/>
                  <a:pt x="2803676" y="3126327"/>
                  <a:pt x="2811566" y="3119752"/>
                </a:cubicBezTo>
                <a:cubicBezTo>
                  <a:pt x="2820850" y="3112015"/>
                  <a:pt x="2827664" y="3101535"/>
                  <a:pt x="2837204" y="3094115"/>
                </a:cubicBezTo>
                <a:cubicBezTo>
                  <a:pt x="2853418" y="3081504"/>
                  <a:pt x="2871387" y="3071326"/>
                  <a:pt x="2888478" y="3059932"/>
                </a:cubicBezTo>
                <a:lnTo>
                  <a:pt x="2965390" y="3008657"/>
                </a:lnTo>
                <a:lnTo>
                  <a:pt x="3042303" y="2957382"/>
                </a:lnTo>
                <a:cubicBezTo>
                  <a:pt x="3050849" y="2951685"/>
                  <a:pt x="3058197" y="2943539"/>
                  <a:pt x="3067940" y="2940291"/>
                </a:cubicBezTo>
                <a:lnTo>
                  <a:pt x="3170490" y="2906107"/>
                </a:lnTo>
                <a:cubicBezTo>
                  <a:pt x="3170495" y="2906105"/>
                  <a:pt x="3221760" y="2889019"/>
                  <a:pt x="3221764" y="2889016"/>
                </a:cubicBezTo>
                <a:cubicBezTo>
                  <a:pt x="3230310" y="2883319"/>
                  <a:pt x="3238215" y="2876517"/>
                  <a:pt x="3247402" y="2871924"/>
                </a:cubicBezTo>
                <a:cubicBezTo>
                  <a:pt x="3255459" y="2867895"/>
                  <a:pt x="3264378" y="2865853"/>
                  <a:pt x="3273039" y="2863378"/>
                </a:cubicBezTo>
                <a:cubicBezTo>
                  <a:pt x="3313326" y="2851868"/>
                  <a:pt x="3318641" y="2853202"/>
                  <a:pt x="3367043" y="2846287"/>
                </a:cubicBezTo>
                <a:lnTo>
                  <a:pt x="3469592" y="2812104"/>
                </a:lnTo>
                <a:cubicBezTo>
                  <a:pt x="3469593" y="2812104"/>
                  <a:pt x="3520866" y="2795013"/>
                  <a:pt x="3520867" y="2795012"/>
                </a:cubicBezTo>
                <a:cubicBezTo>
                  <a:pt x="3529413" y="2789315"/>
                  <a:pt x="3537119" y="2782092"/>
                  <a:pt x="3546504" y="2777921"/>
                </a:cubicBezTo>
                <a:cubicBezTo>
                  <a:pt x="3546509" y="2777919"/>
                  <a:pt x="3610596" y="2756557"/>
                  <a:pt x="3623417" y="2752283"/>
                </a:cubicBezTo>
                <a:cubicBezTo>
                  <a:pt x="3709583" y="2723560"/>
                  <a:pt x="3575922" y="2767386"/>
                  <a:pt x="3683237" y="2735192"/>
                </a:cubicBezTo>
                <a:cubicBezTo>
                  <a:pt x="3700493" y="2730015"/>
                  <a:pt x="3717420" y="2723797"/>
                  <a:pt x="3734512" y="2718100"/>
                </a:cubicBezTo>
                <a:cubicBezTo>
                  <a:pt x="3743058" y="2715251"/>
                  <a:pt x="3752654" y="2714551"/>
                  <a:pt x="3760149" y="2709554"/>
                </a:cubicBezTo>
                <a:cubicBezTo>
                  <a:pt x="3777241" y="2698160"/>
                  <a:pt x="3791937" y="2681867"/>
                  <a:pt x="3811424" y="2675371"/>
                </a:cubicBezTo>
                <a:cubicBezTo>
                  <a:pt x="3819970" y="2672522"/>
                  <a:pt x="3829187" y="2671200"/>
                  <a:pt x="3837062" y="2666825"/>
                </a:cubicBezTo>
                <a:cubicBezTo>
                  <a:pt x="3855018" y="2656849"/>
                  <a:pt x="3868849" y="2639138"/>
                  <a:pt x="3888336" y="2632642"/>
                </a:cubicBezTo>
                <a:cubicBezTo>
                  <a:pt x="3905428" y="2626945"/>
                  <a:pt x="3924621" y="2625544"/>
                  <a:pt x="3939611" y="2615550"/>
                </a:cubicBezTo>
                <a:lnTo>
                  <a:pt x="4016523" y="2564276"/>
                </a:lnTo>
                <a:cubicBezTo>
                  <a:pt x="4025069" y="2558579"/>
                  <a:pt x="4032417" y="2550432"/>
                  <a:pt x="4042161" y="2547184"/>
                </a:cubicBezTo>
                <a:cubicBezTo>
                  <a:pt x="4050707" y="2544335"/>
                  <a:pt x="4059924" y="2543013"/>
                  <a:pt x="4067798" y="2538638"/>
                </a:cubicBezTo>
                <a:cubicBezTo>
                  <a:pt x="4085755" y="2528662"/>
                  <a:pt x="4119073" y="2504455"/>
                  <a:pt x="4119073" y="2504455"/>
                </a:cubicBezTo>
                <a:cubicBezTo>
                  <a:pt x="4124770" y="2495909"/>
                  <a:pt x="4128435" y="2485581"/>
                  <a:pt x="4136164" y="2478818"/>
                </a:cubicBezTo>
                <a:cubicBezTo>
                  <a:pt x="4151623" y="2465291"/>
                  <a:pt x="4187439" y="2444635"/>
                  <a:pt x="4187439" y="2444635"/>
                </a:cubicBezTo>
                <a:cubicBezTo>
                  <a:pt x="4198833" y="2427543"/>
                  <a:pt x="4215126" y="2412847"/>
                  <a:pt x="4221622" y="2393360"/>
                </a:cubicBezTo>
                <a:cubicBezTo>
                  <a:pt x="4233416" y="2357978"/>
                  <a:pt x="4225171" y="2375217"/>
                  <a:pt x="4247260" y="2342085"/>
                </a:cubicBezTo>
                <a:cubicBezTo>
                  <a:pt x="4250108" y="2333539"/>
                  <a:pt x="4255805" y="2325456"/>
                  <a:pt x="4255805" y="2316448"/>
                </a:cubicBezTo>
                <a:cubicBezTo>
                  <a:pt x="4255805" y="2300244"/>
                  <a:pt x="4257834" y="2209407"/>
                  <a:pt x="4238714" y="2171169"/>
                </a:cubicBezTo>
                <a:cubicBezTo>
                  <a:pt x="4234121" y="2161983"/>
                  <a:pt x="4228446" y="2153208"/>
                  <a:pt x="4221622" y="2145532"/>
                </a:cubicBezTo>
                <a:cubicBezTo>
                  <a:pt x="4205563" y="2127466"/>
                  <a:pt x="4190459" y="2107665"/>
                  <a:pt x="4170347" y="2094257"/>
                </a:cubicBezTo>
                <a:lnTo>
                  <a:pt x="4119073" y="2060074"/>
                </a:lnTo>
                <a:cubicBezTo>
                  <a:pt x="4110527" y="2054377"/>
                  <a:pt x="4103179" y="2046230"/>
                  <a:pt x="4093435" y="2042982"/>
                </a:cubicBezTo>
                <a:lnTo>
                  <a:pt x="4042161" y="2025891"/>
                </a:lnTo>
                <a:lnTo>
                  <a:pt x="4016523" y="2017345"/>
                </a:lnTo>
                <a:lnTo>
                  <a:pt x="3990886" y="2008799"/>
                </a:lnTo>
                <a:cubicBezTo>
                  <a:pt x="3948157" y="2011648"/>
                  <a:pt x="3905092" y="2011289"/>
                  <a:pt x="3862699" y="2017345"/>
                </a:cubicBezTo>
                <a:cubicBezTo>
                  <a:pt x="3844864" y="2019893"/>
                  <a:pt x="3828516" y="2028739"/>
                  <a:pt x="3811424" y="2034436"/>
                </a:cubicBezTo>
                <a:cubicBezTo>
                  <a:pt x="3802878" y="2037285"/>
                  <a:pt x="3793282" y="2037985"/>
                  <a:pt x="3785787" y="2042982"/>
                </a:cubicBezTo>
                <a:cubicBezTo>
                  <a:pt x="3777241" y="2048679"/>
                  <a:pt x="3769336" y="2055481"/>
                  <a:pt x="3760149" y="2060074"/>
                </a:cubicBezTo>
                <a:cubicBezTo>
                  <a:pt x="3752092" y="2064103"/>
                  <a:pt x="3742386" y="2064245"/>
                  <a:pt x="3734512" y="2068620"/>
                </a:cubicBezTo>
                <a:cubicBezTo>
                  <a:pt x="3716555" y="2078596"/>
                  <a:pt x="3701610" y="2093617"/>
                  <a:pt x="3683237" y="2102803"/>
                </a:cubicBezTo>
                <a:cubicBezTo>
                  <a:pt x="3671843" y="2108500"/>
                  <a:pt x="3659978" y="2113340"/>
                  <a:pt x="3649054" y="2119894"/>
                </a:cubicBezTo>
                <a:cubicBezTo>
                  <a:pt x="3631440" y="2130463"/>
                  <a:pt x="3616152" y="2144892"/>
                  <a:pt x="3597779" y="2154078"/>
                </a:cubicBezTo>
                <a:cubicBezTo>
                  <a:pt x="3586385" y="2159775"/>
                  <a:pt x="3574520" y="2164615"/>
                  <a:pt x="3563596" y="2171169"/>
                </a:cubicBezTo>
                <a:cubicBezTo>
                  <a:pt x="3545982" y="2181737"/>
                  <a:pt x="3529413" y="2193958"/>
                  <a:pt x="3512321" y="2205352"/>
                </a:cubicBezTo>
                <a:cubicBezTo>
                  <a:pt x="3503775" y="2211049"/>
                  <a:pt x="3495870" y="2217851"/>
                  <a:pt x="3486684" y="2222444"/>
                </a:cubicBezTo>
                <a:cubicBezTo>
                  <a:pt x="3475290" y="2228141"/>
                  <a:pt x="3463425" y="2232981"/>
                  <a:pt x="3452501" y="2239535"/>
                </a:cubicBezTo>
                <a:cubicBezTo>
                  <a:pt x="3434887" y="2250104"/>
                  <a:pt x="3418318" y="2262324"/>
                  <a:pt x="3401226" y="2273719"/>
                </a:cubicBezTo>
                <a:lnTo>
                  <a:pt x="3349951" y="2307902"/>
                </a:lnTo>
                <a:lnTo>
                  <a:pt x="3324314" y="2324993"/>
                </a:lnTo>
                <a:cubicBezTo>
                  <a:pt x="3315768" y="2330690"/>
                  <a:pt x="3308420" y="2338837"/>
                  <a:pt x="3298676" y="2342085"/>
                </a:cubicBezTo>
                <a:lnTo>
                  <a:pt x="3273039" y="2350631"/>
                </a:lnTo>
                <a:cubicBezTo>
                  <a:pt x="3264493" y="2359177"/>
                  <a:pt x="3256942" y="2368848"/>
                  <a:pt x="3247402" y="2376268"/>
                </a:cubicBezTo>
                <a:cubicBezTo>
                  <a:pt x="3231187" y="2388879"/>
                  <a:pt x="3213219" y="2399057"/>
                  <a:pt x="3196127" y="2410451"/>
                </a:cubicBezTo>
                <a:lnTo>
                  <a:pt x="3170490" y="2427543"/>
                </a:lnTo>
                <a:lnTo>
                  <a:pt x="3144852" y="2444635"/>
                </a:lnTo>
                <a:cubicBezTo>
                  <a:pt x="3136306" y="2450332"/>
                  <a:pt x="3127431" y="2455564"/>
                  <a:pt x="3119215" y="2461726"/>
                </a:cubicBezTo>
                <a:cubicBezTo>
                  <a:pt x="3111464" y="2467540"/>
                  <a:pt x="3071898" y="2498203"/>
                  <a:pt x="3059394" y="2504455"/>
                </a:cubicBezTo>
                <a:cubicBezTo>
                  <a:pt x="3051337" y="2508483"/>
                  <a:pt x="3041814" y="2508973"/>
                  <a:pt x="3033757" y="2513001"/>
                </a:cubicBezTo>
                <a:cubicBezTo>
                  <a:pt x="2988538" y="2535610"/>
                  <a:pt x="3026590" y="2524224"/>
                  <a:pt x="2982482" y="2555730"/>
                </a:cubicBezTo>
                <a:cubicBezTo>
                  <a:pt x="2972116" y="2563135"/>
                  <a:pt x="2959102" y="2566069"/>
                  <a:pt x="2948299" y="2572821"/>
                </a:cubicBezTo>
                <a:cubicBezTo>
                  <a:pt x="2936221" y="2580370"/>
                  <a:pt x="2925784" y="2590291"/>
                  <a:pt x="2914116" y="2598459"/>
                </a:cubicBezTo>
                <a:cubicBezTo>
                  <a:pt x="2897288" y="2610239"/>
                  <a:pt x="2879933" y="2621248"/>
                  <a:pt x="2862841" y="2632642"/>
                </a:cubicBezTo>
                <a:cubicBezTo>
                  <a:pt x="2779520" y="2688190"/>
                  <a:pt x="2908981" y="2601199"/>
                  <a:pt x="2803020" y="2675371"/>
                </a:cubicBezTo>
                <a:cubicBezTo>
                  <a:pt x="2786192" y="2687151"/>
                  <a:pt x="2766271" y="2695029"/>
                  <a:pt x="2751746" y="2709554"/>
                </a:cubicBezTo>
                <a:cubicBezTo>
                  <a:pt x="2743200" y="2718100"/>
                  <a:pt x="2735393" y="2727455"/>
                  <a:pt x="2726108" y="2735192"/>
                </a:cubicBezTo>
                <a:cubicBezTo>
                  <a:pt x="2718218" y="2741767"/>
                  <a:pt x="2708147" y="2745460"/>
                  <a:pt x="2700471" y="2752283"/>
                </a:cubicBezTo>
                <a:cubicBezTo>
                  <a:pt x="2682405" y="2768341"/>
                  <a:pt x="2668533" y="2789055"/>
                  <a:pt x="2649196" y="2803558"/>
                </a:cubicBezTo>
                <a:cubicBezTo>
                  <a:pt x="2637802" y="2812104"/>
                  <a:pt x="2626603" y="2820916"/>
                  <a:pt x="2615013" y="2829195"/>
                </a:cubicBezTo>
                <a:cubicBezTo>
                  <a:pt x="2587972" y="2848510"/>
                  <a:pt x="2583105" y="2847998"/>
                  <a:pt x="2555192" y="2871924"/>
                </a:cubicBezTo>
                <a:cubicBezTo>
                  <a:pt x="2546016" y="2879789"/>
                  <a:pt x="2538839" y="2889825"/>
                  <a:pt x="2529555" y="2897562"/>
                </a:cubicBezTo>
                <a:cubicBezTo>
                  <a:pt x="2521665" y="2904137"/>
                  <a:pt x="2511808" y="2908078"/>
                  <a:pt x="2503918" y="2914653"/>
                </a:cubicBezTo>
                <a:cubicBezTo>
                  <a:pt x="2494633" y="2922390"/>
                  <a:pt x="2487565" y="2932554"/>
                  <a:pt x="2478280" y="2940291"/>
                </a:cubicBezTo>
                <a:cubicBezTo>
                  <a:pt x="2470390" y="2946866"/>
                  <a:pt x="2460533" y="2950807"/>
                  <a:pt x="2452643" y="2957382"/>
                </a:cubicBezTo>
                <a:cubicBezTo>
                  <a:pt x="2443358" y="2965119"/>
                  <a:pt x="2436290" y="2975283"/>
                  <a:pt x="2427005" y="2983020"/>
                </a:cubicBezTo>
                <a:cubicBezTo>
                  <a:pt x="2419115" y="2989595"/>
                  <a:pt x="2409258" y="2993536"/>
                  <a:pt x="2401368" y="3000111"/>
                </a:cubicBezTo>
                <a:cubicBezTo>
                  <a:pt x="2392084" y="3007848"/>
                  <a:pt x="2385015" y="3018012"/>
                  <a:pt x="2375731" y="3025749"/>
                </a:cubicBezTo>
                <a:cubicBezTo>
                  <a:pt x="2367841" y="3032324"/>
                  <a:pt x="2357770" y="3036016"/>
                  <a:pt x="2350093" y="3042840"/>
                </a:cubicBezTo>
                <a:cubicBezTo>
                  <a:pt x="2332027" y="3058898"/>
                  <a:pt x="2315911" y="3077023"/>
                  <a:pt x="2298819" y="3094115"/>
                </a:cubicBezTo>
                <a:cubicBezTo>
                  <a:pt x="2290273" y="3102661"/>
                  <a:pt x="2283237" y="3113048"/>
                  <a:pt x="2273181" y="3119752"/>
                </a:cubicBezTo>
                <a:cubicBezTo>
                  <a:pt x="2264635" y="3125449"/>
                  <a:pt x="2255434" y="3130269"/>
                  <a:pt x="2247544" y="3136844"/>
                </a:cubicBezTo>
                <a:cubicBezTo>
                  <a:pt x="2181744" y="3191677"/>
                  <a:pt x="2259921" y="3137137"/>
                  <a:pt x="2196269" y="3179573"/>
                </a:cubicBezTo>
                <a:cubicBezTo>
                  <a:pt x="2150690" y="3247938"/>
                  <a:pt x="2210512" y="3165330"/>
                  <a:pt x="2153540" y="3222302"/>
                </a:cubicBezTo>
                <a:cubicBezTo>
                  <a:pt x="2146277" y="3229565"/>
                  <a:pt x="2144178" y="3241176"/>
                  <a:pt x="2136448" y="3247939"/>
                </a:cubicBezTo>
                <a:cubicBezTo>
                  <a:pt x="2120989" y="3261466"/>
                  <a:pt x="2099699" y="3267597"/>
                  <a:pt x="2085174" y="3282122"/>
                </a:cubicBezTo>
                <a:cubicBezTo>
                  <a:pt x="2010262" y="3357034"/>
                  <a:pt x="2105294" y="3265355"/>
                  <a:pt x="2033899" y="3324851"/>
                </a:cubicBezTo>
                <a:cubicBezTo>
                  <a:pt x="1968105" y="3379680"/>
                  <a:pt x="2046273" y="3325150"/>
                  <a:pt x="1982624" y="3367580"/>
                </a:cubicBezTo>
                <a:cubicBezTo>
                  <a:pt x="1942744" y="3427401"/>
                  <a:pt x="1965532" y="3407460"/>
                  <a:pt x="1922804" y="3435947"/>
                </a:cubicBezTo>
                <a:cubicBezTo>
                  <a:pt x="1877225" y="3504312"/>
                  <a:pt x="1937047" y="3421704"/>
                  <a:pt x="1880075" y="3478676"/>
                </a:cubicBezTo>
                <a:cubicBezTo>
                  <a:pt x="1823103" y="3535648"/>
                  <a:pt x="1905711" y="3475826"/>
                  <a:pt x="1837346" y="3521405"/>
                </a:cubicBezTo>
                <a:cubicBezTo>
                  <a:pt x="1791767" y="3589770"/>
                  <a:pt x="1851589" y="3507162"/>
                  <a:pt x="1794617" y="3564134"/>
                </a:cubicBezTo>
                <a:cubicBezTo>
                  <a:pt x="1737645" y="3621106"/>
                  <a:pt x="1820253" y="3561284"/>
                  <a:pt x="1751888" y="3606863"/>
                </a:cubicBezTo>
                <a:cubicBezTo>
                  <a:pt x="1746191" y="3615409"/>
                  <a:pt x="1742526" y="3625737"/>
                  <a:pt x="1734796" y="3632500"/>
                </a:cubicBezTo>
                <a:cubicBezTo>
                  <a:pt x="1719337" y="3646027"/>
                  <a:pt x="1683521" y="3666683"/>
                  <a:pt x="1683521" y="3666683"/>
                </a:cubicBezTo>
                <a:cubicBezTo>
                  <a:pt x="1651941" y="3714056"/>
                  <a:pt x="1684499" y="3676585"/>
                  <a:pt x="1640792" y="3700866"/>
                </a:cubicBezTo>
                <a:cubicBezTo>
                  <a:pt x="1552632" y="3749843"/>
                  <a:pt x="1621894" y="3724257"/>
                  <a:pt x="1563880" y="3743595"/>
                </a:cubicBezTo>
                <a:cubicBezTo>
                  <a:pt x="1523252" y="3770681"/>
                  <a:pt x="1547988" y="3757438"/>
                  <a:pt x="1486968" y="3777778"/>
                </a:cubicBezTo>
                <a:lnTo>
                  <a:pt x="1461331" y="3786324"/>
                </a:lnTo>
                <a:lnTo>
                  <a:pt x="1435693" y="3794870"/>
                </a:lnTo>
                <a:cubicBezTo>
                  <a:pt x="1395813" y="3792021"/>
                  <a:pt x="1355592" y="3792255"/>
                  <a:pt x="1316052" y="3786324"/>
                </a:cubicBezTo>
                <a:cubicBezTo>
                  <a:pt x="1298235" y="3783652"/>
                  <a:pt x="1264777" y="3769233"/>
                  <a:pt x="1264777" y="3769233"/>
                </a:cubicBezTo>
                <a:cubicBezTo>
                  <a:pt x="1196412" y="3723654"/>
                  <a:pt x="1279020" y="3783476"/>
                  <a:pt x="1222048" y="3726504"/>
                </a:cubicBezTo>
                <a:cubicBezTo>
                  <a:pt x="1214785" y="3719241"/>
                  <a:pt x="1204957" y="3715109"/>
                  <a:pt x="1196411" y="3709412"/>
                </a:cubicBezTo>
                <a:cubicBezTo>
                  <a:pt x="1165507" y="3616703"/>
                  <a:pt x="1174145" y="3663774"/>
                  <a:pt x="1187865" y="3512859"/>
                </a:cubicBezTo>
                <a:cubicBezTo>
                  <a:pt x="1189555" y="3494272"/>
                  <a:pt x="1204704" y="3432053"/>
                  <a:pt x="1213503" y="3418855"/>
                </a:cubicBezTo>
                <a:cubicBezTo>
                  <a:pt x="1299889" y="3289274"/>
                  <a:pt x="1206392" y="3422259"/>
                  <a:pt x="1273323" y="3341943"/>
                </a:cubicBezTo>
                <a:cubicBezTo>
                  <a:pt x="1308931" y="3299214"/>
                  <a:pt x="1269051" y="3330549"/>
                  <a:pt x="1316052" y="3299214"/>
                </a:cubicBezTo>
                <a:cubicBezTo>
                  <a:pt x="1335297" y="3241481"/>
                  <a:pt x="1308608" y="3304059"/>
                  <a:pt x="1350235" y="3256485"/>
                </a:cubicBezTo>
                <a:cubicBezTo>
                  <a:pt x="1420023" y="3176727"/>
                  <a:pt x="1352374" y="3226573"/>
                  <a:pt x="1410056" y="3188119"/>
                </a:cubicBezTo>
                <a:cubicBezTo>
                  <a:pt x="1415753" y="3179573"/>
                  <a:pt x="1419417" y="3169244"/>
                  <a:pt x="1427147" y="3162481"/>
                </a:cubicBezTo>
                <a:cubicBezTo>
                  <a:pt x="1427160" y="3162469"/>
                  <a:pt x="1491234" y="3119758"/>
                  <a:pt x="1504060" y="3111207"/>
                </a:cubicBezTo>
                <a:cubicBezTo>
                  <a:pt x="1512606" y="3105510"/>
                  <a:pt x="1522434" y="3101378"/>
                  <a:pt x="1529697" y="3094115"/>
                </a:cubicBezTo>
                <a:cubicBezTo>
                  <a:pt x="1561704" y="3062108"/>
                  <a:pt x="1543869" y="3072300"/>
                  <a:pt x="1580972" y="3059932"/>
                </a:cubicBezTo>
                <a:cubicBezTo>
                  <a:pt x="1598064" y="3048538"/>
                  <a:pt x="1612760" y="3032245"/>
                  <a:pt x="1632247" y="3025749"/>
                </a:cubicBezTo>
                <a:cubicBezTo>
                  <a:pt x="1640793" y="3022900"/>
                  <a:pt x="1649827" y="3021232"/>
                  <a:pt x="1657884" y="3017203"/>
                </a:cubicBezTo>
                <a:cubicBezTo>
                  <a:pt x="1667070" y="3012610"/>
                  <a:pt x="1674335" y="3004704"/>
                  <a:pt x="1683521" y="3000111"/>
                </a:cubicBezTo>
                <a:cubicBezTo>
                  <a:pt x="1691578" y="2996082"/>
                  <a:pt x="1701284" y="2995940"/>
                  <a:pt x="1709159" y="2991565"/>
                </a:cubicBezTo>
                <a:cubicBezTo>
                  <a:pt x="1727115" y="2981589"/>
                  <a:pt x="1740946" y="2963878"/>
                  <a:pt x="1760433" y="2957382"/>
                </a:cubicBezTo>
                <a:cubicBezTo>
                  <a:pt x="1853933" y="2926215"/>
                  <a:pt x="1712313" y="2975920"/>
                  <a:pt x="1811708" y="2931745"/>
                </a:cubicBezTo>
                <a:cubicBezTo>
                  <a:pt x="1828171" y="2924428"/>
                  <a:pt x="1845891" y="2920350"/>
                  <a:pt x="1862983" y="2914653"/>
                </a:cubicBezTo>
                <a:lnTo>
                  <a:pt x="1914258" y="2897562"/>
                </a:lnTo>
                <a:cubicBezTo>
                  <a:pt x="1938697" y="2889416"/>
                  <a:pt x="1947245" y="2885837"/>
                  <a:pt x="1974078" y="2880470"/>
                </a:cubicBezTo>
                <a:cubicBezTo>
                  <a:pt x="1992487" y="2876788"/>
                  <a:pt x="2069503" y="2864870"/>
                  <a:pt x="2085174" y="2863378"/>
                </a:cubicBezTo>
                <a:cubicBezTo>
                  <a:pt x="2124976" y="2859587"/>
                  <a:pt x="2164935" y="2857681"/>
                  <a:pt x="2204815" y="2854833"/>
                </a:cubicBezTo>
                <a:lnTo>
                  <a:pt x="2256090" y="2846287"/>
                </a:lnTo>
                <a:cubicBezTo>
                  <a:pt x="2295930" y="2840311"/>
                  <a:pt x="2336228" y="2837096"/>
                  <a:pt x="2375731" y="2829195"/>
                </a:cubicBezTo>
                <a:cubicBezTo>
                  <a:pt x="2481279" y="2808085"/>
                  <a:pt x="2349464" y="2833971"/>
                  <a:pt x="2469734" y="2812104"/>
                </a:cubicBezTo>
                <a:cubicBezTo>
                  <a:pt x="2484025" y="2809506"/>
                  <a:pt x="2498107" y="2805767"/>
                  <a:pt x="2512463" y="2803558"/>
                </a:cubicBezTo>
                <a:cubicBezTo>
                  <a:pt x="2535162" y="2800066"/>
                  <a:pt x="2558041" y="2797861"/>
                  <a:pt x="2580830" y="2795012"/>
                </a:cubicBezTo>
                <a:cubicBezTo>
                  <a:pt x="2660228" y="2775162"/>
                  <a:pt x="2561521" y="2798874"/>
                  <a:pt x="2666288" y="2777921"/>
                </a:cubicBezTo>
                <a:cubicBezTo>
                  <a:pt x="2677805" y="2775618"/>
                  <a:pt x="2689006" y="2771923"/>
                  <a:pt x="2700471" y="2769375"/>
                </a:cubicBezTo>
                <a:cubicBezTo>
                  <a:pt x="2714650" y="2766224"/>
                  <a:pt x="2729109" y="2764352"/>
                  <a:pt x="2743200" y="2760829"/>
                </a:cubicBezTo>
                <a:cubicBezTo>
                  <a:pt x="2751939" y="2758644"/>
                  <a:pt x="2760098" y="2754468"/>
                  <a:pt x="2768837" y="2752283"/>
                </a:cubicBezTo>
                <a:cubicBezTo>
                  <a:pt x="2782928" y="2748760"/>
                  <a:pt x="2797413" y="2747003"/>
                  <a:pt x="2811566" y="2743737"/>
                </a:cubicBezTo>
                <a:cubicBezTo>
                  <a:pt x="2834455" y="2738455"/>
                  <a:pt x="2856899" y="2731253"/>
                  <a:pt x="2879933" y="2726646"/>
                </a:cubicBezTo>
                <a:lnTo>
                  <a:pt x="3008119" y="2701008"/>
                </a:lnTo>
                <a:lnTo>
                  <a:pt x="3050848" y="2692463"/>
                </a:lnTo>
                <a:cubicBezTo>
                  <a:pt x="3065091" y="2689614"/>
                  <a:pt x="3079250" y="2686305"/>
                  <a:pt x="3093577" y="2683917"/>
                </a:cubicBezTo>
                <a:cubicBezTo>
                  <a:pt x="3110669" y="2681068"/>
                  <a:pt x="3127643" y="2677396"/>
                  <a:pt x="3144852" y="2675371"/>
                </a:cubicBezTo>
                <a:cubicBezTo>
                  <a:pt x="3207971" y="2667945"/>
                  <a:pt x="3287606" y="2663947"/>
                  <a:pt x="3349951" y="2658279"/>
                </a:cubicBezTo>
                <a:cubicBezTo>
                  <a:pt x="3375640" y="2655944"/>
                  <a:pt x="3401294" y="2653143"/>
                  <a:pt x="3426863" y="2649734"/>
                </a:cubicBezTo>
                <a:cubicBezTo>
                  <a:pt x="3444038" y="2647444"/>
                  <a:pt x="3461012" y="2643823"/>
                  <a:pt x="3478138" y="2641188"/>
                </a:cubicBezTo>
                <a:cubicBezTo>
                  <a:pt x="3543311" y="2631161"/>
                  <a:pt x="3567905" y="2630069"/>
                  <a:pt x="3640508" y="2615550"/>
                </a:cubicBezTo>
                <a:lnTo>
                  <a:pt x="3683237" y="2607005"/>
                </a:lnTo>
                <a:cubicBezTo>
                  <a:pt x="3700285" y="2603905"/>
                  <a:pt x="3717481" y="2601652"/>
                  <a:pt x="3734512" y="2598459"/>
                </a:cubicBezTo>
                <a:cubicBezTo>
                  <a:pt x="3763065" y="2593105"/>
                  <a:pt x="3791315" y="2586143"/>
                  <a:pt x="3819970" y="2581367"/>
                </a:cubicBezTo>
                <a:cubicBezTo>
                  <a:pt x="3854153" y="2575670"/>
                  <a:pt x="3888899" y="2572681"/>
                  <a:pt x="3922519" y="2564276"/>
                </a:cubicBezTo>
                <a:cubicBezTo>
                  <a:pt x="3945308" y="2558579"/>
                  <a:pt x="3968601" y="2554612"/>
                  <a:pt x="3990886" y="2547184"/>
                </a:cubicBezTo>
                <a:lnTo>
                  <a:pt x="4067798" y="2521547"/>
                </a:lnTo>
                <a:cubicBezTo>
                  <a:pt x="4076344" y="2518698"/>
                  <a:pt x="4084696" y="2515186"/>
                  <a:pt x="4093435" y="2513001"/>
                </a:cubicBezTo>
                <a:cubicBezTo>
                  <a:pt x="4136358" y="2502270"/>
                  <a:pt x="4116476" y="2508169"/>
                  <a:pt x="4153256" y="2495909"/>
                </a:cubicBezTo>
                <a:cubicBezTo>
                  <a:pt x="4161802" y="2487363"/>
                  <a:pt x="4171156" y="2479556"/>
                  <a:pt x="4178893" y="2470272"/>
                </a:cubicBezTo>
                <a:cubicBezTo>
                  <a:pt x="4185468" y="2462382"/>
                  <a:pt x="4188722" y="2451898"/>
                  <a:pt x="4195985" y="2444635"/>
                </a:cubicBezTo>
                <a:cubicBezTo>
                  <a:pt x="4203248" y="2437372"/>
                  <a:pt x="4213076" y="2433240"/>
                  <a:pt x="4221622" y="2427543"/>
                </a:cubicBezTo>
                <a:cubicBezTo>
                  <a:pt x="4233016" y="2410451"/>
                  <a:pt x="4250823" y="2396196"/>
                  <a:pt x="4255805" y="2376268"/>
                </a:cubicBezTo>
                <a:cubicBezTo>
                  <a:pt x="4269236" y="2322544"/>
                  <a:pt x="4262690" y="2353712"/>
                  <a:pt x="4272897" y="2282264"/>
                </a:cubicBezTo>
                <a:cubicBezTo>
                  <a:pt x="4275746" y="2225292"/>
                  <a:pt x="4269692" y="2167168"/>
                  <a:pt x="4281443" y="2111349"/>
                </a:cubicBezTo>
                <a:cubicBezTo>
                  <a:pt x="4283299" y="2102534"/>
                  <a:pt x="4298072" y="2119894"/>
                  <a:pt x="4307080" y="2119894"/>
                </a:cubicBezTo>
                <a:cubicBezTo>
                  <a:pt x="4318825" y="2119894"/>
                  <a:pt x="4329869" y="2114197"/>
                  <a:pt x="4341263" y="2111349"/>
                </a:cubicBezTo>
                <a:cubicBezTo>
                  <a:pt x="4346960" y="2102803"/>
                  <a:pt x="4351092" y="2092974"/>
                  <a:pt x="4358355" y="2085711"/>
                </a:cubicBezTo>
                <a:cubicBezTo>
                  <a:pt x="4365617" y="2078449"/>
                  <a:pt x="4377576" y="2076640"/>
                  <a:pt x="4383992" y="2068620"/>
                </a:cubicBezTo>
                <a:cubicBezTo>
                  <a:pt x="4431165" y="2009654"/>
                  <a:pt x="4344705" y="2074869"/>
                  <a:pt x="4418176" y="2025891"/>
                </a:cubicBezTo>
                <a:cubicBezTo>
                  <a:pt x="4439652" y="1961456"/>
                  <a:pt x="4410683" y="2040874"/>
                  <a:pt x="4443813" y="1974616"/>
                </a:cubicBezTo>
                <a:cubicBezTo>
                  <a:pt x="4447842" y="1966559"/>
                  <a:pt x="4447984" y="1956853"/>
                  <a:pt x="4452359" y="1948978"/>
                </a:cubicBezTo>
                <a:cubicBezTo>
                  <a:pt x="4462335" y="1931022"/>
                  <a:pt x="4475148" y="1914795"/>
                  <a:pt x="4486542" y="1897704"/>
                </a:cubicBezTo>
                <a:lnTo>
                  <a:pt x="4503633" y="1872066"/>
                </a:lnTo>
                <a:cubicBezTo>
                  <a:pt x="4509330" y="1863520"/>
                  <a:pt x="4512179" y="1852126"/>
                  <a:pt x="4520725" y="1846429"/>
                </a:cubicBezTo>
                <a:lnTo>
                  <a:pt x="4572000" y="1812246"/>
                </a:lnTo>
                <a:cubicBezTo>
                  <a:pt x="4600485" y="1769517"/>
                  <a:pt x="4580546" y="1792304"/>
                  <a:pt x="4640366" y="1752425"/>
                </a:cubicBezTo>
                <a:lnTo>
                  <a:pt x="4666004" y="1735334"/>
                </a:lnTo>
                <a:cubicBezTo>
                  <a:pt x="4674550" y="1729637"/>
                  <a:pt x="4681897" y="1721490"/>
                  <a:pt x="4691641" y="1718242"/>
                </a:cubicBezTo>
                <a:lnTo>
                  <a:pt x="4768553" y="1692605"/>
                </a:lnTo>
                <a:cubicBezTo>
                  <a:pt x="4777099" y="1689756"/>
                  <a:pt x="4786695" y="1689056"/>
                  <a:pt x="4794190" y="1684059"/>
                </a:cubicBezTo>
                <a:cubicBezTo>
                  <a:pt x="4908004" y="1608183"/>
                  <a:pt x="4739325" y="1717388"/>
                  <a:pt x="4845465" y="1658421"/>
                </a:cubicBezTo>
                <a:cubicBezTo>
                  <a:pt x="4863422" y="1648445"/>
                  <a:pt x="4877252" y="1630734"/>
                  <a:pt x="4896740" y="1624238"/>
                </a:cubicBezTo>
                <a:cubicBezTo>
                  <a:pt x="4912926" y="1618843"/>
                  <a:pt x="4960676" y="1601471"/>
                  <a:pt x="4982198" y="1598601"/>
                </a:cubicBezTo>
                <a:cubicBezTo>
                  <a:pt x="5013386" y="1594443"/>
                  <a:pt x="5044931" y="1593530"/>
                  <a:pt x="5076202" y="1590055"/>
                </a:cubicBezTo>
                <a:cubicBezTo>
                  <a:pt x="5096221" y="1587831"/>
                  <a:pt x="5116056" y="1584171"/>
                  <a:pt x="5136022" y="1581509"/>
                </a:cubicBezTo>
                <a:cubicBezTo>
                  <a:pt x="5183302" y="1575205"/>
                  <a:pt x="5210616" y="1573428"/>
                  <a:pt x="5255663" y="1564418"/>
                </a:cubicBezTo>
                <a:cubicBezTo>
                  <a:pt x="5356393" y="1544271"/>
                  <a:pt x="5197609" y="1569049"/>
                  <a:pt x="5349667" y="1547326"/>
                </a:cubicBezTo>
                <a:cubicBezTo>
                  <a:pt x="5500657" y="1553891"/>
                  <a:pt x="5495220" y="1543589"/>
                  <a:pt x="5588949" y="1564418"/>
                </a:cubicBezTo>
                <a:cubicBezTo>
                  <a:pt x="5627695" y="1573028"/>
                  <a:pt x="5631801" y="1575853"/>
                  <a:pt x="5674407" y="1590055"/>
                </a:cubicBezTo>
                <a:lnTo>
                  <a:pt x="5700045" y="1598601"/>
                </a:lnTo>
                <a:cubicBezTo>
                  <a:pt x="5731514" y="1645806"/>
                  <a:pt x="5722343" y="1620296"/>
                  <a:pt x="5708590" y="1709696"/>
                </a:cubicBezTo>
                <a:cubicBezTo>
                  <a:pt x="5704077" y="1739031"/>
                  <a:pt x="5681037" y="1763846"/>
                  <a:pt x="5665862" y="1786608"/>
                </a:cubicBezTo>
                <a:lnTo>
                  <a:pt x="5631678" y="1837883"/>
                </a:lnTo>
                <a:cubicBezTo>
                  <a:pt x="5625981" y="1846429"/>
                  <a:pt x="5621850" y="1856259"/>
                  <a:pt x="5614587" y="1863521"/>
                </a:cubicBezTo>
                <a:cubicBezTo>
                  <a:pt x="5606041" y="1872067"/>
                  <a:pt x="5596686" y="1879874"/>
                  <a:pt x="5588949" y="1889158"/>
                </a:cubicBezTo>
                <a:cubicBezTo>
                  <a:pt x="5582374" y="1897048"/>
                  <a:pt x="5578433" y="1906905"/>
                  <a:pt x="5571858" y="1914795"/>
                </a:cubicBezTo>
                <a:cubicBezTo>
                  <a:pt x="5564121" y="1924080"/>
                  <a:pt x="5553957" y="1931148"/>
                  <a:pt x="5546220" y="1940433"/>
                </a:cubicBezTo>
                <a:cubicBezTo>
                  <a:pt x="5539645" y="1948323"/>
                  <a:pt x="5536391" y="1958808"/>
                  <a:pt x="5529129" y="1966070"/>
                </a:cubicBezTo>
                <a:cubicBezTo>
                  <a:pt x="5521866" y="1973333"/>
                  <a:pt x="5512037" y="1977465"/>
                  <a:pt x="5503491" y="1983162"/>
                </a:cubicBezTo>
                <a:cubicBezTo>
                  <a:pt x="5497794" y="1991708"/>
                  <a:pt x="5492975" y="2000909"/>
                  <a:pt x="5486400" y="2008799"/>
                </a:cubicBezTo>
                <a:cubicBezTo>
                  <a:pt x="5461302" y="2038917"/>
                  <a:pt x="5445213" y="2044803"/>
                  <a:pt x="5409488" y="2068620"/>
                </a:cubicBezTo>
                <a:lnTo>
                  <a:pt x="5383850" y="2085711"/>
                </a:lnTo>
                <a:cubicBezTo>
                  <a:pt x="5375304" y="2091408"/>
                  <a:pt x="5367957" y="2099555"/>
                  <a:pt x="5358213" y="2102803"/>
                </a:cubicBezTo>
                <a:cubicBezTo>
                  <a:pt x="5349667" y="2105652"/>
                  <a:pt x="5340633" y="2107321"/>
                  <a:pt x="5332576" y="2111349"/>
                </a:cubicBezTo>
                <a:cubicBezTo>
                  <a:pt x="5323389" y="2115942"/>
                  <a:pt x="5316125" y="2123847"/>
                  <a:pt x="5306938" y="2128440"/>
                </a:cubicBezTo>
                <a:cubicBezTo>
                  <a:pt x="5298881" y="2132468"/>
                  <a:pt x="5289358" y="2132957"/>
                  <a:pt x="5281301" y="2136986"/>
                </a:cubicBezTo>
                <a:cubicBezTo>
                  <a:pt x="5272114" y="2141579"/>
                  <a:pt x="5265049" y="2149907"/>
                  <a:pt x="5255663" y="2154078"/>
                </a:cubicBezTo>
                <a:cubicBezTo>
                  <a:pt x="5239200" y="2161395"/>
                  <a:pt x="5221480" y="2165472"/>
                  <a:pt x="5204389" y="2171169"/>
                </a:cubicBezTo>
                <a:cubicBezTo>
                  <a:pt x="5195843" y="2174018"/>
                  <a:pt x="5187669" y="2178441"/>
                  <a:pt x="5178751" y="2179715"/>
                </a:cubicBezTo>
                <a:lnTo>
                  <a:pt x="5118931" y="2188261"/>
                </a:lnTo>
                <a:cubicBezTo>
                  <a:pt x="5053413" y="2185412"/>
                  <a:pt x="4987609" y="2186463"/>
                  <a:pt x="4922377" y="2179715"/>
                </a:cubicBezTo>
                <a:cubicBezTo>
                  <a:pt x="4904457" y="2177861"/>
                  <a:pt x="4871103" y="2162623"/>
                  <a:pt x="4871103" y="2162623"/>
                </a:cubicBezTo>
                <a:cubicBezTo>
                  <a:pt x="4865406" y="2154077"/>
                  <a:pt x="4860586" y="2144876"/>
                  <a:pt x="4854011" y="2136986"/>
                </a:cubicBezTo>
                <a:cubicBezTo>
                  <a:pt x="4846274" y="2127702"/>
                  <a:pt x="4835078" y="2121405"/>
                  <a:pt x="4828374" y="2111349"/>
                </a:cubicBezTo>
                <a:cubicBezTo>
                  <a:pt x="4823377" y="2103854"/>
                  <a:pt x="4823857" y="2093768"/>
                  <a:pt x="4819828" y="2085711"/>
                </a:cubicBezTo>
                <a:cubicBezTo>
                  <a:pt x="4815235" y="2076525"/>
                  <a:pt x="4808433" y="2068620"/>
                  <a:pt x="4802736" y="2060074"/>
                </a:cubicBezTo>
                <a:lnTo>
                  <a:pt x="4777099" y="1983162"/>
                </a:lnTo>
                <a:lnTo>
                  <a:pt x="4768553" y="1957524"/>
                </a:lnTo>
                <a:cubicBezTo>
                  <a:pt x="4771402" y="1906249"/>
                  <a:pt x="4772230" y="1854822"/>
                  <a:pt x="4777099" y="1803700"/>
                </a:cubicBezTo>
                <a:cubicBezTo>
                  <a:pt x="4778683" y="1787072"/>
                  <a:pt x="4792290" y="1764177"/>
                  <a:pt x="4802736" y="1752425"/>
                </a:cubicBezTo>
                <a:cubicBezTo>
                  <a:pt x="4820855" y="1732041"/>
                  <a:pt x="4851073" y="1698346"/>
                  <a:pt x="4879648" y="1684059"/>
                </a:cubicBezTo>
                <a:cubicBezTo>
                  <a:pt x="4887705" y="1680030"/>
                  <a:pt x="4896740" y="1678362"/>
                  <a:pt x="4905286" y="1675513"/>
                </a:cubicBezTo>
                <a:cubicBezTo>
                  <a:pt x="4967692" y="1633908"/>
                  <a:pt x="4927211" y="1655375"/>
                  <a:pt x="5067656" y="1641330"/>
                </a:cubicBezTo>
                <a:cubicBezTo>
                  <a:pt x="5170355" y="1631060"/>
                  <a:pt x="5124875" y="1637491"/>
                  <a:pt x="5204389" y="1624238"/>
                </a:cubicBezTo>
                <a:cubicBezTo>
                  <a:pt x="5252815" y="1627087"/>
                  <a:pt x="5301398" y="1627957"/>
                  <a:pt x="5349667" y="1632784"/>
                </a:cubicBezTo>
                <a:cubicBezTo>
                  <a:pt x="5358630" y="1633680"/>
                  <a:pt x="5368270" y="1635703"/>
                  <a:pt x="5375304" y="1641330"/>
                </a:cubicBezTo>
                <a:cubicBezTo>
                  <a:pt x="5383324" y="1647746"/>
                  <a:pt x="5385821" y="1659077"/>
                  <a:pt x="5392396" y="1666967"/>
                </a:cubicBezTo>
                <a:cubicBezTo>
                  <a:pt x="5400133" y="1676251"/>
                  <a:pt x="5409487" y="1684059"/>
                  <a:pt x="5418033" y="1692605"/>
                </a:cubicBezTo>
                <a:cubicBezTo>
                  <a:pt x="5415185" y="1758123"/>
                  <a:pt x="5416236" y="1823927"/>
                  <a:pt x="5409488" y="1889158"/>
                </a:cubicBezTo>
                <a:cubicBezTo>
                  <a:pt x="5407634" y="1907079"/>
                  <a:pt x="5398093" y="1923341"/>
                  <a:pt x="5392396" y="1940433"/>
                </a:cubicBezTo>
                <a:lnTo>
                  <a:pt x="5375304" y="1991707"/>
                </a:lnTo>
                <a:cubicBezTo>
                  <a:pt x="5372455" y="2000253"/>
                  <a:pt x="5371756" y="2009850"/>
                  <a:pt x="5366759" y="2017345"/>
                </a:cubicBezTo>
                <a:lnTo>
                  <a:pt x="5332576" y="2068620"/>
                </a:lnTo>
                <a:cubicBezTo>
                  <a:pt x="5326879" y="2077166"/>
                  <a:pt x="5324030" y="2088560"/>
                  <a:pt x="5315484" y="2094257"/>
                </a:cubicBezTo>
                <a:lnTo>
                  <a:pt x="5289847" y="2111349"/>
                </a:lnTo>
                <a:cubicBezTo>
                  <a:pt x="5284150" y="2119895"/>
                  <a:pt x="5280775" y="2130570"/>
                  <a:pt x="5272755" y="2136986"/>
                </a:cubicBezTo>
                <a:cubicBezTo>
                  <a:pt x="5265721" y="2142613"/>
                  <a:pt x="5255175" y="2141504"/>
                  <a:pt x="5247118" y="2145532"/>
                </a:cubicBezTo>
                <a:cubicBezTo>
                  <a:pt x="5188103" y="2175039"/>
                  <a:pt x="5258437" y="2153384"/>
                  <a:pt x="5187297" y="2171169"/>
                </a:cubicBezTo>
                <a:cubicBezTo>
                  <a:pt x="5138871" y="2168320"/>
                  <a:pt x="5090121" y="2168897"/>
                  <a:pt x="5042019" y="2162623"/>
                </a:cubicBezTo>
                <a:cubicBezTo>
                  <a:pt x="5024154" y="2160293"/>
                  <a:pt x="4990744" y="2145532"/>
                  <a:pt x="4990744" y="2145532"/>
                </a:cubicBezTo>
                <a:cubicBezTo>
                  <a:pt x="4985047" y="2136986"/>
                  <a:pt x="4980915" y="2127157"/>
                  <a:pt x="4973652" y="2119894"/>
                </a:cubicBezTo>
                <a:cubicBezTo>
                  <a:pt x="4966390" y="2112632"/>
                  <a:pt x="4954778" y="2110532"/>
                  <a:pt x="4948015" y="2102803"/>
                </a:cubicBezTo>
                <a:cubicBezTo>
                  <a:pt x="4934488" y="2087344"/>
                  <a:pt x="4920328" y="2071015"/>
                  <a:pt x="4913832" y="2051528"/>
                </a:cubicBezTo>
                <a:cubicBezTo>
                  <a:pt x="4892147" y="1986473"/>
                  <a:pt x="4900273" y="2017919"/>
                  <a:pt x="4888194" y="1957524"/>
                </a:cubicBezTo>
                <a:cubicBezTo>
                  <a:pt x="4891043" y="1909098"/>
                  <a:pt x="4891913" y="1860515"/>
                  <a:pt x="4896740" y="1812246"/>
                </a:cubicBezTo>
                <a:cubicBezTo>
                  <a:pt x="4897636" y="1803282"/>
                  <a:pt x="4900911" y="1794483"/>
                  <a:pt x="4905286" y="1786608"/>
                </a:cubicBezTo>
                <a:cubicBezTo>
                  <a:pt x="4915262" y="1768652"/>
                  <a:pt x="4922378" y="1746729"/>
                  <a:pt x="4939469" y="1735334"/>
                </a:cubicBezTo>
                <a:cubicBezTo>
                  <a:pt x="4948015" y="1729637"/>
                  <a:pt x="4957216" y="1724817"/>
                  <a:pt x="4965106" y="1718242"/>
                </a:cubicBezTo>
                <a:cubicBezTo>
                  <a:pt x="4974390" y="1710505"/>
                  <a:pt x="4980179" y="1698474"/>
                  <a:pt x="4990744" y="1692605"/>
                </a:cubicBezTo>
                <a:cubicBezTo>
                  <a:pt x="5006493" y="1683856"/>
                  <a:pt x="5024927" y="1681210"/>
                  <a:pt x="5042019" y="1675513"/>
                </a:cubicBezTo>
                <a:lnTo>
                  <a:pt x="5067656" y="1666967"/>
                </a:lnTo>
                <a:cubicBezTo>
                  <a:pt x="5107536" y="1669816"/>
                  <a:pt x="5147589" y="1670841"/>
                  <a:pt x="5187297" y="1675513"/>
                </a:cubicBezTo>
                <a:cubicBezTo>
                  <a:pt x="5196243" y="1676566"/>
                  <a:pt x="5206564" y="1677689"/>
                  <a:pt x="5212934" y="1684059"/>
                </a:cubicBezTo>
                <a:cubicBezTo>
                  <a:pt x="5227459" y="1698584"/>
                  <a:pt x="5235723" y="1718242"/>
                  <a:pt x="5247118" y="1735334"/>
                </a:cubicBezTo>
                <a:cubicBezTo>
                  <a:pt x="5252815" y="1743880"/>
                  <a:pt x="5260961" y="1751228"/>
                  <a:pt x="5264209" y="1760971"/>
                </a:cubicBezTo>
                <a:lnTo>
                  <a:pt x="5281301" y="1812246"/>
                </a:lnTo>
                <a:cubicBezTo>
                  <a:pt x="5278452" y="1835035"/>
                  <a:pt x="5276863" y="1858016"/>
                  <a:pt x="5272755" y="1880612"/>
                </a:cubicBezTo>
                <a:cubicBezTo>
                  <a:pt x="5271144" y="1889475"/>
                  <a:pt x="5269836" y="1899215"/>
                  <a:pt x="5264209" y="1906249"/>
                </a:cubicBezTo>
                <a:cubicBezTo>
                  <a:pt x="5257793" y="1914269"/>
                  <a:pt x="5247118" y="1917644"/>
                  <a:pt x="5238572" y="1923341"/>
                </a:cubicBezTo>
                <a:cubicBezTo>
                  <a:pt x="5227178" y="1940433"/>
                  <a:pt x="5221481" y="1963222"/>
                  <a:pt x="5204389" y="1974616"/>
                </a:cubicBezTo>
                <a:cubicBezTo>
                  <a:pt x="5130904" y="2023603"/>
                  <a:pt x="5223885" y="1964867"/>
                  <a:pt x="5153114" y="2000253"/>
                </a:cubicBezTo>
                <a:cubicBezTo>
                  <a:pt x="5086849" y="2033386"/>
                  <a:pt x="5166277" y="2004411"/>
                  <a:pt x="5101839" y="2025891"/>
                </a:cubicBezTo>
                <a:cubicBezTo>
                  <a:pt x="5073353" y="2023042"/>
                  <a:pt x="5044676" y="2021698"/>
                  <a:pt x="5016381" y="2017345"/>
                </a:cubicBezTo>
                <a:cubicBezTo>
                  <a:pt x="5007478" y="2015975"/>
                  <a:pt x="4995980" y="2016129"/>
                  <a:pt x="4990744" y="2008799"/>
                </a:cubicBezTo>
                <a:cubicBezTo>
                  <a:pt x="4980272" y="1994139"/>
                  <a:pt x="4973652" y="1957524"/>
                  <a:pt x="4973652" y="1957524"/>
                </a:cubicBezTo>
                <a:cubicBezTo>
                  <a:pt x="4976501" y="1914795"/>
                  <a:pt x="4972279" y="1870996"/>
                  <a:pt x="4982198" y="1829337"/>
                </a:cubicBezTo>
                <a:cubicBezTo>
                  <a:pt x="4986956" y="1809354"/>
                  <a:pt x="5004987" y="1795154"/>
                  <a:pt x="5016381" y="1778063"/>
                </a:cubicBezTo>
                <a:cubicBezTo>
                  <a:pt x="5058819" y="1714406"/>
                  <a:pt x="5004275" y="1792591"/>
                  <a:pt x="5059110" y="1726788"/>
                </a:cubicBezTo>
                <a:cubicBezTo>
                  <a:pt x="5065685" y="1718898"/>
                  <a:pt x="5068182" y="1707566"/>
                  <a:pt x="5076202" y="1701150"/>
                </a:cubicBezTo>
                <a:cubicBezTo>
                  <a:pt x="5083236" y="1695523"/>
                  <a:pt x="5093293" y="1695453"/>
                  <a:pt x="5101839" y="1692605"/>
                </a:cubicBezTo>
                <a:cubicBezTo>
                  <a:pt x="5110385" y="1686908"/>
                  <a:pt x="5118091" y="1679684"/>
                  <a:pt x="5127476" y="1675513"/>
                </a:cubicBezTo>
                <a:cubicBezTo>
                  <a:pt x="5143939" y="1668196"/>
                  <a:pt x="5161659" y="1664118"/>
                  <a:pt x="5178751" y="1658421"/>
                </a:cubicBezTo>
                <a:cubicBezTo>
                  <a:pt x="5231937" y="1640693"/>
                  <a:pt x="5195595" y="1651635"/>
                  <a:pt x="5289847" y="1632784"/>
                </a:cubicBezTo>
                <a:cubicBezTo>
                  <a:pt x="5304090" y="1629935"/>
                  <a:pt x="5318485" y="1627761"/>
                  <a:pt x="5332576" y="1624238"/>
                </a:cubicBezTo>
                <a:cubicBezTo>
                  <a:pt x="5343970" y="1621389"/>
                  <a:pt x="5355242" y="1617995"/>
                  <a:pt x="5366759" y="1615692"/>
                </a:cubicBezTo>
                <a:cubicBezTo>
                  <a:pt x="5383750" y="1612294"/>
                  <a:pt x="5400942" y="1609995"/>
                  <a:pt x="5418033" y="1607147"/>
                </a:cubicBezTo>
                <a:cubicBezTo>
                  <a:pt x="5426579" y="1604298"/>
                  <a:pt x="5434932" y="1600786"/>
                  <a:pt x="5443671" y="1598601"/>
                </a:cubicBezTo>
                <a:cubicBezTo>
                  <a:pt x="5493101" y="1586243"/>
                  <a:pt x="5484348" y="1592936"/>
                  <a:pt x="5537675" y="1581509"/>
                </a:cubicBezTo>
                <a:cubicBezTo>
                  <a:pt x="5560644" y="1576587"/>
                  <a:pt x="5583252" y="1570115"/>
                  <a:pt x="5606041" y="1564418"/>
                </a:cubicBezTo>
                <a:cubicBezTo>
                  <a:pt x="5617435" y="1561569"/>
                  <a:pt x="5628639" y="1557803"/>
                  <a:pt x="5640224" y="1555872"/>
                </a:cubicBezTo>
                <a:cubicBezTo>
                  <a:pt x="5657316" y="1553023"/>
                  <a:pt x="5674198" y="1548287"/>
                  <a:pt x="5691499" y="1547326"/>
                </a:cubicBezTo>
                <a:cubicBezTo>
                  <a:pt x="5776873" y="1542583"/>
                  <a:pt x="5862415" y="1541629"/>
                  <a:pt x="5947873" y="1538780"/>
                </a:cubicBezTo>
                <a:cubicBezTo>
                  <a:pt x="5962116" y="1535932"/>
                  <a:pt x="5976511" y="1533758"/>
                  <a:pt x="5990602" y="1530235"/>
                </a:cubicBezTo>
                <a:cubicBezTo>
                  <a:pt x="5999341" y="1528050"/>
                  <a:pt x="6007500" y="1523874"/>
                  <a:pt x="6016239" y="1521689"/>
                </a:cubicBezTo>
                <a:cubicBezTo>
                  <a:pt x="6030330" y="1518166"/>
                  <a:pt x="6044815" y="1516409"/>
                  <a:pt x="6058968" y="1513143"/>
                </a:cubicBezTo>
                <a:cubicBezTo>
                  <a:pt x="6081856" y="1507861"/>
                  <a:pt x="6104545" y="1501748"/>
                  <a:pt x="6127334" y="1496051"/>
                </a:cubicBezTo>
                <a:cubicBezTo>
                  <a:pt x="6138729" y="1493202"/>
                  <a:pt x="6150375" y="1491220"/>
                  <a:pt x="6161518" y="1487506"/>
                </a:cubicBezTo>
                <a:lnTo>
                  <a:pt x="6238430" y="1461868"/>
                </a:lnTo>
                <a:cubicBezTo>
                  <a:pt x="6246976" y="1459019"/>
                  <a:pt x="6256572" y="1458319"/>
                  <a:pt x="6264067" y="1453322"/>
                </a:cubicBezTo>
                <a:cubicBezTo>
                  <a:pt x="6272613" y="1447625"/>
                  <a:pt x="6280319" y="1440402"/>
                  <a:pt x="6289704" y="1436231"/>
                </a:cubicBezTo>
                <a:cubicBezTo>
                  <a:pt x="6306167" y="1428914"/>
                  <a:pt x="6323887" y="1424836"/>
                  <a:pt x="6340979" y="1419139"/>
                </a:cubicBezTo>
                <a:lnTo>
                  <a:pt x="6392254" y="1402048"/>
                </a:lnTo>
                <a:cubicBezTo>
                  <a:pt x="6400800" y="1399199"/>
                  <a:pt x="6410396" y="1398499"/>
                  <a:pt x="6417891" y="1393502"/>
                </a:cubicBezTo>
                <a:cubicBezTo>
                  <a:pt x="6476661" y="1354322"/>
                  <a:pt x="6449679" y="1365815"/>
                  <a:pt x="6494804" y="1350773"/>
                </a:cubicBezTo>
                <a:cubicBezTo>
                  <a:pt x="6503350" y="1345076"/>
                  <a:pt x="6511255" y="1338274"/>
                  <a:pt x="6520441" y="1333681"/>
                </a:cubicBezTo>
                <a:cubicBezTo>
                  <a:pt x="6528498" y="1329652"/>
                  <a:pt x="6538204" y="1329510"/>
                  <a:pt x="6546078" y="1325135"/>
                </a:cubicBezTo>
                <a:cubicBezTo>
                  <a:pt x="6564035" y="1315159"/>
                  <a:pt x="6580261" y="1302346"/>
                  <a:pt x="6597353" y="1290952"/>
                </a:cubicBezTo>
                <a:cubicBezTo>
                  <a:pt x="6605899" y="1285255"/>
                  <a:pt x="6613246" y="1277109"/>
                  <a:pt x="6622990" y="1273861"/>
                </a:cubicBezTo>
                <a:lnTo>
                  <a:pt x="6648628" y="1265315"/>
                </a:lnTo>
                <a:cubicBezTo>
                  <a:pt x="6665720" y="1253921"/>
                  <a:pt x="6680416" y="1237628"/>
                  <a:pt x="6699903" y="1231132"/>
                </a:cubicBezTo>
                <a:cubicBezTo>
                  <a:pt x="6745027" y="1216090"/>
                  <a:pt x="6718047" y="1227582"/>
                  <a:pt x="6776815" y="1188403"/>
                </a:cubicBezTo>
                <a:lnTo>
                  <a:pt x="6853727" y="1137128"/>
                </a:lnTo>
                <a:cubicBezTo>
                  <a:pt x="6862273" y="1131431"/>
                  <a:pt x="6869620" y="1123284"/>
                  <a:pt x="6879364" y="1120036"/>
                </a:cubicBezTo>
                <a:lnTo>
                  <a:pt x="6905002" y="1111491"/>
                </a:lnTo>
                <a:lnTo>
                  <a:pt x="7007551" y="1043124"/>
                </a:lnTo>
                <a:cubicBezTo>
                  <a:pt x="7016097" y="1037427"/>
                  <a:pt x="7023445" y="1029281"/>
                  <a:pt x="7033189" y="1026033"/>
                </a:cubicBezTo>
                <a:cubicBezTo>
                  <a:pt x="7041735" y="1023184"/>
                  <a:pt x="7050952" y="1021862"/>
                  <a:pt x="7058826" y="1017487"/>
                </a:cubicBezTo>
                <a:cubicBezTo>
                  <a:pt x="7076783" y="1007511"/>
                  <a:pt x="7093009" y="994698"/>
                  <a:pt x="7110101" y="983304"/>
                </a:cubicBezTo>
                <a:cubicBezTo>
                  <a:pt x="7118647" y="977607"/>
                  <a:pt x="7125994" y="969460"/>
                  <a:pt x="7135738" y="966212"/>
                </a:cubicBezTo>
                <a:lnTo>
                  <a:pt x="7161376" y="957666"/>
                </a:lnTo>
                <a:cubicBezTo>
                  <a:pt x="7169922" y="949120"/>
                  <a:pt x="7177473" y="939449"/>
                  <a:pt x="7187013" y="932029"/>
                </a:cubicBezTo>
                <a:cubicBezTo>
                  <a:pt x="7203228" y="919418"/>
                  <a:pt x="7221196" y="909240"/>
                  <a:pt x="7238288" y="897846"/>
                </a:cubicBezTo>
                <a:cubicBezTo>
                  <a:pt x="7246834" y="892149"/>
                  <a:pt x="7256662" y="888017"/>
                  <a:pt x="7263925" y="880754"/>
                </a:cubicBezTo>
                <a:cubicBezTo>
                  <a:pt x="7296825" y="847854"/>
                  <a:pt x="7279506" y="861821"/>
                  <a:pt x="7315200" y="838025"/>
                </a:cubicBezTo>
                <a:cubicBezTo>
                  <a:pt x="7350417" y="785198"/>
                  <a:pt x="7311316" y="836730"/>
                  <a:pt x="7357929" y="795296"/>
                </a:cubicBezTo>
                <a:cubicBezTo>
                  <a:pt x="7375995" y="779237"/>
                  <a:pt x="7392112" y="761113"/>
                  <a:pt x="7409204" y="744021"/>
                </a:cubicBezTo>
                <a:lnTo>
                  <a:pt x="7434841" y="718384"/>
                </a:lnTo>
                <a:cubicBezTo>
                  <a:pt x="7443387" y="709838"/>
                  <a:pt x="7453774" y="702803"/>
                  <a:pt x="7460478" y="692747"/>
                </a:cubicBezTo>
                <a:cubicBezTo>
                  <a:pt x="7466175" y="684201"/>
                  <a:pt x="7473398" y="676495"/>
                  <a:pt x="7477570" y="667109"/>
                </a:cubicBezTo>
                <a:cubicBezTo>
                  <a:pt x="7484887" y="650646"/>
                  <a:pt x="7494662" y="615835"/>
                  <a:pt x="7494662" y="615835"/>
                </a:cubicBezTo>
                <a:cubicBezTo>
                  <a:pt x="7491813" y="593046"/>
                  <a:pt x="7494646" y="568792"/>
                  <a:pt x="7486116" y="547468"/>
                </a:cubicBezTo>
                <a:cubicBezTo>
                  <a:pt x="7482301" y="537932"/>
                  <a:pt x="7469864" y="534548"/>
                  <a:pt x="7460478" y="530377"/>
                </a:cubicBezTo>
                <a:cubicBezTo>
                  <a:pt x="7444015" y="523060"/>
                  <a:pt x="7409204" y="513285"/>
                  <a:pt x="7409204" y="513285"/>
                </a:cubicBezTo>
                <a:cubicBezTo>
                  <a:pt x="7357929" y="516134"/>
                  <a:pt x="7306337" y="515461"/>
                  <a:pt x="7255379" y="521831"/>
                </a:cubicBezTo>
                <a:cubicBezTo>
                  <a:pt x="7237502" y="524066"/>
                  <a:pt x="7221196" y="533225"/>
                  <a:pt x="7204104" y="538922"/>
                </a:cubicBezTo>
                <a:lnTo>
                  <a:pt x="7152830" y="556014"/>
                </a:lnTo>
                <a:cubicBezTo>
                  <a:pt x="7144284" y="558863"/>
                  <a:pt x="7134687" y="559563"/>
                  <a:pt x="7127192" y="564560"/>
                </a:cubicBezTo>
                <a:cubicBezTo>
                  <a:pt x="7053716" y="613543"/>
                  <a:pt x="7146683" y="554814"/>
                  <a:pt x="7075918" y="590197"/>
                </a:cubicBezTo>
                <a:cubicBezTo>
                  <a:pt x="7066731" y="594790"/>
                  <a:pt x="7059467" y="602696"/>
                  <a:pt x="7050280" y="607289"/>
                </a:cubicBezTo>
                <a:cubicBezTo>
                  <a:pt x="7042223" y="611318"/>
                  <a:pt x="7032700" y="611807"/>
                  <a:pt x="7024643" y="615835"/>
                </a:cubicBezTo>
                <a:cubicBezTo>
                  <a:pt x="7015456" y="620428"/>
                  <a:pt x="7008192" y="628333"/>
                  <a:pt x="6999005" y="632926"/>
                </a:cubicBezTo>
                <a:cubicBezTo>
                  <a:pt x="6990948" y="636954"/>
                  <a:pt x="6981425" y="637443"/>
                  <a:pt x="6973368" y="641472"/>
                </a:cubicBezTo>
                <a:cubicBezTo>
                  <a:pt x="6907114" y="674600"/>
                  <a:pt x="6986525" y="645634"/>
                  <a:pt x="6922093" y="667109"/>
                </a:cubicBezTo>
                <a:cubicBezTo>
                  <a:pt x="6913547" y="672806"/>
                  <a:pt x="6905642" y="679608"/>
                  <a:pt x="6896456" y="684201"/>
                </a:cubicBezTo>
                <a:cubicBezTo>
                  <a:pt x="6853470" y="705695"/>
                  <a:pt x="6873439" y="673037"/>
                  <a:pt x="6819544" y="726930"/>
                </a:cubicBezTo>
                <a:cubicBezTo>
                  <a:pt x="6810998" y="735476"/>
                  <a:pt x="6803446" y="745147"/>
                  <a:pt x="6793906" y="752567"/>
                </a:cubicBezTo>
                <a:cubicBezTo>
                  <a:pt x="6793899" y="752572"/>
                  <a:pt x="6729816" y="795294"/>
                  <a:pt x="6716994" y="803842"/>
                </a:cubicBezTo>
                <a:lnTo>
                  <a:pt x="6691357" y="820934"/>
                </a:lnTo>
                <a:cubicBezTo>
                  <a:pt x="6682811" y="826631"/>
                  <a:pt x="6672981" y="830762"/>
                  <a:pt x="6665719" y="838025"/>
                </a:cubicBezTo>
                <a:cubicBezTo>
                  <a:pt x="6657173" y="846571"/>
                  <a:pt x="6649622" y="856243"/>
                  <a:pt x="6640082" y="863663"/>
                </a:cubicBezTo>
                <a:cubicBezTo>
                  <a:pt x="6623868" y="876274"/>
                  <a:pt x="6605899" y="886452"/>
                  <a:pt x="6588807" y="897846"/>
                </a:cubicBezTo>
                <a:cubicBezTo>
                  <a:pt x="6580261" y="903543"/>
                  <a:pt x="6570432" y="907674"/>
                  <a:pt x="6563170" y="914937"/>
                </a:cubicBezTo>
                <a:cubicBezTo>
                  <a:pt x="6554624" y="923483"/>
                  <a:pt x="6547073" y="933155"/>
                  <a:pt x="6537533" y="940575"/>
                </a:cubicBezTo>
                <a:cubicBezTo>
                  <a:pt x="6521319" y="953186"/>
                  <a:pt x="6503350" y="963364"/>
                  <a:pt x="6486258" y="974758"/>
                </a:cubicBezTo>
                <a:lnTo>
                  <a:pt x="6409346" y="1026033"/>
                </a:lnTo>
                <a:cubicBezTo>
                  <a:pt x="6363591" y="1056536"/>
                  <a:pt x="6390981" y="1035851"/>
                  <a:pt x="6332433" y="1094399"/>
                </a:cubicBezTo>
                <a:cubicBezTo>
                  <a:pt x="6323887" y="1102945"/>
                  <a:pt x="6316852" y="1113332"/>
                  <a:pt x="6306796" y="1120036"/>
                </a:cubicBezTo>
                <a:cubicBezTo>
                  <a:pt x="6289704" y="1131431"/>
                  <a:pt x="6270046" y="1139695"/>
                  <a:pt x="6255521" y="1154220"/>
                </a:cubicBezTo>
                <a:cubicBezTo>
                  <a:pt x="6246975" y="1162766"/>
                  <a:pt x="6239424" y="1172437"/>
                  <a:pt x="6229884" y="1179857"/>
                </a:cubicBezTo>
                <a:cubicBezTo>
                  <a:pt x="6213669" y="1192468"/>
                  <a:pt x="6195701" y="1202646"/>
                  <a:pt x="6178609" y="1214040"/>
                </a:cubicBezTo>
                <a:lnTo>
                  <a:pt x="6152972" y="1231132"/>
                </a:lnTo>
                <a:cubicBezTo>
                  <a:pt x="6147275" y="1239678"/>
                  <a:pt x="6143143" y="1249506"/>
                  <a:pt x="6135880" y="1256769"/>
                </a:cubicBezTo>
                <a:cubicBezTo>
                  <a:pt x="6105088" y="1287561"/>
                  <a:pt x="6105178" y="1275233"/>
                  <a:pt x="6076060" y="1299498"/>
                </a:cubicBezTo>
                <a:cubicBezTo>
                  <a:pt x="6066775" y="1307235"/>
                  <a:pt x="6059962" y="1317715"/>
                  <a:pt x="6050422" y="1325135"/>
                </a:cubicBezTo>
                <a:cubicBezTo>
                  <a:pt x="6034207" y="1337746"/>
                  <a:pt x="6013672" y="1344794"/>
                  <a:pt x="5999147" y="1359319"/>
                </a:cubicBezTo>
                <a:cubicBezTo>
                  <a:pt x="5990601" y="1367865"/>
                  <a:pt x="5983178" y="1377705"/>
                  <a:pt x="5973510" y="1384956"/>
                </a:cubicBezTo>
                <a:cubicBezTo>
                  <a:pt x="5960222" y="1394922"/>
                  <a:pt x="5944866" y="1401790"/>
                  <a:pt x="5930781" y="1410593"/>
                </a:cubicBezTo>
                <a:cubicBezTo>
                  <a:pt x="5898568" y="1430726"/>
                  <a:pt x="5906046" y="1428262"/>
                  <a:pt x="5870961" y="1453322"/>
                </a:cubicBezTo>
                <a:cubicBezTo>
                  <a:pt x="5862603" y="1459292"/>
                  <a:pt x="5853213" y="1463839"/>
                  <a:pt x="5845323" y="1470414"/>
                </a:cubicBezTo>
                <a:cubicBezTo>
                  <a:pt x="5836039" y="1478151"/>
                  <a:pt x="5829226" y="1488631"/>
                  <a:pt x="5819686" y="1496051"/>
                </a:cubicBezTo>
                <a:cubicBezTo>
                  <a:pt x="5803471" y="1508662"/>
                  <a:pt x="5785503" y="1518840"/>
                  <a:pt x="5768411" y="1530235"/>
                </a:cubicBezTo>
                <a:cubicBezTo>
                  <a:pt x="5759865" y="1535932"/>
                  <a:pt x="5750036" y="1540064"/>
                  <a:pt x="5742774" y="1547326"/>
                </a:cubicBezTo>
                <a:cubicBezTo>
                  <a:pt x="5734228" y="1555872"/>
                  <a:pt x="5726971" y="1565939"/>
                  <a:pt x="5717136" y="1572964"/>
                </a:cubicBezTo>
                <a:cubicBezTo>
                  <a:pt x="5706770" y="1580368"/>
                  <a:pt x="5693756" y="1583303"/>
                  <a:pt x="5682953" y="1590055"/>
                </a:cubicBezTo>
                <a:cubicBezTo>
                  <a:pt x="5670875" y="1597604"/>
                  <a:pt x="5660438" y="1607524"/>
                  <a:pt x="5648770" y="1615692"/>
                </a:cubicBezTo>
                <a:cubicBezTo>
                  <a:pt x="5631942" y="1627472"/>
                  <a:pt x="5614587" y="1638481"/>
                  <a:pt x="5597495" y="1649876"/>
                </a:cubicBezTo>
                <a:cubicBezTo>
                  <a:pt x="5597493" y="1649878"/>
                  <a:pt x="5546221" y="1684058"/>
                  <a:pt x="5546220" y="1684059"/>
                </a:cubicBezTo>
                <a:cubicBezTo>
                  <a:pt x="5497348" y="1732931"/>
                  <a:pt x="5546389" y="1689295"/>
                  <a:pt x="5486400" y="1726788"/>
                </a:cubicBezTo>
                <a:cubicBezTo>
                  <a:pt x="5474322" y="1734337"/>
                  <a:pt x="5463885" y="1744257"/>
                  <a:pt x="5452217" y="1752425"/>
                </a:cubicBezTo>
                <a:cubicBezTo>
                  <a:pt x="5435389" y="1764205"/>
                  <a:pt x="5418034" y="1775214"/>
                  <a:pt x="5400942" y="1786608"/>
                </a:cubicBezTo>
                <a:lnTo>
                  <a:pt x="5349667" y="1820792"/>
                </a:lnTo>
                <a:cubicBezTo>
                  <a:pt x="5341121" y="1826489"/>
                  <a:pt x="5332246" y="1831721"/>
                  <a:pt x="5324030" y="1837883"/>
                </a:cubicBezTo>
                <a:cubicBezTo>
                  <a:pt x="5312636" y="1846429"/>
                  <a:pt x="5301925" y="1855972"/>
                  <a:pt x="5289847" y="1863521"/>
                </a:cubicBezTo>
                <a:cubicBezTo>
                  <a:pt x="5279044" y="1870273"/>
                  <a:pt x="5267058" y="1874915"/>
                  <a:pt x="5255663" y="1880612"/>
                </a:cubicBezTo>
                <a:cubicBezTo>
                  <a:pt x="5249966" y="1889158"/>
                  <a:pt x="5245834" y="1898987"/>
                  <a:pt x="5238572" y="1906249"/>
                </a:cubicBezTo>
                <a:cubicBezTo>
                  <a:pt x="5180849" y="1963973"/>
                  <a:pt x="5227290" y="1905293"/>
                  <a:pt x="5178751" y="1948978"/>
                </a:cubicBezTo>
                <a:cubicBezTo>
                  <a:pt x="5157790" y="1967843"/>
                  <a:pt x="5142395" y="1993157"/>
                  <a:pt x="5118931" y="2008799"/>
                </a:cubicBezTo>
                <a:lnTo>
                  <a:pt x="5067656" y="2042982"/>
                </a:lnTo>
                <a:cubicBezTo>
                  <a:pt x="5059110" y="2048679"/>
                  <a:pt x="5049282" y="2052812"/>
                  <a:pt x="5042019" y="2060074"/>
                </a:cubicBezTo>
                <a:cubicBezTo>
                  <a:pt x="5033473" y="2068620"/>
                  <a:pt x="5025921" y="2078291"/>
                  <a:pt x="5016381" y="2085711"/>
                </a:cubicBezTo>
                <a:cubicBezTo>
                  <a:pt x="5000166" y="2098322"/>
                  <a:pt x="4979631" y="2105369"/>
                  <a:pt x="4965106" y="2119894"/>
                </a:cubicBezTo>
                <a:cubicBezTo>
                  <a:pt x="4956560" y="2128440"/>
                  <a:pt x="4948753" y="2137795"/>
                  <a:pt x="4939469" y="2145532"/>
                </a:cubicBezTo>
                <a:cubicBezTo>
                  <a:pt x="4931579" y="2152107"/>
                  <a:pt x="4921508" y="2155800"/>
                  <a:pt x="4913832" y="2162623"/>
                </a:cubicBezTo>
                <a:cubicBezTo>
                  <a:pt x="4895766" y="2178681"/>
                  <a:pt x="4882669" y="2200490"/>
                  <a:pt x="4862557" y="2213898"/>
                </a:cubicBezTo>
                <a:cubicBezTo>
                  <a:pt x="4845465" y="2225292"/>
                  <a:pt x="4825807" y="2233556"/>
                  <a:pt x="4811282" y="2248081"/>
                </a:cubicBezTo>
                <a:cubicBezTo>
                  <a:pt x="4789160" y="2270203"/>
                  <a:pt x="4765038" y="2297679"/>
                  <a:pt x="4734370" y="2307902"/>
                </a:cubicBezTo>
                <a:lnTo>
                  <a:pt x="4708733" y="2316448"/>
                </a:lnTo>
                <a:cubicBezTo>
                  <a:pt x="4703036" y="2324994"/>
                  <a:pt x="4699661" y="2335669"/>
                  <a:pt x="4691641" y="2342085"/>
                </a:cubicBezTo>
                <a:cubicBezTo>
                  <a:pt x="4684607" y="2347712"/>
                  <a:pt x="4674061" y="2346603"/>
                  <a:pt x="4666004" y="2350631"/>
                </a:cubicBezTo>
                <a:cubicBezTo>
                  <a:pt x="4656817" y="2355224"/>
                  <a:pt x="4649284" y="2362626"/>
                  <a:pt x="4640366" y="2367722"/>
                </a:cubicBezTo>
                <a:cubicBezTo>
                  <a:pt x="4629305" y="2374042"/>
                  <a:pt x="4617244" y="2378493"/>
                  <a:pt x="4606183" y="2384814"/>
                </a:cubicBezTo>
                <a:cubicBezTo>
                  <a:pt x="4597266" y="2389910"/>
                  <a:pt x="4589563" y="2396988"/>
                  <a:pt x="4580546" y="2401906"/>
                </a:cubicBezTo>
                <a:cubicBezTo>
                  <a:pt x="4558178" y="2414107"/>
                  <a:pt x="4533379" y="2421956"/>
                  <a:pt x="4512179" y="2436089"/>
                </a:cubicBezTo>
                <a:cubicBezTo>
                  <a:pt x="4503633" y="2441786"/>
                  <a:pt x="4495459" y="2448084"/>
                  <a:pt x="4486542" y="2453180"/>
                </a:cubicBezTo>
                <a:cubicBezTo>
                  <a:pt x="4475481" y="2459500"/>
                  <a:pt x="4464068" y="2465254"/>
                  <a:pt x="4452359" y="2470272"/>
                </a:cubicBezTo>
                <a:cubicBezTo>
                  <a:pt x="4444079" y="2473821"/>
                  <a:pt x="4434778" y="2474789"/>
                  <a:pt x="4426721" y="2478818"/>
                </a:cubicBezTo>
                <a:cubicBezTo>
                  <a:pt x="4417535" y="2483411"/>
                  <a:pt x="4410270" y="2491316"/>
                  <a:pt x="4401084" y="2495909"/>
                </a:cubicBezTo>
                <a:cubicBezTo>
                  <a:pt x="4308842" y="2542030"/>
                  <a:pt x="4447776" y="2460318"/>
                  <a:pt x="4349809" y="2521547"/>
                </a:cubicBezTo>
                <a:cubicBezTo>
                  <a:pt x="4335724" y="2530350"/>
                  <a:pt x="4321936" y="2539756"/>
                  <a:pt x="4307080" y="2547184"/>
                </a:cubicBezTo>
                <a:cubicBezTo>
                  <a:pt x="4299023" y="2551212"/>
                  <a:pt x="4289500" y="2551702"/>
                  <a:pt x="4281443" y="2555730"/>
                </a:cubicBezTo>
                <a:cubicBezTo>
                  <a:pt x="4272256" y="2560323"/>
                  <a:pt x="4264992" y="2568228"/>
                  <a:pt x="4255805" y="2572821"/>
                </a:cubicBezTo>
                <a:cubicBezTo>
                  <a:pt x="4247748" y="2576849"/>
                  <a:pt x="4238448" y="2577818"/>
                  <a:pt x="4230168" y="2581367"/>
                </a:cubicBezTo>
                <a:cubicBezTo>
                  <a:pt x="4218459" y="2586385"/>
                  <a:pt x="4207813" y="2593728"/>
                  <a:pt x="4195985" y="2598459"/>
                </a:cubicBezTo>
                <a:cubicBezTo>
                  <a:pt x="4179257" y="2605150"/>
                  <a:pt x="4144710" y="2615550"/>
                  <a:pt x="4144710" y="2615550"/>
                </a:cubicBezTo>
                <a:cubicBezTo>
                  <a:pt x="4051403" y="2677757"/>
                  <a:pt x="4195245" y="2586010"/>
                  <a:pt x="4084890" y="2641188"/>
                </a:cubicBezTo>
                <a:cubicBezTo>
                  <a:pt x="4066517" y="2650374"/>
                  <a:pt x="4053543" y="2670389"/>
                  <a:pt x="4033615" y="2675371"/>
                </a:cubicBezTo>
                <a:cubicBezTo>
                  <a:pt x="4000978" y="2683531"/>
                  <a:pt x="3988881" y="2684919"/>
                  <a:pt x="3956703" y="2701008"/>
                </a:cubicBezTo>
                <a:cubicBezTo>
                  <a:pt x="3947516" y="2705601"/>
                  <a:pt x="3940252" y="2713507"/>
                  <a:pt x="3931065" y="2718100"/>
                </a:cubicBezTo>
                <a:cubicBezTo>
                  <a:pt x="3858468" y="2754399"/>
                  <a:pt x="3977942" y="2666909"/>
                  <a:pt x="3837062" y="2760829"/>
                </a:cubicBezTo>
                <a:cubicBezTo>
                  <a:pt x="3801652" y="2784436"/>
                  <a:pt x="3821388" y="2775430"/>
                  <a:pt x="3777241" y="2786466"/>
                </a:cubicBezTo>
                <a:cubicBezTo>
                  <a:pt x="3739901" y="2808870"/>
                  <a:pt x="3686672" y="2842295"/>
                  <a:pt x="3649054" y="2854833"/>
                </a:cubicBezTo>
                <a:cubicBezTo>
                  <a:pt x="3590874" y="2874225"/>
                  <a:pt x="3662418" y="2849821"/>
                  <a:pt x="3580688" y="2880470"/>
                </a:cubicBezTo>
                <a:cubicBezTo>
                  <a:pt x="3572253" y="2883633"/>
                  <a:pt x="3563107" y="2884987"/>
                  <a:pt x="3555050" y="2889016"/>
                </a:cubicBezTo>
                <a:cubicBezTo>
                  <a:pt x="3540194" y="2896444"/>
                  <a:pt x="3527177" y="2907225"/>
                  <a:pt x="3512321" y="2914653"/>
                </a:cubicBezTo>
                <a:cubicBezTo>
                  <a:pt x="3498600" y="2921513"/>
                  <a:pt x="3483313" y="2924885"/>
                  <a:pt x="3469592" y="2931745"/>
                </a:cubicBezTo>
                <a:cubicBezTo>
                  <a:pt x="3460406" y="2936338"/>
                  <a:pt x="3453141" y="2944243"/>
                  <a:pt x="3443955" y="2948836"/>
                </a:cubicBezTo>
                <a:cubicBezTo>
                  <a:pt x="3430293" y="2955667"/>
                  <a:pt x="3396915" y="2962276"/>
                  <a:pt x="3384134" y="2965928"/>
                </a:cubicBezTo>
                <a:cubicBezTo>
                  <a:pt x="3375473" y="2968403"/>
                  <a:pt x="3366554" y="2970446"/>
                  <a:pt x="3358497" y="2974474"/>
                </a:cubicBezTo>
                <a:cubicBezTo>
                  <a:pt x="3349311" y="2979067"/>
                  <a:pt x="3342300" y="2987519"/>
                  <a:pt x="3332860" y="2991565"/>
                </a:cubicBezTo>
                <a:cubicBezTo>
                  <a:pt x="3322064" y="2996192"/>
                  <a:pt x="3309926" y="2996736"/>
                  <a:pt x="3298676" y="3000111"/>
                </a:cubicBezTo>
                <a:cubicBezTo>
                  <a:pt x="3281420" y="3005288"/>
                  <a:pt x="3264493" y="3011506"/>
                  <a:pt x="3247402" y="3017203"/>
                </a:cubicBezTo>
                <a:cubicBezTo>
                  <a:pt x="3238856" y="3020052"/>
                  <a:pt x="3229259" y="3020752"/>
                  <a:pt x="3221764" y="3025749"/>
                </a:cubicBezTo>
                <a:cubicBezTo>
                  <a:pt x="3213218" y="3031446"/>
                  <a:pt x="3205313" y="3038247"/>
                  <a:pt x="3196127" y="3042840"/>
                </a:cubicBezTo>
                <a:cubicBezTo>
                  <a:pt x="3175465" y="3053171"/>
                  <a:pt x="3158214" y="3051717"/>
                  <a:pt x="3136306" y="3059932"/>
                </a:cubicBezTo>
                <a:cubicBezTo>
                  <a:pt x="3124378" y="3064405"/>
                  <a:pt x="3114051" y="3072550"/>
                  <a:pt x="3102123" y="3077023"/>
                </a:cubicBezTo>
                <a:cubicBezTo>
                  <a:pt x="3091126" y="3081147"/>
                  <a:pt x="3079190" y="3082194"/>
                  <a:pt x="3067940" y="3085569"/>
                </a:cubicBezTo>
                <a:cubicBezTo>
                  <a:pt x="2963912" y="3116778"/>
                  <a:pt x="3061270" y="3091509"/>
                  <a:pt x="2982482" y="3111207"/>
                </a:cubicBezTo>
                <a:cubicBezTo>
                  <a:pt x="2973936" y="3116904"/>
                  <a:pt x="2966230" y="3124127"/>
                  <a:pt x="2956845" y="3128298"/>
                </a:cubicBezTo>
                <a:cubicBezTo>
                  <a:pt x="2956825" y="3128307"/>
                  <a:pt x="2892763" y="3149659"/>
                  <a:pt x="2879933" y="3153935"/>
                </a:cubicBezTo>
                <a:cubicBezTo>
                  <a:pt x="2879932" y="3153935"/>
                  <a:pt x="2828659" y="3171026"/>
                  <a:pt x="2828658" y="3171027"/>
                </a:cubicBezTo>
                <a:cubicBezTo>
                  <a:pt x="2820112" y="3176724"/>
                  <a:pt x="2812406" y="3183948"/>
                  <a:pt x="2803020" y="3188119"/>
                </a:cubicBezTo>
                <a:cubicBezTo>
                  <a:pt x="2786557" y="3195436"/>
                  <a:pt x="2751746" y="3205210"/>
                  <a:pt x="2751746" y="3205210"/>
                </a:cubicBezTo>
                <a:cubicBezTo>
                  <a:pt x="2740351" y="3213756"/>
                  <a:pt x="2729640" y="3223299"/>
                  <a:pt x="2717562" y="3230848"/>
                </a:cubicBezTo>
                <a:cubicBezTo>
                  <a:pt x="2688823" y="3248810"/>
                  <a:pt x="2664976" y="3254073"/>
                  <a:pt x="2632104" y="3265031"/>
                </a:cubicBezTo>
                <a:lnTo>
                  <a:pt x="2580830" y="3282122"/>
                </a:lnTo>
                <a:lnTo>
                  <a:pt x="2555192" y="3290668"/>
                </a:lnTo>
                <a:cubicBezTo>
                  <a:pt x="2498147" y="3271652"/>
                  <a:pt x="2555201" y="3299237"/>
                  <a:pt x="2521009" y="3213756"/>
                </a:cubicBezTo>
                <a:cubicBezTo>
                  <a:pt x="2517195" y="3204220"/>
                  <a:pt x="2503918" y="3202361"/>
                  <a:pt x="2495372" y="3196664"/>
                </a:cubicBezTo>
                <a:lnTo>
                  <a:pt x="2461189" y="3145390"/>
                </a:lnTo>
                <a:cubicBezTo>
                  <a:pt x="2455492" y="3136844"/>
                  <a:pt x="2447345" y="3129496"/>
                  <a:pt x="2444097" y="3119752"/>
                </a:cubicBezTo>
                <a:lnTo>
                  <a:pt x="2427005" y="3068478"/>
                </a:lnTo>
                <a:lnTo>
                  <a:pt x="2418460" y="3042840"/>
                </a:lnTo>
                <a:lnTo>
                  <a:pt x="2409914" y="3017203"/>
                </a:lnTo>
                <a:cubicBezTo>
                  <a:pt x="2412620" y="2992847"/>
                  <a:pt x="2412690" y="2943283"/>
                  <a:pt x="2427005" y="2914653"/>
                </a:cubicBezTo>
                <a:cubicBezTo>
                  <a:pt x="2431598" y="2905467"/>
                  <a:pt x="2436367" y="2895779"/>
                  <a:pt x="2444097" y="2889016"/>
                </a:cubicBezTo>
                <a:cubicBezTo>
                  <a:pt x="2459556" y="2875489"/>
                  <a:pt x="2475885" y="2861329"/>
                  <a:pt x="2495372" y="2854833"/>
                </a:cubicBezTo>
                <a:lnTo>
                  <a:pt x="2546647" y="2837741"/>
                </a:lnTo>
                <a:cubicBezTo>
                  <a:pt x="2620115" y="2788760"/>
                  <a:pt x="2527164" y="2847482"/>
                  <a:pt x="2597921" y="2812104"/>
                </a:cubicBezTo>
                <a:cubicBezTo>
                  <a:pt x="2664194" y="2778968"/>
                  <a:pt x="2584751" y="2807949"/>
                  <a:pt x="2649196" y="2786466"/>
                </a:cubicBezTo>
                <a:cubicBezTo>
                  <a:pt x="2657742" y="2777920"/>
                  <a:pt x="2664777" y="2767533"/>
                  <a:pt x="2674833" y="2760829"/>
                </a:cubicBezTo>
                <a:cubicBezTo>
                  <a:pt x="2682328" y="2755832"/>
                  <a:pt x="2692414" y="2756312"/>
                  <a:pt x="2700471" y="2752283"/>
                </a:cubicBezTo>
                <a:cubicBezTo>
                  <a:pt x="2709657" y="2747690"/>
                  <a:pt x="2717562" y="2740889"/>
                  <a:pt x="2726108" y="2735192"/>
                </a:cubicBezTo>
                <a:cubicBezTo>
                  <a:pt x="2757444" y="2688188"/>
                  <a:pt x="2726108" y="2728071"/>
                  <a:pt x="2768837" y="2692463"/>
                </a:cubicBezTo>
                <a:cubicBezTo>
                  <a:pt x="2811514" y="2656899"/>
                  <a:pt x="2775057" y="2673298"/>
                  <a:pt x="2820112" y="2658279"/>
                </a:cubicBezTo>
                <a:cubicBezTo>
                  <a:pt x="2868710" y="2609681"/>
                  <a:pt x="2821917" y="2648831"/>
                  <a:pt x="2871387" y="2624096"/>
                </a:cubicBezTo>
                <a:cubicBezTo>
                  <a:pt x="2937653" y="2590964"/>
                  <a:pt x="2858219" y="2619940"/>
                  <a:pt x="2922662" y="2598459"/>
                </a:cubicBezTo>
                <a:lnTo>
                  <a:pt x="2973936" y="2564276"/>
                </a:lnTo>
                <a:cubicBezTo>
                  <a:pt x="2982482" y="2558579"/>
                  <a:pt x="2990387" y="2551777"/>
                  <a:pt x="2999574" y="2547184"/>
                </a:cubicBezTo>
                <a:cubicBezTo>
                  <a:pt x="3010968" y="2541487"/>
                  <a:pt x="3022833" y="2536646"/>
                  <a:pt x="3033757" y="2530092"/>
                </a:cubicBezTo>
                <a:cubicBezTo>
                  <a:pt x="3051371" y="2519523"/>
                  <a:pt x="3067940" y="2507303"/>
                  <a:pt x="3085032" y="2495909"/>
                </a:cubicBezTo>
                <a:lnTo>
                  <a:pt x="3110669" y="2478818"/>
                </a:lnTo>
                <a:cubicBezTo>
                  <a:pt x="3119215" y="2473121"/>
                  <a:pt x="3126562" y="2464974"/>
                  <a:pt x="3136306" y="2461726"/>
                </a:cubicBezTo>
                <a:cubicBezTo>
                  <a:pt x="3144852" y="2458877"/>
                  <a:pt x="3154069" y="2457555"/>
                  <a:pt x="3161944" y="2453180"/>
                </a:cubicBezTo>
                <a:cubicBezTo>
                  <a:pt x="3179901" y="2443204"/>
                  <a:pt x="3196127" y="2430391"/>
                  <a:pt x="3213219" y="2418997"/>
                </a:cubicBezTo>
                <a:cubicBezTo>
                  <a:pt x="3221765" y="2413300"/>
                  <a:pt x="3229670" y="2406499"/>
                  <a:pt x="3238856" y="2401906"/>
                </a:cubicBezTo>
                <a:cubicBezTo>
                  <a:pt x="3250250" y="2396209"/>
                  <a:pt x="3262236" y="2391566"/>
                  <a:pt x="3273039" y="2384814"/>
                </a:cubicBezTo>
                <a:cubicBezTo>
                  <a:pt x="3285117" y="2377265"/>
                  <a:pt x="3295144" y="2366726"/>
                  <a:pt x="3307222" y="2359177"/>
                </a:cubicBezTo>
                <a:cubicBezTo>
                  <a:pt x="3318025" y="2352425"/>
                  <a:pt x="3330481" y="2348639"/>
                  <a:pt x="3341405" y="2342085"/>
                </a:cubicBezTo>
                <a:cubicBezTo>
                  <a:pt x="3414866" y="2298008"/>
                  <a:pt x="3366750" y="2316545"/>
                  <a:pt x="3418318" y="2299356"/>
                </a:cubicBezTo>
                <a:cubicBezTo>
                  <a:pt x="3426055" y="2293554"/>
                  <a:pt x="3465646" y="2262873"/>
                  <a:pt x="3478138" y="2256627"/>
                </a:cubicBezTo>
                <a:cubicBezTo>
                  <a:pt x="3486195" y="2252598"/>
                  <a:pt x="3495230" y="2250930"/>
                  <a:pt x="3503776" y="2248081"/>
                </a:cubicBezTo>
                <a:cubicBezTo>
                  <a:pt x="3515170" y="2239535"/>
                  <a:pt x="3525593" y="2229510"/>
                  <a:pt x="3537959" y="2222444"/>
                </a:cubicBezTo>
                <a:cubicBezTo>
                  <a:pt x="3545780" y="2217975"/>
                  <a:pt x="3556101" y="2218895"/>
                  <a:pt x="3563596" y="2213898"/>
                </a:cubicBezTo>
                <a:cubicBezTo>
                  <a:pt x="3627608" y="2171223"/>
                  <a:pt x="3553911" y="2200035"/>
                  <a:pt x="3614871" y="2179715"/>
                </a:cubicBezTo>
                <a:cubicBezTo>
                  <a:pt x="3623417" y="2174018"/>
                  <a:pt x="3631322" y="2167216"/>
                  <a:pt x="3640508" y="2162623"/>
                </a:cubicBezTo>
                <a:cubicBezTo>
                  <a:pt x="3648565" y="2158594"/>
                  <a:pt x="3658271" y="2158453"/>
                  <a:pt x="3666146" y="2154078"/>
                </a:cubicBezTo>
                <a:cubicBezTo>
                  <a:pt x="3684102" y="2144102"/>
                  <a:pt x="3700328" y="2131288"/>
                  <a:pt x="3717420" y="2119894"/>
                </a:cubicBezTo>
                <a:cubicBezTo>
                  <a:pt x="3725966" y="2114197"/>
                  <a:pt x="3733872" y="2107396"/>
                  <a:pt x="3743058" y="2102803"/>
                </a:cubicBezTo>
                <a:cubicBezTo>
                  <a:pt x="3754452" y="2097106"/>
                  <a:pt x="3766180" y="2092031"/>
                  <a:pt x="3777241" y="2085711"/>
                </a:cubicBezTo>
                <a:cubicBezTo>
                  <a:pt x="3823624" y="2059206"/>
                  <a:pt x="3781512" y="2075742"/>
                  <a:pt x="3828516" y="2060074"/>
                </a:cubicBezTo>
                <a:cubicBezTo>
                  <a:pt x="3837062" y="2051528"/>
                  <a:pt x="3844319" y="2041461"/>
                  <a:pt x="3854153" y="2034436"/>
                </a:cubicBezTo>
                <a:cubicBezTo>
                  <a:pt x="3872631" y="2021237"/>
                  <a:pt x="3893054" y="2015772"/>
                  <a:pt x="3913974" y="2008799"/>
                </a:cubicBezTo>
                <a:cubicBezTo>
                  <a:pt x="3929573" y="1997100"/>
                  <a:pt x="3986811" y="1953185"/>
                  <a:pt x="3999432" y="1948978"/>
                </a:cubicBezTo>
                <a:lnTo>
                  <a:pt x="4025069" y="1940433"/>
                </a:lnTo>
                <a:cubicBezTo>
                  <a:pt x="4042161" y="1929038"/>
                  <a:pt x="4057971" y="1915435"/>
                  <a:pt x="4076344" y="1906249"/>
                </a:cubicBezTo>
                <a:cubicBezTo>
                  <a:pt x="4087738" y="1900552"/>
                  <a:pt x="4099724" y="1895910"/>
                  <a:pt x="4110527" y="1889158"/>
                </a:cubicBezTo>
                <a:cubicBezTo>
                  <a:pt x="4122605" y="1881609"/>
                  <a:pt x="4132344" y="1870587"/>
                  <a:pt x="4144710" y="1863521"/>
                </a:cubicBezTo>
                <a:cubicBezTo>
                  <a:pt x="4152531" y="1859052"/>
                  <a:pt x="4162290" y="1859004"/>
                  <a:pt x="4170347" y="1854975"/>
                </a:cubicBezTo>
                <a:cubicBezTo>
                  <a:pt x="4179534" y="1850382"/>
                  <a:pt x="4186599" y="1842054"/>
                  <a:pt x="4195985" y="1837883"/>
                </a:cubicBezTo>
                <a:cubicBezTo>
                  <a:pt x="4212448" y="1830566"/>
                  <a:pt x="4231811" y="1830061"/>
                  <a:pt x="4247260" y="1820792"/>
                </a:cubicBezTo>
                <a:cubicBezTo>
                  <a:pt x="4261503" y="1812246"/>
                  <a:pt x="4275904" y="1803957"/>
                  <a:pt x="4289989" y="1795154"/>
                </a:cubicBezTo>
                <a:cubicBezTo>
                  <a:pt x="4298698" y="1789711"/>
                  <a:pt x="4306440" y="1782656"/>
                  <a:pt x="4315626" y="1778063"/>
                </a:cubicBezTo>
                <a:cubicBezTo>
                  <a:pt x="4323683" y="1774035"/>
                  <a:pt x="4333062" y="1773245"/>
                  <a:pt x="4341263" y="1769517"/>
                </a:cubicBezTo>
                <a:cubicBezTo>
                  <a:pt x="4364458" y="1758974"/>
                  <a:pt x="4386841" y="1746728"/>
                  <a:pt x="4409630" y="1735334"/>
                </a:cubicBezTo>
                <a:cubicBezTo>
                  <a:pt x="4421024" y="1729637"/>
                  <a:pt x="4431985" y="1722973"/>
                  <a:pt x="4443813" y="1718242"/>
                </a:cubicBezTo>
                <a:cubicBezTo>
                  <a:pt x="4458056" y="1712545"/>
                  <a:pt x="4472821" y="1708010"/>
                  <a:pt x="4486542" y="1701150"/>
                </a:cubicBezTo>
                <a:cubicBezTo>
                  <a:pt x="4495728" y="1696557"/>
                  <a:pt x="4502993" y="1688652"/>
                  <a:pt x="4512179" y="1684059"/>
                </a:cubicBezTo>
                <a:cubicBezTo>
                  <a:pt x="4525900" y="1677199"/>
                  <a:pt x="4541187" y="1673827"/>
                  <a:pt x="4554908" y="1666967"/>
                </a:cubicBezTo>
                <a:cubicBezTo>
                  <a:pt x="4640734" y="1624055"/>
                  <a:pt x="4509853" y="1677732"/>
                  <a:pt x="4614729" y="1632784"/>
                </a:cubicBezTo>
                <a:cubicBezTo>
                  <a:pt x="4623009" y="1629235"/>
                  <a:pt x="4632309" y="1628266"/>
                  <a:pt x="4640366" y="1624238"/>
                </a:cubicBezTo>
                <a:cubicBezTo>
                  <a:pt x="4655222" y="1616810"/>
                  <a:pt x="4668239" y="1606029"/>
                  <a:pt x="4683095" y="1598601"/>
                </a:cubicBezTo>
                <a:cubicBezTo>
                  <a:pt x="4691152" y="1594572"/>
                  <a:pt x="4700676" y="1594084"/>
                  <a:pt x="4708733" y="1590055"/>
                </a:cubicBezTo>
                <a:cubicBezTo>
                  <a:pt x="4717919" y="1585462"/>
                  <a:pt x="4724753" y="1576570"/>
                  <a:pt x="4734370" y="1572964"/>
                </a:cubicBezTo>
                <a:cubicBezTo>
                  <a:pt x="4747970" y="1567864"/>
                  <a:pt x="4763008" y="1567941"/>
                  <a:pt x="4777099" y="1564418"/>
                </a:cubicBezTo>
                <a:cubicBezTo>
                  <a:pt x="4785838" y="1562233"/>
                  <a:pt x="4794302" y="1559035"/>
                  <a:pt x="4802736" y="1555872"/>
                </a:cubicBezTo>
                <a:cubicBezTo>
                  <a:pt x="4817099" y="1550486"/>
                  <a:pt x="4831537" y="1545208"/>
                  <a:pt x="4845465" y="1538780"/>
                </a:cubicBezTo>
                <a:cubicBezTo>
                  <a:pt x="4868599" y="1528103"/>
                  <a:pt x="4889661" y="1512654"/>
                  <a:pt x="4913832" y="1504597"/>
                </a:cubicBezTo>
                <a:lnTo>
                  <a:pt x="5016381" y="1470414"/>
                </a:lnTo>
                <a:cubicBezTo>
                  <a:pt x="5024927" y="1467565"/>
                  <a:pt x="5034524" y="1466865"/>
                  <a:pt x="5042019" y="1461868"/>
                </a:cubicBezTo>
                <a:cubicBezTo>
                  <a:pt x="5050565" y="1456171"/>
                  <a:pt x="5058470" y="1449370"/>
                  <a:pt x="5067656" y="1444777"/>
                </a:cubicBezTo>
                <a:cubicBezTo>
                  <a:pt x="5163538" y="1396836"/>
                  <a:pt x="5002985" y="1490276"/>
                  <a:pt x="5127476" y="1419139"/>
                </a:cubicBezTo>
                <a:cubicBezTo>
                  <a:pt x="5136394" y="1414043"/>
                  <a:pt x="5143927" y="1406641"/>
                  <a:pt x="5153114" y="1402048"/>
                </a:cubicBezTo>
                <a:cubicBezTo>
                  <a:pt x="5161171" y="1398020"/>
                  <a:pt x="5170694" y="1397531"/>
                  <a:pt x="5178751" y="1393502"/>
                </a:cubicBezTo>
                <a:cubicBezTo>
                  <a:pt x="5245016" y="1360369"/>
                  <a:pt x="5165588" y="1389344"/>
                  <a:pt x="5230026" y="1367864"/>
                </a:cubicBezTo>
                <a:cubicBezTo>
                  <a:pt x="5241420" y="1359318"/>
                  <a:pt x="5251470" y="1348597"/>
                  <a:pt x="5264209" y="1342227"/>
                </a:cubicBezTo>
                <a:cubicBezTo>
                  <a:pt x="5274714" y="1336974"/>
                  <a:pt x="5287395" y="1337805"/>
                  <a:pt x="5298392" y="1333681"/>
                </a:cubicBezTo>
                <a:cubicBezTo>
                  <a:pt x="5317018" y="1326697"/>
                  <a:pt x="5361307" y="1300283"/>
                  <a:pt x="5375304" y="1290952"/>
                </a:cubicBezTo>
                <a:cubicBezTo>
                  <a:pt x="5387155" y="1283051"/>
                  <a:pt x="5397185" y="1272492"/>
                  <a:pt x="5409488" y="1265315"/>
                </a:cubicBezTo>
                <a:cubicBezTo>
                  <a:pt x="5431496" y="1252477"/>
                  <a:pt x="5453683" y="1239189"/>
                  <a:pt x="5477854" y="1231132"/>
                </a:cubicBezTo>
                <a:cubicBezTo>
                  <a:pt x="5486400" y="1228283"/>
                  <a:pt x="5495434" y="1226615"/>
                  <a:pt x="5503491" y="1222586"/>
                </a:cubicBezTo>
                <a:cubicBezTo>
                  <a:pt x="5589309" y="1179676"/>
                  <a:pt x="5458448" y="1233345"/>
                  <a:pt x="5563312" y="1188403"/>
                </a:cubicBezTo>
                <a:cubicBezTo>
                  <a:pt x="5571592" y="1184855"/>
                  <a:pt x="5581075" y="1184232"/>
                  <a:pt x="5588949" y="1179857"/>
                </a:cubicBezTo>
                <a:cubicBezTo>
                  <a:pt x="5606906" y="1169881"/>
                  <a:pt x="5620737" y="1152170"/>
                  <a:pt x="5640224" y="1145674"/>
                </a:cubicBezTo>
                <a:cubicBezTo>
                  <a:pt x="5678110" y="1133045"/>
                  <a:pt x="5698562" y="1127342"/>
                  <a:pt x="5734228" y="1111491"/>
                </a:cubicBezTo>
                <a:cubicBezTo>
                  <a:pt x="5771303" y="1095013"/>
                  <a:pt x="5759977" y="1095145"/>
                  <a:pt x="5794048" y="1085853"/>
                </a:cubicBezTo>
                <a:cubicBezTo>
                  <a:pt x="5816711" y="1079672"/>
                  <a:pt x="5840130" y="1076191"/>
                  <a:pt x="5862415" y="1068762"/>
                </a:cubicBezTo>
                <a:cubicBezTo>
                  <a:pt x="5886850" y="1060617"/>
                  <a:pt x="5895409" y="1057035"/>
                  <a:pt x="5922235" y="1051670"/>
                </a:cubicBezTo>
                <a:cubicBezTo>
                  <a:pt x="5939226" y="1048272"/>
                  <a:pt x="5956462" y="1046224"/>
                  <a:pt x="5973510" y="1043124"/>
                </a:cubicBezTo>
                <a:cubicBezTo>
                  <a:pt x="5987801" y="1040526"/>
                  <a:pt x="6001996" y="1037427"/>
                  <a:pt x="6016239" y="1034578"/>
                </a:cubicBezTo>
                <a:cubicBezTo>
                  <a:pt x="6118789" y="1037427"/>
                  <a:pt x="6221559" y="1035815"/>
                  <a:pt x="6323888" y="1043124"/>
                </a:cubicBezTo>
                <a:cubicBezTo>
                  <a:pt x="6341858" y="1044408"/>
                  <a:pt x="6357391" y="1057254"/>
                  <a:pt x="6375162" y="1060216"/>
                </a:cubicBezTo>
                <a:cubicBezTo>
                  <a:pt x="6409345" y="1065913"/>
                  <a:pt x="6443269" y="1073480"/>
                  <a:pt x="6477712" y="1077307"/>
                </a:cubicBezTo>
                <a:lnTo>
                  <a:pt x="6554624" y="1085853"/>
                </a:lnTo>
                <a:cubicBezTo>
                  <a:pt x="6583095" y="1088850"/>
                  <a:pt x="6611705" y="1090615"/>
                  <a:pt x="6640082" y="1094399"/>
                </a:cubicBezTo>
                <a:cubicBezTo>
                  <a:pt x="6741455" y="1107916"/>
                  <a:pt x="6618795" y="1098681"/>
                  <a:pt x="6734086" y="1111491"/>
                </a:cubicBezTo>
                <a:cubicBezTo>
                  <a:pt x="6776777" y="1116234"/>
                  <a:pt x="6918634" y="1125893"/>
                  <a:pt x="6956276" y="1128582"/>
                </a:cubicBezTo>
                <a:cubicBezTo>
                  <a:pt x="7139457" y="1122476"/>
                  <a:pt x="7143704" y="1136307"/>
                  <a:pt x="7255379" y="1111491"/>
                </a:cubicBezTo>
                <a:cubicBezTo>
                  <a:pt x="7315472" y="1098137"/>
                  <a:pt x="7265250" y="1108671"/>
                  <a:pt x="7315200" y="1094399"/>
                </a:cubicBezTo>
                <a:cubicBezTo>
                  <a:pt x="7326493" y="1091172"/>
                  <a:pt x="7338133" y="1089228"/>
                  <a:pt x="7349383" y="1085853"/>
                </a:cubicBezTo>
                <a:cubicBezTo>
                  <a:pt x="7366639" y="1080676"/>
                  <a:pt x="7400658" y="1068762"/>
                  <a:pt x="7400658" y="1068762"/>
                </a:cubicBezTo>
                <a:cubicBezTo>
                  <a:pt x="7409204" y="1063065"/>
                  <a:pt x="7417109" y="1056263"/>
                  <a:pt x="7426295" y="1051670"/>
                </a:cubicBezTo>
                <a:cubicBezTo>
                  <a:pt x="7434352" y="1047641"/>
                  <a:pt x="7444058" y="1047499"/>
                  <a:pt x="7451933" y="1043124"/>
                </a:cubicBezTo>
                <a:cubicBezTo>
                  <a:pt x="7469889" y="1033148"/>
                  <a:pt x="7486116" y="1020335"/>
                  <a:pt x="7503207" y="1008941"/>
                </a:cubicBezTo>
                <a:cubicBezTo>
                  <a:pt x="7511753" y="1003244"/>
                  <a:pt x="7521582" y="999112"/>
                  <a:pt x="7528845" y="991849"/>
                </a:cubicBezTo>
                <a:cubicBezTo>
                  <a:pt x="7561744" y="958950"/>
                  <a:pt x="7544426" y="972916"/>
                  <a:pt x="7580119" y="949121"/>
                </a:cubicBezTo>
                <a:lnTo>
                  <a:pt x="7614303" y="897846"/>
                </a:lnTo>
                <a:cubicBezTo>
                  <a:pt x="7620000" y="889300"/>
                  <a:pt x="7628146" y="881952"/>
                  <a:pt x="7631394" y="872208"/>
                </a:cubicBezTo>
                <a:lnTo>
                  <a:pt x="7648486" y="820934"/>
                </a:lnTo>
                <a:cubicBezTo>
                  <a:pt x="7651335" y="812388"/>
                  <a:pt x="7654847" y="804035"/>
                  <a:pt x="7657032" y="795296"/>
                </a:cubicBezTo>
                <a:cubicBezTo>
                  <a:pt x="7669100" y="747022"/>
                  <a:pt x="7663274" y="772630"/>
                  <a:pt x="7674123" y="718384"/>
                </a:cubicBezTo>
                <a:cubicBezTo>
                  <a:pt x="7657635" y="635945"/>
                  <a:pt x="7677826" y="708698"/>
                  <a:pt x="7648486" y="650018"/>
                </a:cubicBezTo>
                <a:cubicBezTo>
                  <a:pt x="7644457" y="641961"/>
                  <a:pt x="7644315" y="632255"/>
                  <a:pt x="7639940" y="624380"/>
                </a:cubicBezTo>
                <a:cubicBezTo>
                  <a:pt x="7629964" y="606424"/>
                  <a:pt x="7617151" y="590197"/>
                  <a:pt x="7605757" y="573106"/>
                </a:cubicBezTo>
                <a:cubicBezTo>
                  <a:pt x="7600060" y="564560"/>
                  <a:pt x="7595928" y="554731"/>
                  <a:pt x="7588665" y="547468"/>
                </a:cubicBezTo>
                <a:cubicBezTo>
                  <a:pt x="7571573" y="530376"/>
                  <a:pt x="7557502" y="509601"/>
                  <a:pt x="7537390" y="496193"/>
                </a:cubicBezTo>
                <a:cubicBezTo>
                  <a:pt x="7463914" y="447210"/>
                  <a:pt x="7556881" y="505939"/>
                  <a:pt x="7486116" y="470556"/>
                </a:cubicBezTo>
                <a:cubicBezTo>
                  <a:pt x="7476929" y="465963"/>
                  <a:pt x="7469665" y="458057"/>
                  <a:pt x="7460478" y="453464"/>
                </a:cubicBezTo>
                <a:cubicBezTo>
                  <a:pt x="7452421" y="449436"/>
                  <a:pt x="7443502" y="447394"/>
                  <a:pt x="7434841" y="444919"/>
                </a:cubicBezTo>
                <a:cubicBezTo>
                  <a:pt x="7406676" y="436872"/>
                  <a:pt x="7387306" y="433703"/>
                  <a:pt x="7357929" y="427827"/>
                </a:cubicBezTo>
                <a:cubicBezTo>
                  <a:pt x="7261313" y="431692"/>
                  <a:pt x="7187364" y="423467"/>
                  <a:pt x="7101555" y="444919"/>
                </a:cubicBezTo>
                <a:cubicBezTo>
                  <a:pt x="7092816" y="447104"/>
                  <a:pt x="7084464" y="450616"/>
                  <a:pt x="7075918" y="453464"/>
                </a:cubicBezTo>
                <a:cubicBezTo>
                  <a:pt x="7002451" y="502442"/>
                  <a:pt x="7095398" y="443725"/>
                  <a:pt x="7024643" y="479102"/>
                </a:cubicBezTo>
                <a:cubicBezTo>
                  <a:pt x="7014934" y="483957"/>
                  <a:pt x="6968698" y="517955"/>
                  <a:pt x="6964822" y="521831"/>
                </a:cubicBezTo>
                <a:cubicBezTo>
                  <a:pt x="6957560" y="529093"/>
                  <a:pt x="6954306" y="539578"/>
                  <a:pt x="6947731" y="547468"/>
                </a:cubicBezTo>
                <a:cubicBezTo>
                  <a:pt x="6939994" y="556753"/>
                  <a:pt x="6929830" y="563821"/>
                  <a:pt x="6922093" y="573106"/>
                </a:cubicBezTo>
                <a:cubicBezTo>
                  <a:pt x="6913621" y="583272"/>
                  <a:pt x="6881446" y="637308"/>
                  <a:pt x="6879364" y="641472"/>
                </a:cubicBezTo>
                <a:cubicBezTo>
                  <a:pt x="6875336" y="649529"/>
                  <a:pt x="6874847" y="659052"/>
                  <a:pt x="6870819" y="667109"/>
                </a:cubicBezTo>
                <a:cubicBezTo>
                  <a:pt x="6866226" y="676296"/>
                  <a:pt x="6857899" y="683361"/>
                  <a:pt x="6853727" y="692747"/>
                </a:cubicBezTo>
                <a:cubicBezTo>
                  <a:pt x="6846410" y="709210"/>
                  <a:pt x="6842332" y="726930"/>
                  <a:pt x="6836635" y="744021"/>
                </a:cubicBezTo>
                <a:lnTo>
                  <a:pt x="6828090" y="769659"/>
                </a:lnTo>
                <a:cubicBezTo>
                  <a:pt x="6825242" y="778205"/>
                  <a:pt x="6821311" y="786463"/>
                  <a:pt x="6819544" y="795296"/>
                </a:cubicBezTo>
                <a:cubicBezTo>
                  <a:pt x="6807600" y="855016"/>
                  <a:pt x="6813386" y="823698"/>
                  <a:pt x="6802452" y="889300"/>
                </a:cubicBezTo>
                <a:cubicBezTo>
                  <a:pt x="6805301" y="954818"/>
                  <a:pt x="6805968" y="1020467"/>
                  <a:pt x="6810998" y="1085853"/>
                </a:cubicBezTo>
                <a:cubicBezTo>
                  <a:pt x="6811689" y="1094835"/>
                  <a:pt x="6815515" y="1103434"/>
                  <a:pt x="6819544" y="1111491"/>
                </a:cubicBezTo>
                <a:cubicBezTo>
                  <a:pt x="6824137" y="1120677"/>
                  <a:pt x="6828906" y="1130365"/>
                  <a:pt x="6836635" y="1137128"/>
                </a:cubicBezTo>
                <a:cubicBezTo>
                  <a:pt x="6852094" y="1150655"/>
                  <a:pt x="6868423" y="1164815"/>
                  <a:pt x="6887910" y="1171311"/>
                </a:cubicBezTo>
                <a:lnTo>
                  <a:pt x="6964822" y="1196949"/>
                </a:lnTo>
                <a:lnTo>
                  <a:pt x="6990460" y="1205494"/>
                </a:lnTo>
                <a:lnTo>
                  <a:pt x="7016097" y="1214040"/>
                </a:lnTo>
                <a:cubicBezTo>
                  <a:pt x="7087312" y="1211191"/>
                  <a:pt x="7158801" y="1212359"/>
                  <a:pt x="7229742" y="1205494"/>
                </a:cubicBezTo>
                <a:cubicBezTo>
                  <a:pt x="7247674" y="1203759"/>
                  <a:pt x="7281017" y="1188403"/>
                  <a:pt x="7281017" y="1188403"/>
                </a:cubicBezTo>
                <a:cubicBezTo>
                  <a:pt x="7310841" y="1168520"/>
                  <a:pt x="7336303" y="1156387"/>
                  <a:pt x="7357929" y="1128582"/>
                </a:cubicBezTo>
                <a:cubicBezTo>
                  <a:pt x="7370540" y="1112367"/>
                  <a:pt x="7385616" y="1096794"/>
                  <a:pt x="7392112" y="1077307"/>
                </a:cubicBezTo>
                <a:lnTo>
                  <a:pt x="7417749" y="1000395"/>
                </a:lnTo>
                <a:lnTo>
                  <a:pt x="7426295" y="974758"/>
                </a:lnTo>
                <a:cubicBezTo>
                  <a:pt x="7423446" y="909240"/>
                  <a:pt x="7424497" y="843436"/>
                  <a:pt x="7417749" y="778205"/>
                </a:cubicBezTo>
                <a:cubicBezTo>
                  <a:pt x="7413995" y="741914"/>
                  <a:pt x="7397364" y="718814"/>
                  <a:pt x="7375020" y="692747"/>
                </a:cubicBezTo>
                <a:cubicBezTo>
                  <a:pt x="7367155" y="683571"/>
                  <a:pt x="7357120" y="676393"/>
                  <a:pt x="7349383" y="667109"/>
                </a:cubicBezTo>
                <a:cubicBezTo>
                  <a:pt x="7313777" y="624381"/>
                  <a:pt x="7353653" y="655714"/>
                  <a:pt x="7306654" y="624380"/>
                </a:cubicBezTo>
                <a:cubicBezTo>
                  <a:pt x="7300957" y="615834"/>
                  <a:pt x="7297292" y="605506"/>
                  <a:pt x="7289562" y="598743"/>
                </a:cubicBezTo>
                <a:cubicBezTo>
                  <a:pt x="7253395" y="567097"/>
                  <a:pt x="7247863" y="567752"/>
                  <a:pt x="7212650" y="556014"/>
                </a:cubicBezTo>
                <a:cubicBezTo>
                  <a:pt x="7187013" y="558863"/>
                  <a:pt x="7161233" y="560638"/>
                  <a:pt x="7135738" y="564560"/>
                </a:cubicBezTo>
                <a:cubicBezTo>
                  <a:pt x="7115815" y="567625"/>
                  <a:pt x="7095059" y="575271"/>
                  <a:pt x="7075918" y="581651"/>
                </a:cubicBezTo>
                <a:cubicBezTo>
                  <a:pt x="7058826" y="593046"/>
                  <a:pt x="7036038" y="598743"/>
                  <a:pt x="7024643" y="615835"/>
                </a:cubicBezTo>
                <a:cubicBezTo>
                  <a:pt x="6983393" y="677709"/>
                  <a:pt x="6999647" y="648736"/>
                  <a:pt x="6973368" y="701292"/>
                </a:cubicBezTo>
                <a:cubicBezTo>
                  <a:pt x="6970519" y="712687"/>
                  <a:pt x="6968049" y="724183"/>
                  <a:pt x="6964822" y="735476"/>
                </a:cubicBezTo>
                <a:cubicBezTo>
                  <a:pt x="6962347" y="744137"/>
                  <a:pt x="6956276" y="752105"/>
                  <a:pt x="6956276" y="761113"/>
                </a:cubicBezTo>
                <a:cubicBezTo>
                  <a:pt x="6956276" y="789741"/>
                  <a:pt x="6960469" y="818276"/>
                  <a:pt x="6964822" y="846571"/>
                </a:cubicBezTo>
                <a:cubicBezTo>
                  <a:pt x="6966192" y="855474"/>
                  <a:pt x="6967838" y="865098"/>
                  <a:pt x="6973368" y="872208"/>
                </a:cubicBezTo>
                <a:cubicBezTo>
                  <a:pt x="6988208" y="891288"/>
                  <a:pt x="7007551" y="906391"/>
                  <a:pt x="7024643" y="923483"/>
                </a:cubicBezTo>
                <a:cubicBezTo>
                  <a:pt x="7040747" y="939587"/>
                  <a:pt x="7054497" y="956692"/>
                  <a:pt x="7075918" y="966212"/>
                </a:cubicBezTo>
                <a:cubicBezTo>
                  <a:pt x="7092381" y="973529"/>
                  <a:pt x="7110101" y="977607"/>
                  <a:pt x="7127192" y="983304"/>
                </a:cubicBezTo>
                <a:lnTo>
                  <a:pt x="7152830" y="991849"/>
                </a:lnTo>
                <a:cubicBezTo>
                  <a:pt x="7229742" y="989001"/>
                  <a:pt x="7306882" y="989877"/>
                  <a:pt x="7383566" y="983304"/>
                </a:cubicBezTo>
                <a:cubicBezTo>
                  <a:pt x="7412453" y="980828"/>
                  <a:pt x="7473332" y="959079"/>
                  <a:pt x="7503207" y="949121"/>
                </a:cubicBezTo>
                <a:lnTo>
                  <a:pt x="7528845" y="940575"/>
                </a:lnTo>
                <a:cubicBezTo>
                  <a:pt x="7537391" y="934878"/>
                  <a:pt x="7545042" y="927529"/>
                  <a:pt x="7554482" y="923483"/>
                </a:cubicBezTo>
                <a:cubicBezTo>
                  <a:pt x="7605142" y="901771"/>
                  <a:pt x="7584929" y="935765"/>
                  <a:pt x="7639940" y="880754"/>
                </a:cubicBezTo>
                <a:cubicBezTo>
                  <a:pt x="7657032" y="863662"/>
                  <a:pt x="7671103" y="842887"/>
                  <a:pt x="7691215" y="829479"/>
                </a:cubicBezTo>
                <a:lnTo>
                  <a:pt x="7742490" y="795296"/>
                </a:lnTo>
                <a:cubicBezTo>
                  <a:pt x="7790914" y="722658"/>
                  <a:pt x="7711156" y="835176"/>
                  <a:pt x="7810856" y="735476"/>
                </a:cubicBezTo>
                <a:lnTo>
                  <a:pt x="7862131" y="684201"/>
                </a:lnTo>
                <a:cubicBezTo>
                  <a:pt x="7870677" y="675655"/>
                  <a:pt x="7878100" y="665815"/>
                  <a:pt x="7887768" y="658564"/>
                </a:cubicBezTo>
                <a:cubicBezTo>
                  <a:pt x="7899162" y="650018"/>
                  <a:pt x="7912489" y="643571"/>
                  <a:pt x="7921951" y="632926"/>
                </a:cubicBezTo>
                <a:cubicBezTo>
                  <a:pt x="7935598" y="617573"/>
                  <a:pt x="7944740" y="598743"/>
                  <a:pt x="7956134" y="581651"/>
                </a:cubicBezTo>
                <a:cubicBezTo>
                  <a:pt x="7961831" y="573105"/>
                  <a:pt x="7968633" y="565200"/>
                  <a:pt x="7973226" y="556014"/>
                </a:cubicBezTo>
                <a:cubicBezTo>
                  <a:pt x="7978923" y="544620"/>
                  <a:pt x="7983998" y="532892"/>
                  <a:pt x="7990318" y="521831"/>
                </a:cubicBezTo>
                <a:cubicBezTo>
                  <a:pt x="7995414" y="512913"/>
                  <a:pt x="8002816" y="505380"/>
                  <a:pt x="8007409" y="496193"/>
                </a:cubicBezTo>
                <a:cubicBezTo>
                  <a:pt x="8042783" y="425444"/>
                  <a:pt x="7984073" y="518377"/>
                  <a:pt x="8033047" y="444919"/>
                </a:cubicBezTo>
                <a:cubicBezTo>
                  <a:pt x="8035895" y="436373"/>
                  <a:pt x="8037217" y="427156"/>
                  <a:pt x="8041592" y="419281"/>
                </a:cubicBezTo>
                <a:cubicBezTo>
                  <a:pt x="8051568" y="401325"/>
                  <a:pt x="8075776" y="368007"/>
                  <a:pt x="8075776" y="368007"/>
                </a:cubicBezTo>
                <a:cubicBezTo>
                  <a:pt x="8084680" y="341291"/>
                  <a:pt x="8093316" y="307885"/>
                  <a:pt x="8118504" y="291094"/>
                </a:cubicBezTo>
                <a:lnTo>
                  <a:pt x="8144142" y="274003"/>
                </a:lnTo>
                <a:cubicBezTo>
                  <a:pt x="8155536" y="256911"/>
                  <a:pt x="8163800" y="237253"/>
                  <a:pt x="8178325" y="222728"/>
                </a:cubicBezTo>
                <a:cubicBezTo>
                  <a:pt x="8236862" y="164191"/>
                  <a:pt x="8209488" y="184861"/>
                  <a:pt x="8255237" y="154362"/>
                </a:cubicBezTo>
                <a:cubicBezTo>
                  <a:pt x="8260934" y="145816"/>
                  <a:pt x="8264599" y="135488"/>
                  <a:pt x="8272329" y="128724"/>
                </a:cubicBezTo>
                <a:cubicBezTo>
                  <a:pt x="8313105" y="93045"/>
                  <a:pt x="8326472" y="93584"/>
                  <a:pt x="8374878" y="77449"/>
                </a:cubicBezTo>
                <a:lnTo>
                  <a:pt x="8528703" y="26175"/>
                </a:lnTo>
                <a:lnTo>
                  <a:pt x="8554340" y="17629"/>
                </a:lnTo>
                <a:cubicBezTo>
                  <a:pt x="8562886" y="14780"/>
                  <a:pt x="8571238" y="11268"/>
                  <a:pt x="8579977" y="9083"/>
                </a:cubicBezTo>
                <a:cubicBezTo>
                  <a:pt x="8591372" y="6234"/>
                  <a:pt x="8602534" y="2198"/>
                  <a:pt x="8614161" y="537"/>
                </a:cubicBezTo>
                <a:cubicBezTo>
                  <a:pt x="8622621" y="-672"/>
                  <a:pt x="8631252" y="537"/>
                  <a:pt x="8639798" y="537"/>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558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strips(upRight)">
                                      <p:cBhvr>
                                        <p:cTn id="7" dur="5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colorful&#10;&#10;Description automatically generated">
            <a:extLst>
              <a:ext uri="{FF2B5EF4-FFF2-40B4-BE49-F238E27FC236}">
                <a16:creationId xmlns:a16="http://schemas.microsoft.com/office/drawing/2014/main" id="{52D331A8-A45A-CF26-B116-831052B6C920}"/>
              </a:ext>
            </a:extLst>
          </p:cNvPr>
          <p:cNvPicPr>
            <a:picLocks noChangeAspect="1"/>
          </p:cNvPicPr>
          <p:nvPr/>
        </p:nvPicPr>
        <p:blipFill rotWithShape="1">
          <a:blip r:embed="rId2">
            <a:alphaModFix amt="6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5730"/>
          <a:stretch/>
        </p:blipFill>
        <p:spPr>
          <a:xfrm>
            <a:off x="-3048" y="-2"/>
            <a:ext cx="12191979" cy="6857990"/>
          </a:xfrm>
          <a:prstGeom prst="rect">
            <a:avLst/>
          </a:prstGeom>
        </p:spPr>
      </p:pic>
      <p:sp>
        <p:nvSpPr>
          <p:cNvPr id="2" name="Title 1">
            <a:extLst>
              <a:ext uri="{FF2B5EF4-FFF2-40B4-BE49-F238E27FC236}">
                <a16:creationId xmlns:a16="http://schemas.microsoft.com/office/drawing/2014/main" id="{DE0949AE-9E9A-481D-8FAC-31A289D5DBBC}"/>
              </a:ext>
            </a:extLst>
          </p:cNvPr>
          <p:cNvSpPr>
            <a:spLocks noGrp="1"/>
          </p:cNvSpPr>
          <p:nvPr>
            <p:ph type="title"/>
          </p:nvPr>
        </p:nvSpPr>
        <p:spPr>
          <a:xfrm>
            <a:off x="762082" y="211312"/>
            <a:ext cx="9792471" cy="2057037"/>
          </a:xfrm>
        </p:spPr>
        <p:txBody>
          <a:bodyPr>
            <a:normAutofit/>
          </a:bodyPr>
          <a:lstStyle/>
          <a:p>
            <a:r>
              <a:rPr lang="en-US" sz="4400" dirty="0">
                <a:solidFill>
                  <a:srgbClr val="8D5C71"/>
                </a:solidFill>
                <a:latin typeface="Book Antiqua" panose="02040602050305030304" pitchFamily="18" charset="0"/>
              </a:rPr>
              <a:t>Why Do We Care About </a:t>
            </a:r>
            <a:br>
              <a:rPr lang="en-US" sz="4400" dirty="0">
                <a:solidFill>
                  <a:srgbClr val="8D5C71"/>
                </a:solidFill>
                <a:latin typeface="Book Antiqua" panose="02040602050305030304" pitchFamily="18" charset="0"/>
              </a:rPr>
            </a:br>
            <a:r>
              <a:rPr lang="en-US" sz="4400" dirty="0">
                <a:solidFill>
                  <a:srgbClr val="8D5C71"/>
                </a:solidFill>
                <a:latin typeface="Book Antiqua" panose="02040602050305030304" pitchFamily="18" charset="0"/>
              </a:rPr>
              <a:t>Implicit Bias in Healthcare????</a:t>
            </a:r>
            <a:endParaRPr lang="en-US" dirty="0">
              <a:solidFill>
                <a:srgbClr val="8D5C71"/>
              </a:solidFill>
            </a:endParaRPr>
          </a:p>
        </p:txBody>
      </p:sp>
      <p:sp>
        <p:nvSpPr>
          <p:cNvPr id="10" name="Content Placeholder 9">
            <a:extLst>
              <a:ext uri="{FF2B5EF4-FFF2-40B4-BE49-F238E27FC236}">
                <a16:creationId xmlns:a16="http://schemas.microsoft.com/office/drawing/2014/main" id="{A5DCF55C-A3F8-05DD-1811-0033989C3E24}"/>
              </a:ext>
            </a:extLst>
          </p:cNvPr>
          <p:cNvSpPr>
            <a:spLocks noGrp="1"/>
          </p:cNvSpPr>
          <p:nvPr>
            <p:ph idx="1"/>
          </p:nvPr>
        </p:nvSpPr>
        <p:spPr>
          <a:xfrm>
            <a:off x="520506" y="2082017"/>
            <a:ext cx="10775852" cy="4294220"/>
          </a:xfrm>
        </p:spPr>
        <p:txBody>
          <a:bodyPr>
            <a:normAutofit/>
          </a:bodyPr>
          <a:lstStyle/>
          <a:p>
            <a:r>
              <a:rPr lang="en-US" b="1" dirty="0">
                <a:solidFill>
                  <a:srgbClr val="F5C4D7"/>
                </a:solidFill>
                <a:latin typeface="Book Antiqua" panose="02040602050305030304" pitchFamily="18" charset="0"/>
              </a:rPr>
              <a:t>Implicit biases:</a:t>
            </a:r>
          </a:p>
          <a:p>
            <a:pPr>
              <a:lnSpc>
                <a:spcPct val="100000"/>
              </a:lnSpc>
              <a:spcBef>
                <a:spcPts val="200"/>
              </a:spcBef>
            </a:pPr>
            <a:endParaRPr lang="en-US" b="1" dirty="0">
              <a:solidFill>
                <a:srgbClr val="F5C4D7"/>
              </a:solidFill>
              <a:latin typeface="Book Antiqua" panose="02040602050305030304" pitchFamily="18" charset="0"/>
            </a:endParaRPr>
          </a:p>
          <a:p>
            <a:pPr lvl="1"/>
            <a:r>
              <a:rPr lang="en-US" b="1" dirty="0">
                <a:solidFill>
                  <a:srgbClr val="F5C4D7"/>
                </a:solidFill>
                <a:latin typeface="Book Antiqua" panose="02040602050305030304" pitchFamily="18" charset="0"/>
              </a:rPr>
              <a:t>Can compound social/stress factors affecting health </a:t>
            </a:r>
          </a:p>
          <a:p>
            <a:pPr marL="457200" lvl="1" indent="0">
              <a:buNone/>
            </a:pPr>
            <a:r>
              <a:rPr lang="en-US" b="1" dirty="0">
                <a:solidFill>
                  <a:srgbClr val="F5C4D7"/>
                </a:solidFill>
                <a:latin typeface="Book Antiqua" panose="02040602050305030304" pitchFamily="18" charset="0"/>
              </a:rPr>
              <a:t>   and contribute to racial health disparities</a:t>
            </a:r>
          </a:p>
          <a:p>
            <a:pPr lvl="1"/>
            <a:r>
              <a:rPr lang="en-US" b="1" dirty="0">
                <a:solidFill>
                  <a:srgbClr val="F5C4D7"/>
                </a:solidFill>
                <a:latin typeface="Book Antiqua" panose="02040602050305030304" pitchFamily="18" charset="0"/>
              </a:rPr>
              <a:t>May be better understood as a cognitive manifestation of historical and structural/organizational inequalities, rather than solely a feature of individual mindsets</a:t>
            </a:r>
          </a:p>
          <a:p>
            <a:pPr lvl="2"/>
            <a:r>
              <a:rPr lang="en-US" sz="1800" b="1" dirty="0">
                <a:solidFill>
                  <a:srgbClr val="F5C4D7"/>
                </a:solidFill>
                <a:latin typeface="Book Antiqua" panose="02040602050305030304" pitchFamily="18" charset="0"/>
              </a:rPr>
              <a:t>Suggests that efforts to remediate implicit bias require attention be given to modifying social environments, and not solely to changing the attitudes of individuals</a:t>
            </a:r>
          </a:p>
          <a:p>
            <a:pPr marL="342900" indent="-342900">
              <a:buFont typeface="Arial" panose="020B0604020202020204" pitchFamily="34" charset="0"/>
              <a:buChar char="•"/>
            </a:pPr>
            <a:endParaRPr lang="en-US" sz="2400" dirty="0">
              <a:solidFill>
                <a:schemeClr val="bg1"/>
              </a:solidFill>
              <a:latin typeface="Book Antiqua" panose="02040602050305030304" pitchFamily="18" charset="0"/>
            </a:endParaRPr>
          </a:p>
          <a:p>
            <a:pPr marL="0" indent="0">
              <a:buNone/>
            </a:pPr>
            <a:endParaRPr lang="en-US" sz="2000" dirty="0">
              <a:solidFill>
                <a:schemeClr val="bg1"/>
              </a:solidFill>
              <a:latin typeface="Book Antiqua" panose="02040602050305030304" pitchFamily="18" charset="0"/>
            </a:endParaRPr>
          </a:p>
          <a:p>
            <a:pPr marL="0" indent="0">
              <a:buNone/>
            </a:pPr>
            <a:endParaRPr lang="en-US" sz="2000" dirty="0">
              <a:solidFill>
                <a:srgbClr val="FFFFFF"/>
              </a:solidFill>
            </a:endParaRPr>
          </a:p>
        </p:txBody>
      </p:sp>
      <p:sp>
        <p:nvSpPr>
          <p:cNvPr id="7" name="TextBox 6">
            <a:extLst>
              <a:ext uri="{FF2B5EF4-FFF2-40B4-BE49-F238E27FC236}">
                <a16:creationId xmlns:a16="http://schemas.microsoft.com/office/drawing/2014/main" id="{A3565E4F-0826-4CFB-E73B-62EACD8C9718}"/>
              </a:ext>
            </a:extLst>
          </p:cNvPr>
          <p:cNvSpPr txBox="1"/>
          <p:nvPr/>
        </p:nvSpPr>
        <p:spPr>
          <a:xfrm>
            <a:off x="895642" y="5877247"/>
            <a:ext cx="11035196" cy="769441"/>
          </a:xfrm>
          <a:prstGeom prst="rect">
            <a:avLst/>
          </a:prstGeom>
          <a:noFill/>
        </p:spPr>
        <p:txBody>
          <a:bodyPr wrap="square" rtlCol="0">
            <a:spAutoFit/>
          </a:bodyPr>
          <a:lstStyle/>
          <a:p>
            <a:r>
              <a:rPr lang="en-US" sz="2600" dirty="0">
                <a:solidFill>
                  <a:srgbClr val="73A7D0"/>
                </a:solidFill>
                <a:latin typeface="Book Antiqua" panose="02040602050305030304" pitchFamily="18" charset="0"/>
              </a:rPr>
              <a:t>Addressing these issues may mitigate disparities in health outcomes</a:t>
            </a:r>
          </a:p>
          <a:p>
            <a:endParaRPr lang="en-US" dirty="0"/>
          </a:p>
        </p:txBody>
      </p:sp>
    </p:spTree>
    <p:extLst>
      <p:ext uri="{BB962C8B-B14F-4D97-AF65-F5344CB8AC3E}">
        <p14:creationId xmlns:p14="http://schemas.microsoft.com/office/powerpoint/2010/main" val="1827013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00000">
              <a:srgbClr val="611063">
                <a:alpha val="84853"/>
              </a:srgbClr>
            </a:gs>
            <a:gs pos="55000">
              <a:schemeClr val="accent1"/>
            </a:gs>
          </a:gsLst>
          <a:lin ang="5400000" scaled="0"/>
        </a:gradFill>
        <a:effectLst/>
      </p:bgPr>
    </p:bg>
    <p:spTree>
      <p:nvGrpSpPr>
        <p:cNvPr id="1" name=""/>
        <p:cNvGrpSpPr/>
        <p:nvPr/>
      </p:nvGrpSpPr>
      <p:grpSpPr>
        <a:xfrm>
          <a:off x="0" y="0"/>
          <a:ext cx="0" cy="0"/>
          <a:chOff x="0" y="0"/>
          <a:chExt cx="0" cy="0"/>
        </a:xfrm>
      </p:grpSpPr>
      <p:pic>
        <p:nvPicPr>
          <p:cNvPr id="5" name="Content Placeholder 4" descr="A close-up of a brain&#10;&#10;Description automatically generated with medium confidence">
            <a:extLst>
              <a:ext uri="{FF2B5EF4-FFF2-40B4-BE49-F238E27FC236}">
                <a16:creationId xmlns:a16="http://schemas.microsoft.com/office/drawing/2014/main" id="{D4505A3A-9173-DF8D-DF65-25411ED5F46D}"/>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812" b="25821"/>
          <a:stretch/>
        </p:blipFill>
        <p:spPr>
          <a:xfrm>
            <a:off x="20" y="10"/>
            <a:ext cx="12191980" cy="6857990"/>
          </a:xfrm>
          <a:prstGeom prst="rect">
            <a:avLst/>
          </a:prstGeom>
        </p:spPr>
      </p:pic>
      <p:sp>
        <p:nvSpPr>
          <p:cNvPr id="2" name="Title 1">
            <a:extLst>
              <a:ext uri="{FF2B5EF4-FFF2-40B4-BE49-F238E27FC236}">
                <a16:creationId xmlns:a16="http://schemas.microsoft.com/office/drawing/2014/main" id="{F88592FB-B896-B50F-554D-FBC3405CF4F1}"/>
              </a:ext>
            </a:extLst>
          </p:cNvPr>
          <p:cNvSpPr>
            <a:spLocks noGrp="1"/>
          </p:cNvSpPr>
          <p:nvPr>
            <p:ph type="title"/>
          </p:nvPr>
        </p:nvSpPr>
        <p:spPr/>
        <p:txBody>
          <a:bodyPr>
            <a:normAutofit/>
          </a:bodyPr>
          <a:lstStyle/>
          <a:p>
            <a:r>
              <a:rPr lang="en-US" sz="4000" dirty="0">
                <a:solidFill>
                  <a:srgbClr val="FFFFFF"/>
                </a:solidFill>
                <a:latin typeface="Book Antiqua" panose="02040602050305030304" pitchFamily="18" charset="0"/>
              </a:rPr>
              <a:t>Summary: Implicit Bias in Healthcare</a:t>
            </a:r>
          </a:p>
        </p:txBody>
      </p:sp>
      <p:sp>
        <p:nvSpPr>
          <p:cNvPr id="10" name="Content Placeholder 9">
            <a:extLst>
              <a:ext uri="{FF2B5EF4-FFF2-40B4-BE49-F238E27FC236}">
                <a16:creationId xmlns:a16="http://schemas.microsoft.com/office/drawing/2014/main" id="{88BCE31C-2775-C474-F21F-42A1361F6AE4}"/>
              </a:ext>
            </a:extLst>
          </p:cNvPr>
          <p:cNvSpPr>
            <a:spLocks noGrp="1"/>
          </p:cNvSpPr>
          <p:nvPr>
            <p:ph idx="1"/>
          </p:nvPr>
        </p:nvSpPr>
        <p:spPr>
          <a:xfrm>
            <a:off x="838200" y="1825625"/>
            <a:ext cx="10515600" cy="1627993"/>
          </a:xfrm>
        </p:spPr>
        <p:txBody>
          <a:bodyPr>
            <a:normAutofit/>
          </a:bodyPr>
          <a:lstStyle/>
          <a:p>
            <a:r>
              <a:rPr lang="en-US" sz="2400" dirty="0">
                <a:latin typeface="Book Antiqua" panose="02040602050305030304" pitchFamily="18" charset="0"/>
              </a:rPr>
              <a:t>Whether bad or good, justified or unjustified, our beliefs and attitudes can become automatically triggered, affecting our behavior and decision making</a:t>
            </a:r>
          </a:p>
          <a:p>
            <a:endParaRPr lang="en-US" sz="2800" dirty="0"/>
          </a:p>
          <a:p>
            <a:pPr marL="0" indent="0">
              <a:buNone/>
            </a:pPr>
            <a:endParaRPr lang="en-US" sz="2800" dirty="0"/>
          </a:p>
          <a:p>
            <a:endParaRPr lang="en-US" dirty="0">
              <a:solidFill>
                <a:srgbClr val="FFFFFF"/>
              </a:solidFill>
            </a:endParaRPr>
          </a:p>
        </p:txBody>
      </p:sp>
      <p:sp>
        <p:nvSpPr>
          <p:cNvPr id="7" name="TextBox 6">
            <a:extLst>
              <a:ext uri="{FF2B5EF4-FFF2-40B4-BE49-F238E27FC236}">
                <a16:creationId xmlns:a16="http://schemas.microsoft.com/office/drawing/2014/main" id="{E32FF824-4EE7-9319-6A50-ACB40A0A265E}"/>
              </a:ext>
            </a:extLst>
          </p:cNvPr>
          <p:cNvSpPr txBox="1"/>
          <p:nvPr/>
        </p:nvSpPr>
        <p:spPr>
          <a:xfrm>
            <a:off x="5257821" y="3309149"/>
            <a:ext cx="6095979" cy="184665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Book Antiqua" panose="02040602050305030304" pitchFamily="18" charset="0"/>
              </a:rPr>
              <a:t>It can happen - </a:t>
            </a:r>
          </a:p>
          <a:p>
            <a:r>
              <a:rPr lang="en-US" sz="2400" dirty="0">
                <a:latin typeface="Book Antiqua" panose="02040602050305030304" pitchFamily="18" charset="0"/>
              </a:rPr>
              <a:t>         -irrespective of our values</a:t>
            </a:r>
          </a:p>
          <a:p>
            <a:r>
              <a:rPr lang="en-US" sz="2400" dirty="0">
                <a:latin typeface="Book Antiqua" panose="02040602050305030304" pitchFamily="18" charset="0"/>
              </a:rPr>
              <a:t>         -irrespective of what kind of person </a:t>
            </a:r>
          </a:p>
          <a:p>
            <a:r>
              <a:rPr lang="en-US" sz="2400" dirty="0">
                <a:latin typeface="Book Antiqua" panose="02040602050305030304" pitchFamily="18" charset="0"/>
              </a:rPr>
              <a:t>           we desire to be</a:t>
            </a:r>
          </a:p>
          <a:p>
            <a:endParaRPr lang="en-US" dirty="0"/>
          </a:p>
        </p:txBody>
      </p:sp>
      <p:sp>
        <p:nvSpPr>
          <p:cNvPr id="8" name="TextBox 7">
            <a:extLst>
              <a:ext uri="{FF2B5EF4-FFF2-40B4-BE49-F238E27FC236}">
                <a16:creationId xmlns:a16="http://schemas.microsoft.com/office/drawing/2014/main" id="{ED57BD0C-AE91-9D99-BD14-D418BB222B37}"/>
              </a:ext>
            </a:extLst>
          </p:cNvPr>
          <p:cNvSpPr txBox="1"/>
          <p:nvPr/>
        </p:nvSpPr>
        <p:spPr>
          <a:xfrm>
            <a:off x="1682527" y="3226088"/>
            <a:ext cx="3881191" cy="2215991"/>
          </a:xfrm>
          <a:prstGeom prst="rect">
            <a:avLst/>
          </a:prstGeom>
          <a:noFill/>
        </p:spPr>
        <p:txBody>
          <a:bodyPr wrap="none" rtlCol="0">
            <a:spAutoFit/>
          </a:bodyPr>
          <a:lstStyle/>
          <a:p>
            <a:pPr marL="342900" indent="-342900">
              <a:buClr>
                <a:schemeClr val="tx1"/>
              </a:buClr>
              <a:buFont typeface="Arial" panose="020B0604020202020204" pitchFamily="34" charset="0"/>
              <a:buChar char="•"/>
            </a:pPr>
            <a:r>
              <a:rPr lang="en-US" sz="2400" dirty="0">
                <a:latin typeface="Book Antiqua" panose="02040602050305030304" pitchFamily="18" charset="0"/>
              </a:rPr>
              <a:t>It can happen -</a:t>
            </a:r>
          </a:p>
          <a:p>
            <a:pPr marL="0" indent="0">
              <a:buNone/>
            </a:pPr>
            <a:r>
              <a:rPr lang="en-US" sz="2400" dirty="0">
                <a:latin typeface="Book Antiqua" panose="02040602050305030304" pitchFamily="18" charset="0"/>
              </a:rPr>
              <a:t>        -unintentionally</a:t>
            </a:r>
          </a:p>
          <a:p>
            <a:pPr marL="0" indent="0">
              <a:buNone/>
            </a:pPr>
            <a:r>
              <a:rPr lang="en-US" sz="2400" dirty="0">
                <a:latin typeface="Book Antiqua" panose="02040602050305030304" pitchFamily="18" charset="0"/>
              </a:rPr>
              <a:t>        -unconsciously</a:t>
            </a:r>
          </a:p>
          <a:p>
            <a:pPr marL="0" indent="0">
              <a:buNone/>
            </a:pPr>
            <a:r>
              <a:rPr lang="en-US" sz="2400" dirty="0">
                <a:latin typeface="Book Antiqua" panose="02040602050305030304" pitchFamily="18" charset="0"/>
              </a:rPr>
              <a:t>        -without effort</a:t>
            </a:r>
          </a:p>
          <a:p>
            <a:pPr marL="0" indent="0">
              <a:buNone/>
            </a:pPr>
            <a:r>
              <a:rPr lang="en-US" sz="2400" dirty="0">
                <a:latin typeface="Book Antiqua" panose="02040602050305030304" pitchFamily="18" charset="0"/>
              </a:rPr>
              <a:t>        -in a matter of seconds</a:t>
            </a:r>
          </a:p>
          <a:p>
            <a:endParaRPr lang="en-US" dirty="0"/>
          </a:p>
        </p:txBody>
      </p:sp>
    </p:spTree>
    <p:extLst>
      <p:ext uri="{BB962C8B-B14F-4D97-AF65-F5344CB8AC3E}">
        <p14:creationId xmlns:p14="http://schemas.microsoft.com/office/powerpoint/2010/main" val="2823905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blue, invertebrate, plant, coelenterate&#10;&#10;Description automatically generated">
            <a:extLst>
              <a:ext uri="{FF2B5EF4-FFF2-40B4-BE49-F238E27FC236}">
                <a16:creationId xmlns:a16="http://schemas.microsoft.com/office/drawing/2014/main" id="{739DC0C2-9984-07EF-16D7-AB1FACAB0833}"/>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78" r="1" b="1"/>
          <a:stretch/>
        </p:blipFill>
        <p:spPr>
          <a:xfrm>
            <a:off x="-346450" y="-228599"/>
            <a:ext cx="12538450" cy="7086599"/>
          </a:xfrm>
          <a:prstGeom prst="rect">
            <a:avLst/>
          </a:prstGeom>
        </p:spPr>
      </p:pic>
      <p:sp>
        <p:nvSpPr>
          <p:cNvPr id="2" name="Title 1">
            <a:extLst>
              <a:ext uri="{FF2B5EF4-FFF2-40B4-BE49-F238E27FC236}">
                <a16:creationId xmlns:a16="http://schemas.microsoft.com/office/drawing/2014/main" id="{7F21BB18-BBD0-6F6B-656A-A1C605460275}"/>
              </a:ext>
            </a:extLst>
          </p:cNvPr>
          <p:cNvSpPr>
            <a:spLocks noGrp="1"/>
          </p:cNvSpPr>
          <p:nvPr>
            <p:ph type="title"/>
          </p:nvPr>
        </p:nvSpPr>
        <p:spPr>
          <a:xfrm>
            <a:off x="1625356" y="533925"/>
            <a:ext cx="2728582" cy="4263326"/>
          </a:xfrm>
        </p:spPr>
        <p:txBody>
          <a:bodyPr>
            <a:normAutofit/>
          </a:bodyPr>
          <a:lstStyle/>
          <a:p>
            <a:pPr algn="r"/>
            <a:r>
              <a:rPr lang="en-US" sz="4000" dirty="0">
                <a:latin typeface="Book Antiqua" panose="02040602050305030304" pitchFamily="18" charset="0"/>
              </a:rPr>
              <a:t>Implicit Bias in Healthcare</a:t>
            </a:r>
            <a:endParaRPr lang="en-US" sz="4000" dirty="0">
              <a:solidFill>
                <a:srgbClr val="FFFFFF"/>
              </a:solidFill>
              <a:latin typeface="Book Antiqua" panose="02040602050305030304" pitchFamily="18" charset="0"/>
            </a:endParaRPr>
          </a:p>
        </p:txBody>
      </p:sp>
      <p:sp>
        <p:nvSpPr>
          <p:cNvPr id="10" name="Content Placeholder 9">
            <a:extLst>
              <a:ext uri="{FF2B5EF4-FFF2-40B4-BE49-F238E27FC236}">
                <a16:creationId xmlns:a16="http://schemas.microsoft.com/office/drawing/2014/main" id="{DE7EF714-9A69-284E-68FB-760E2215B053}"/>
              </a:ext>
            </a:extLst>
          </p:cNvPr>
          <p:cNvSpPr>
            <a:spLocks noGrp="1"/>
          </p:cNvSpPr>
          <p:nvPr>
            <p:ph idx="1"/>
          </p:nvPr>
        </p:nvSpPr>
        <p:spPr>
          <a:xfrm>
            <a:off x="4653372" y="977872"/>
            <a:ext cx="5749530" cy="3819379"/>
          </a:xfrm>
        </p:spPr>
        <p:txBody>
          <a:bodyPr anchor="ctr">
            <a:normAutofit/>
          </a:bodyPr>
          <a:lstStyle/>
          <a:p>
            <a:r>
              <a:rPr lang="en-US" dirty="0">
                <a:latin typeface="Book Antiqua" panose="02040602050305030304" pitchFamily="18" charset="0"/>
              </a:rPr>
              <a:t>Efforts to mitigate implicit biases that negatively affect healthcare require:</a:t>
            </a:r>
          </a:p>
          <a:p>
            <a:pPr lvl="1"/>
            <a:r>
              <a:rPr lang="en-US" dirty="0">
                <a:latin typeface="Book Antiqua" panose="02040602050305030304" pitchFamily="18" charset="0"/>
              </a:rPr>
              <a:t>Deliberate intention</a:t>
            </a:r>
          </a:p>
          <a:p>
            <a:pPr lvl="1"/>
            <a:r>
              <a:rPr lang="en-US" dirty="0">
                <a:latin typeface="Book Antiqua" panose="02040602050305030304" pitchFamily="18" charset="0"/>
              </a:rPr>
              <a:t>Focused attention</a:t>
            </a:r>
          </a:p>
          <a:p>
            <a:pPr lvl="1"/>
            <a:r>
              <a:rPr lang="en-US" dirty="0">
                <a:latin typeface="Book Antiqua" panose="02040602050305030304" pitchFamily="18" charset="0"/>
              </a:rPr>
              <a:t>Persistent mindfulness</a:t>
            </a:r>
          </a:p>
          <a:p>
            <a:pPr lvl="1"/>
            <a:endParaRPr lang="en-US" dirty="0">
              <a:solidFill>
                <a:srgbClr val="FFFFFF"/>
              </a:solidFill>
              <a:latin typeface="Book Antiqua" panose="02040602050305030304" pitchFamily="18" charset="0"/>
            </a:endParaRPr>
          </a:p>
          <a:p>
            <a:pPr lvl="1"/>
            <a:r>
              <a:rPr lang="en-US" dirty="0">
                <a:latin typeface="Book Antiqua" panose="02040602050305030304" pitchFamily="18" charset="0"/>
              </a:rPr>
              <a:t>Individual level</a:t>
            </a:r>
          </a:p>
          <a:p>
            <a:pPr lvl="1"/>
            <a:r>
              <a:rPr lang="en-US" dirty="0">
                <a:latin typeface="Book Antiqua" panose="02040602050305030304" pitchFamily="18" charset="0"/>
              </a:rPr>
              <a:t>Organizational level</a:t>
            </a:r>
          </a:p>
          <a:p>
            <a:pPr lvl="1"/>
            <a:endParaRPr lang="en-US" sz="2000" dirty="0">
              <a:solidFill>
                <a:srgbClr val="FFFFFF"/>
              </a:solidFill>
            </a:endParaRPr>
          </a:p>
        </p:txBody>
      </p:sp>
      <p:sp>
        <p:nvSpPr>
          <p:cNvPr id="7" name="TextBox 6">
            <a:extLst>
              <a:ext uri="{FF2B5EF4-FFF2-40B4-BE49-F238E27FC236}">
                <a16:creationId xmlns:a16="http://schemas.microsoft.com/office/drawing/2014/main" id="{93B0D6E6-0B3C-0DA5-B133-A052351989C9}"/>
              </a:ext>
            </a:extLst>
          </p:cNvPr>
          <p:cNvSpPr txBox="1"/>
          <p:nvPr/>
        </p:nvSpPr>
        <p:spPr>
          <a:xfrm>
            <a:off x="1550468" y="5022502"/>
            <a:ext cx="9091064" cy="1423467"/>
          </a:xfrm>
          <a:prstGeom prst="rect">
            <a:avLst/>
          </a:prstGeom>
          <a:noFill/>
          <a:ln>
            <a:solidFill>
              <a:schemeClr val="accent2"/>
            </a:solidFill>
          </a:ln>
        </p:spPr>
        <p:txBody>
          <a:bodyPr wrap="square" rtlCol="0">
            <a:spAutoFit/>
          </a:bodyPr>
          <a:lstStyle/>
          <a:p>
            <a:r>
              <a:rPr lang="en-US" sz="2200" dirty="0">
                <a:solidFill>
                  <a:schemeClr val="accent2"/>
                </a:solidFill>
                <a:latin typeface="Book Antiqua" panose="02040602050305030304" pitchFamily="18" charset="0"/>
              </a:rPr>
              <a:t>“</a:t>
            </a:r>
            <a:r>
              <a:rPr lang="en-US" sz="2200" dirty="0" err="1">
                <a:solidFill>
                  <a:schemeClr val="accent2"/>
                </a:solidFill>
                <a:latin typeface="Book Antiqua" panose="02040602050305030304" pitchFamily="18" charset="0"/>
              </a:rPr>
              <a:t>Deconstructuring</a:t>
            </a:r>
            <a:r>
              <a:rPr lang="en-US" sz="2200" dirty="0">
                <a:solidFill>
                  <a:schemeClr val="accent2"/>
                </a:solidFill>
                <a:latin typeface="Book Antiqua" panose="02040602050305030304" pitchFamily="18" charset="0"/>
              </a:rPr>
              <a:t> our unconscious bias </a:t>
            </a:r>
            <a:r>
              <a:rPr lang="en-US" sz="2200" u="sng" dirty="0">
                <a:ln w="0"/>
                <a:solidFill>
                  <a:schemeClr val="accent2"/>
                </a:solidFill>
                <a:effectLst>
                  <a:outerShdw blurRad="38100" dist="19050" dir="2700000" algn="tl" rotWithShape="0">
                    <a:schemeClr val="dk1">
                      <a:alpha val="40000"/>
                    </a:schemeClr>
                  </a:outerShdw>
                </a:effectLst>
                <a:latin typeface="Book Antiqua" panose="02040602050305030304" pitchFamily="18" charset="0"/>
              </a:rPr>
              <a:t>takes consistent work.  </a:t>
            </a:r>
            <a:endParaRPr lang="en-US" sz="2200" u="sng" dirty="0">
              <a:solidFill>
                <a:schemeClr val="accent2"/>
              </a:solidFill>
              <a:latin typeface="Book Antiqua" panose="02040602050305030304" pitchFamily="18" charset="0"/>
            </a:endParaRPr>
          </a:p>
          <a:p>
            <a:pPr>
              <a:spcAft>
                <a:spcPts val="300"/>
              </a:spcAft>
            </a:pPr>
            <a:r>
              <a:rPr lang="en-US" sz="2200" dirty="0">
                <a:solidFill>
                  <a:schemeClr val="accent2"/>
                </a:solidFill>
                <a:latin typeface="Book Antiqua" panose="02040602050305030304" pitchFamily="18" charset="0"/>
              </a:rPr>
              <a:t>We can’t address it once and be done.  We need to recognize these unwanted, deep-rooted beliefs and limit their influence on us.”</a:t>
            </a:r>
          </a:p>
          <a:p>
            <a:pPr marL="914400" lvl="3"/>
            <a:r>
              <a:rPr lang="en-US" sz="1800" dirty="0">
                <a:solidFill>
                  <a:schemeClr val="accent2"/>
                </a:solidFill>
                <a:latin typeface="Book Antiqua" panose="02040602050305030304" pitchFamily="18" charset="0"/>
              </a:rPr>
              <a:t>                                                                                                            - Sarah </a:t>
            </a:r>
            <a:r>
              <a:rPr lang="en-US" sz="1800" dirty="0" err="1">
                <a:solidFill>
                  <a:schemeClr val="accent2"/>
                </a:solidFill>
                <a:latin typeface="Book Antiqua" panose="02040602050305030304" pitchFamily="18" charset="0"/>
              </a:rPr>
              <a:t>Fiarman</a:t>
            </a:r>
            <a:endParaRPr lang="en-US" dirty="0">
              <a:solidFill>
                <a:schemeClr val="accent2"/>
              </a:solidFill>
            </a:endParaRPr>
          </a:p>
        </p:txBody>
      </p:sp>
    </p:spTree>
    <p:extLst>
      <p:ext uri="{BB962C8B-B14F-4D97-AF65-F5344CB8AC3E}">
        <p14:creationId xmlns:p14="http://schemas.microsoft.com/office/powerpoint/2010/main" val="2640181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1CE094-51F1-0D3F-91D3-B08C68A4332E}"/>
              </a:ext>
            </a:extLst>
          </p:cNvPr>
          <p:cNvPicPr>
            <a:picLocks noChangeAspect="1"/>
          </p:cNvPicPr>
          <p:nvPr/>
        </p:nvPicPr>
        <p:blipFill rotWithShape="1">
          <a:blip r:embed="rId2">
            <a:alphaModFix amt="50000"/>
          </a:blip>
          <a:srcRect t="6517" r="-1" b="8233"/>
          <a:stretch/>
        </p:blipFill>
        <p:spPr>
          <a:xfrm>
            <a:off x="20" y="10"/>
            <a:ext cx="12188930" cy="6857990"/>
          </a:xfrm>
          <a:prstGeom prst="rect">
            <a:avLst/>
          </a:prstGeom>
        </p:spPr>
      </p:pic>
      <p:sp>
        <p:nvSpPr>
          <p:cNvPr id="2" name="Title 1">
            <a:extLst>
              <a:ext uri="{FF2B5EF4-FFF2-40B4-BE49-F238E27FC236}">
                <a16:creationId xmlns:a16="http://schemas.microsoft.com/office/drawing/2014/main" id="{E212B290-98B3-ED95-E397-16684C66A509}"/>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100" b="1" i="0" u="none" strike="noStrike">
                <a:solidFill>
                  <a:srgbClr val="FFFFFF"/>
                </a:solidFill>
                <a:effectLst/>
              </a:rPr>
              <a:t>“The only thing necessary for the triumph of evil is for good men to do nothing.”</a:t>
            </a:r>
            <a:endParaRPr lang="en-US" sz="6100" b="1">
              <a:solidFill>
                <a:srgbClr val="FFFFFF"/>
              </a:solidFill>
            </a:endParaRPr>
          </a:p>
        </p:txBody>
      </p:sp>
      <p:sp>
        <p:nvSpPr>
          <p:cNvPr id="3" name="Text Placeholder 2">
            <a:extLst>
              <a:ext uri="{FF2B5EF4-FFF2-40B4-BE49-F238E27FC236}">
                <a16:creationId xmlns:a16="http://schemas.microsoft.com/office/drawing/2014/main" id="{B8E93FB5-4448-1D13-0202-1077FA502F86}"/>
              </a:ext>
            </a:extLst>
          </p:cNvPr>
          <p:cNvSpPr>
            <a:spLocks noGrp="1"/>
          </p:cNvSpPr>
          <p:nvPr>
            <p:ph type="body" idx="1"/>
          </p:nvPr>
        </p:nvSpPr>
        <p:spPr>
          <a:xfrm>
            <a:off x="1527048" y="4599432"/>
            <a:ext cx="9144000" cy="1536192"/>
          </a:xfrm>
        </p:spPr>
        <p:txBody>
          <a:bodyPr vert="horz" lIns="91440" tIns="45720" rIns="91440" bIns="45720" rtlCol="0">
            <a:normAutofit/>
          </a:bodyPr>
          <a:lstStyle/>
          <a:p>
            <a:pPr algn="ctr"/>
            <a:r>
              <a:rPr lang="en-US">
                <a:solidFill>
                  <a:srgbClr val="FFFFFF"/>
                </a:solidFill>
              </a:rPr>
              <a:t>							Edmond Burke</a:t>
            </a:r>
          </a:p>
        </p:txBody>
      </p:sp>
    </p:spTree>
    <p:extLst>
      <p:ext uri="{BB962C8B-B14F-4D97-AF65-F5344CB8AC3E}">
        <p14:creationId xmlns:p14="http://schemas.microsoft.com/office/powerpoint/2010/main" val="26901404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3A73A3-B60A-A038-B4F7-F323A42EFE0F}"/>
              </a:ext>
            </a:extLst>
          </p:cNvPr>
          <p:cNvPicPr>
            <a:picLocks noChangeAspect="1"/>
          </p:cNvPicPr>
          <p:nvPr/>
        </p:nvPicPr>
        <p:blipFill rotWithShape="1">
          <a:blip r:embed="rId2">
            <a:alphaModFix amt="40000"/>
          </a:blip>
          <a:srcRect t="5067" b="4933"/>
          <a:stretch/>
        </p:blipFill>
        <p:spPr>
          <a:xfrm>
            <a:off x="20" y="10"/>
            <a:ext cx="12191980" cy="6857990"/>
          </a:xfrm>
          <a:prstGeom prst="rect">
            <a:avLst/>
          </a:prstGeom>
        </p:spPr>
      </p:pic>
      <p:sp>
        <p:nvSpPr>
          <p:cNvPr id="2" name="Title 1">
            <a:extLst>
              <a:ext uri="{FF2B5EF4-FFF2-40B4-BE49-F238E27FC236}">
                <a16:creationId xmlns:a16="http://schemas.microsoft.com/office/drawing/2014/main" id="{FF60F0DD-64F0-F5B5-07BC-3C0E4F76B5C0}"/>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3700" b="1" i="1" u="none" strike="noStrike" dirty="0">
                <a:ln w="22225">
                  <a:solidFill>
                    <a:schemeClr val="tx1"/>
                  </a:solidFill>
                  <a:miter lim="800000"/>
                </a:ln>
                <a:solidFill>
                  <a:srgbClr val="00B050"/>
                </a:solidFill>
                <a:effectLst/>
                <a:latin typeface="Book Antiqua" panose="02040602050305030304" pitchFamily="18" charset="0"/>
              </a:rPr>
              <a:t>I am only one, but I am one. </a:t>
            </a:r>
            <a:br>
              <a:rPr lang="en-US" sz="3700" b="1" i="1" u="none" strike="noStrike" dirty="0">
                <a:ln w="22225">
                  <a:solidFill>
                    <a:schemeClr val="tx1"/>
                  </a:solidFill>
                  <a:miter lim="800000"/>
                </a:ln>
                <a:solidFill>
                  <a:srgbClr val="00B050"/>
                </a:solidFill>
                <a:effectLst/>
                <a:latin typeface="Book Antiqua" panose="02040602050305030304" pitchFamily="18" charset="0"/>
              </a:rPr>
            </a:br>
            <a:br>
              <a:rPr lang="en-US" sz="3700" b="1" i="1" u="none" strike="noStrike" dirty="0">
                <a:ln w="22225">
                  <a:solidFill>
                    <a:schemeClr val="tx1"/>
                  </a:solidFill>
                  <a:miter lim="800000"/>
                </a:ln>
                <a:solidFill>
                  <a:srgbClr val="00B050"/>
                </a:solidFill>
                <a:effectLst/>
                <a:latin typeface="Book Antiqua" panose="02040602050305030304" pitchFamily="18" charset="0"/>
              </a:rPr>
            </a:br>
            <a:r>
              <a:rPr lang="en-US" sz="3700" b="1" i="1" u="none" strike="noStrike" dirty="0">
                <a:ln w="22225">
                  <a:solidFill>
                    <a:schemeClr val="tx1"/>
                  </a:solidFill>
                  <a:miter lim="800000"/>
                </a:ln>
                <a:solidFill>
                  <a:srgbClr val="00B050"/>
                </a:solidFill>
                <a:effectLst/>
                <a:latin typeface="Book Antiqua" panose="02040602050305030304" pitchFamily="18" charset="0"/>
              </a:rPr>
              <a:t>I cannot do everything, but I can do something. </a:t>
            </a:r>
            <a:br>
              <a:rPr lang="en-US" sz="3700" b="1" i="1" u="none" strike="noStrike" dirty="0">
                <a:ln w="22225">
                  <a:solidFill>
                    <a:schemeClr val="tx1"/>
                  </a:solidFill>
                  <a:miter lim="800000"/>
                </a:ln>
                <a:solidFill>
                  <a:srgbClr val="00B050"/>
                </a:solidFill>
                <a:effectLst/>
                <a:latin typeface="Book Antiqua" panose="02040602050305030304" pitchFamily="18" charset="0"/>
              </a:rPr>
            </a:br>
            <a:br>
              <a:rPr lang="en-US" sz="3700" b="1" i="1" u="none" strike="noStrike" dirty="0">
                <a:ln w="22225">
                  <a:solidFill>
                    <a:schemeClr val="tx1"/>
                  </a:solidFill>
                  <a:miter lim="800000"/>
                </a:ln>
                <a:solidFill>
                  <a:srgbClr val="00B050"/>
                </a:solidFill>
                <a:effectLst/>
                <a:latin typeface="Book Antiqua" panose="02040602050305030304" pitchFamily="18" charset="0"/>
              </a:rPr>
            </a:br>
            <a:r>
              <a:rPr lang="en-US" sz="3700" b="1" i="1" u="none" strike="noStrike" dirty="0">
                <a:ln w="22225">
                  <a:solidFill>
                    <a:schemeClr val="tx1"/>
                  </a:solidFill>
                  <a:miter lim="800000"/>
                </a:ln>
                <a:solidFill>
                  <a:srgbClr val="00B050"/>
                </a:solidFill>
                <a:effectLst/>
                <a:latin typeface="Book Antiqua" panose="02040602050305030304" pitchFamily="18" charset="0"/>
              </a:rPr>
              <a:t> . . . .and I will not refuse to do the something that I can do.</a:t>
            </a:r>
            <a:endParaRPr lang="en-US" sz="3700" b="1" dirty="0">
              <a:ln w="22225">
                <a:solidFill>
                  <a:schemeClr val="tx1"/>
                </a:solidFill>
                <a:miter lim="800000"/>
              </a:ln>
              <a:solidFill>
                <a:srgbClr val="00B050"/>
              </a:solidFill>
              <a:latin typeface="Book Antiqua" panose="02040602050305030304" pitchFamily="18" charset="0"/>
            </a:endParaRPr>
          </a:p>
        </p:txBody>
      </p:sp>
      <p:sp>
        <p:nvSpPr>
          <p:cNvPr id="3" name="Text Placeholder 2">
            <a:extLst>
              <a:ext uri="{FF2B5EF4-FFF2-40B4-BE49-F238E27FC236}">
                <a16:creationId xmlns:a16="http://schemas.microsoft.com/office/drawing/2014/main" id="{F9437F1E-718F-7B17-1B15-93DE7CB5316F}"/>
              </a:ext>
            </a:extLst>
          </p:cNvPr>
          <p:cNvSpPr>
            <a:spLocks noGrp="1"/>
          </p:cNvSpPr>
          <p:nvPr>
            <p:ph type="body" idx="1"/>
          </p:nvPr>
        </p:nvSpPr>
        <p:spPr>
          <a:xfrm>
            <a:off x="965200" y="4572002"/>
            <a:ext cx="10261600" cy="1202995"/>
          </a:xfrm>
        </p:spPr>
        <p:txBody>
          <a:bodyPr vert="horz" lIns="91440" tIns="45720" rIns="91440" bIns="45720" rtlCol="0">
            <a:normAutofit/>
          </a:bodyPr>
          <a:lstStyle/>
          <a:p>
            <a:r>
              <a:rPr lang="en-US" sz="3200" dirty="0">
                <a:solidFill>
                  <a:schemeClr val="tx1"/>
                </a:solidFill>
              </a:rPr>
              <a:t>					</a:t>
            </a:r>
            <a:r>
              <a:rPr lang="en-US" sz="2800" dirty="0">
                <a:solidFill>
                  <a:schemeClr val="tx1"/>
                </a:solidFill>
                <a:latin typeface="Book Antiqua" panose="02040602050305030304" pitchFamily="18" charset="0"/>
              </a:rPr>
              <a:t>Edward Everett Hale</a:t>
            </a:r>
          </a:p>
        </p:txBody>
      </p:sp>
    </p:spTree>
    <p:extLst>
      <p:ext uri="{BB962C8B-B14F-4D97-AF65-F5344CB8AC3E}">
        <p14:creationId xmlns:p14="http://schemas.microsoft.com/office/powerpoint/2010/main" val="35999606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1D89B7EA-C1EE-F507-7566-BE6F786ACE34}"/>
              </a:ext>
            </a:extLst>
          </p:cNvPr>
          <p:cNvPicPr>
            <a:picLocks noChangeAspect="1"/>
          </p:cNvPicPr>
          <p:nvPr/>
        </p:nvPicPr>
        <p:blipFill rotWithShape="1">
          <a:blip r:embed="rId2">
            <a:alphaModFix amt="40000"/>
          </a:blip>
          <a:srcRect t="23986"/>
          <a:stretch/>
        </p:blipFill>
        <p:spPr>
          <a:xfrm>
            <a:off x="20" y="10"/>
            <a:ext cx="12191980" cy="6857990"/>
          </a:xfrm>
          <a:prstGeom prst="rect">
            <a:avLst/>
          </a:prstGeom>
        </p:spPr>
      </p:pic>
      <p:sp>
        <p:nvSpPr>
          <p:cNvPr id="4" name="Title 3"/>
          <p:cNvSpPr>
            <a:spLocks noGrp="1"/>
          </p:cNvSpPr>
          <p:nvPr>
            <p:ph type="ctrTitle"/>
          </p:nvPr>
        </p:nvSpPr>
        <p:spPr/>
        <p:txBody>
          <a:bodyPr>
            <a:normAutofit fontScale="90000"/>
          </a:bodyPr>
          <a:lstStyle/>
          <a:p>
            <a:r>
              <a:rPr lang="en-US" b="1" i="1" dirty="0">
                <a:latin typeface="Book Antiqua" panose="02040602050305030304" pitchFamily="18" charset="0"/>
              </a:rPr>
              <a:t>Perspectives on </a:t>
            </a:r>
            <a:br>
              <a:rPr lang="en-US" b="1" i="1" dirty="0">
                <a:solidFill>
                  <a:schemeClr val="accent3">
                    <a:lumMod val="60000"/>
                    <a:lumOff val="40000"/>
                  </a:schemeClr>
                </a:solidFill>
                <a:latin typeface="Book Antiqua" panose="02040602050305030304" pitchFamily="18" charset="0"/>
              </a:rPr>
            </a:br>
            <a:r>
              <a:rPr lang="en-US" b="1" i="1" dirty="0">
                <a:latin typeface="Book Antiqua" panose="02040602050305030304" pitchFamily="18" charset="0"/>
              </a:rPr>
              <a:t>Implicit Bias in </a:t>
            </a:r>
            <a:br>
              <a:rPr lang="en-US" b="1" i="1" dirty="0">
                <a:latin typeface="Book Antiqua" panose="02040602050305030304" pitchFamily="18" charset="0"/>
              </a:rPr>
            </a:br>
            <a:r>
              <a:rPr lang="en-US" b="1" i="1" dirty="0">
                <a:latin typeface="Book Antiqua" panose="02040602050305030304" pitchFamily="18" charset="0"/>
              </a:rPr>
              <a:t>Maternal Healthcare</a:t>
            </a:r>
          </a:p>
        </p:txBody>
      </p:sp>
      <p:sp>
        <p:nvSpPr>
          <p:cNvPr id="5" name="Subtitle 4"/>
          <p:cNvSpPr>
            <a:spLocks noGrp="1"/>
          </p:cNvSpPr>
          <p:nvPr>
            <p:ph type="subTitle" idx="1"/>
          </p:nvPr>
        </p:nvSpPr>
        <p:spPr>
          <a:xfrm>
            <a:off x="1524000" y="3804435"/>
            <a:ext cx="9144000" cy="1655762"/>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lnSpc>
                <a:spcPct val="90000"/>
              </a:lnSpc>
            </a:pPr>
            <a:r>
              <a:rPr lang="en-US" sz="3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ook Antiqua" panose="02040602050305030304" pitchFamily="18" charset="0"/>
              </a:rPr>
              <a:t>Lauren Dungy-Poythress, MD</a:t>
            </a:r>
          </a:p>
          <a:p>
            <a:pPr>
              <a:lnSpc>
                <a:spcPct val="90000"/>
              </a:lnSpc>
            </a:pPr>
            <a:r>
              <a:rPr lang="en-US" sz="3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ook Antiqua" panose="02040602050305030304" pitchFamily="18" charset="0"/>
              </a:rPr>
              <a:t>Associate Professor</a:t>
            </a:r>
          </a:p>
          <a:p>
            <a:pPr>
              <a:lnSpc>
                <a:spcPct val="90000"/>
              </a:lnSpc>
            </a:pPr>
            <a:r>
              <a:rPr lang="en-US" sz="3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ook Antiqua" panose="02040602050305030304" pitchFamily="18" charset="0"/>
              </a:rPr>
              <a:t>Division of Maternal-Fetal Medicine</a:t>
            </a:r>
          </a:p>
          <a:p>
            <a:pPr>
              <a:lnSpc>
                <a:spcPct val="90000"/>
              </a:lnSpc>
            </a:pPr>
            <a:r>
              <a:rPr lang="en-US" sz="3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ook Antiqua" panose="02040602050305030304" pitchFamily="18" charset="0"/>
              </a:rPr>
              <a:t>Indiana University School of Medicine</a:t>
            </a:r>
          </a:p>
        </p:txBody>
      </p:sp>
    </p:spTree>
    <p:extLst>
      <p:ext uri="{BB962C8B-B14F-4D97-AF65-F5344CB8AC3E}">
        <p14:creationId xmlns:p14="http://schemas.microsoft.com/office/powerpoint/2010/main" val="3158427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433D8-3ADC-C5C2-2C7A-26E413A5BF5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6757411-C5C4-EBA0-C0C5-F8F8FA11924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9384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ackground pattern&#10;&#10;Description automatically generated">
            <a:extLst>
              <a:ext uri="{FF2B5EF4-FFF2-40B4-BE49-F238E27FC236}">
                <a16:creationId xmlns:a16="http://schemas.microsoft.com/office/drawing/2014/main" id="{1D89B7EA-C1EE-F507-7566-BE6F786ACE34}"/>
              </a:ext>
            </a:extLst>
          </p:cNvPr>
          <p:cNvPicPr>
            <a:picLocks noChangeAspect="1"/>
          </p:cNvPicPr>
          <p:nvPr/>
        </p:nvPicPr>
        <p:blipFill rotWithShape="1">
          <a:blip r:embed="rId2">
            <a:alphaModFix amt="50000"/>
          </a:blip>
          <a:srcRect t="23968" r="-1" b="-1"/>
          <a:stretch/>
        </p:blipFill>
        <p:spPr>
          <a:xfrm>
            <a:off x="3070" y="-43424"/>
            <a:ext cx="12188930" cy="6857990"/>
          </a:xfrm>
          <a:prstGeom prst="rect">
            <a:avLst/>
          </a:prstGeom>
        </p:spPr>
      </p:pic>
      <p:sp>
        <p:nvSpPr>
          <p:cNvPr id="4" name="Title 3"/>
          <p:cNvSpPr>
            <a:spLocks noGrp="1"/>
          </p:cNvSpPr>
          <p:nvPr>
            <p:ph type="ctrTitle"/>
          </p:nvPr>
        </p:nvSpPr>
        <p:spPr>
          <a:xfrm>
            <a:off x="1522476" y="722376"/>
            <a:ext cx="9144000" cy="3063240"/>
          </a:xfrm>
          <a:ln>
            <a:noFill/>
          </a:ln>
        </p:spPr>
        <p:txBody>
          <a:bodyPr vert="horz" lIns="91440" tIns="45720" rIns="91440" bIns="45720" rtlCol="0">
            <a:normAutofit/>
          </a:bodyPr>
          <a:lstStyle/>
          <a:p>
            <a:r>
              <a:rPr lang="en-US" sz="6600" b="1" i="1" dirty="0">
                <a:solidFill>
                  <a:schemeClr val="accent3">
                    <a:lumMod val="60000"/>
                    <a:lumOff val="40000"/>
                  </a:schemeClr>
                </a:solidFill>
                <a:latin typeface="Book Antiqua" panose="02040602050305030304" pitchFamily="18" charset="0"/>
              </a:rPr>
              <a:t>Perspectives on Implicit Bias </a:t>
            </a:r>
            <a:br>
              <a:rPr lang="en-US" sz="6600" b="1" i="1" dirty="0">
                <a:solidFill>
                  <a:schemeClr val="accent3">
                    <a:lumMod val="60000"/>
                    <a:lumOff val="40000"/>
                  </a:schemeClr>
                </a:solidFill>
                <a:latin typeface="Book Antiqua" panose="02040602050305030304" pitchFamily="18" charset="0"/>
              </a:rPr>
            </a:br>
            <a:r>
              <a:rPr lang="en-US" sz="6600" b="1" i="1" dirty="0">
                <a:solidFill>
                  <a:schemeClr val="accent3">
                    <a:lumMod val="60000"/>
                    <a:lumOff val="40000"/>
                  </a:schemeClr>
                </a:solidFill>
                <a:latin typeface="Book Antiqua" panose="02040602050305030304" pitchFamily="18" charset="0"/>
              </a:rPr>
              <a:t>in Maternal Healthcare</a:t>
            </a:r>
          </a:p>
        </p:txBody>
      </p:sp>
      <p:sp>
        <p:nvSpPr>
          <p:cNvPr id="5" name="Subtitle 4"/>
          <p:cNvSpPr>
            <a:spLocks noGrp="1"/>
          </p:cNvSpPr>
          <p:nvPr>
            <p:ph type="subTitle" idx="1"/>
          </p:nvPr>
        </p:nvSpPr>
        <p:spPr>
          <a:xfrm>
            <a:off x="1522476" y="4430335"/>
            <a:ext cx="9144000" cy="1536192"/>
          </a:xfrm>
          <a:ln>
            <a:noFill/>
          </a:ln>
        </p:spPr>
        <p:txBody>
          <a:bodyPr vert="horz" lIns="91440" tIns="45720" rIns="91440" bIns="45720" rtlCol="0">
            <a:noAutofit/>
            <a:scene3d>
              <a:camera prst="orthographicFront"/>
              <a:lightRig rig="harsh" dir="t"/>
            </a:scene3d>
            <a:sp3d extrusionH="57150" prstMaterial="matte">
              <a:bevelT w="63500" h="12700" prst="angle"/>
              <a:contourClr>
                <a:schemeClr val="bg1">
                  <a:lumMod val="65000"/>
                </a:schemeClr>
              </a:contourClr>
            </a:sp3d>
          </a:bodyPr>
          <a:lstStyle/>
          <a:p>
            <a:r>
              <a:rPr lang="en-US" sz="3200" b="1" i="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Book Antiqua" panose="02040602050305030304" pitchFamily="18" charset="0"/>
              </a:rPr>
              <a:t>Lauren Dungy-Poythress, MD</a:t>
            </a:r>
          </a:p>
          <a:p>
            <a:r>
              <a:rPr lang="en-US" sz="3200" b="1" i="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Book Antiqua" panose="02040602050305030304" pitchFamily="18" charset="0"/>
              </a:rPr>
              <a:t>Associate Professor</a:t>
            </a:r>
          </a:p>
          <a:p>
            <a:r>
              <a:rPr lang="en-US" sz="3200" b="1" i="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Book Antiqua" panose="02040602050305030304" pitchFamily="18" charset="0"/>
              </a:rPr>
              <a:t>Division of Maternal-Fetal Medicine</a:t>
            </a:r>
          </a:p>
          <a:p>
            <a:r>
              <a:rPr lang="en-US" sz="3200" b="1" i="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Book Antiqua" panose="02040602050305030304" pitchFamily="18" charset="0"/>
              </a:rPr>
              <a:t>Indiana University School of Medicine</a:t>
            </a:r>
          </a:p>
        </p:txBody>
      </p:sp>
      <p:sp>
        <p:nvSpPr>
          <p:cNvPr id="1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6929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25786FE1-28B6-0503-86CF-964CE22F5FDE}"/>
              </a:ext>
            </a:extLst>
          </p:cNvPr>
          <p:cNvSpPr/>
          <p:nvPr/>
        </p:nvSpPr>
        <p:spPr>
          <a:xfrm>
            <a:off x="787842" y="4271519"/>
            <a:ext cx="2059921" cy="640894"/>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Conformity</a:t>
            </a:r>
            <a:endParaRPr lang="en-US" sz="1600" b="1" dirty="0">
              <a:latin typeface="Book Antiqua" panose="02040602050305030304" pitchFamily="18" charset="0"/>
            </a:endParaRPr>
          </a:p>
        </p:txBody>
      </p:sp>
      <p:cxnSp>
        <p:nvCxnSpPr>
          <p:cNvPr id="10" name="Straight Arrow Connector 9">
            <a:extLst>
              <a:ext uri="{FF2B5EF4-FFF2-40B4-BE49-F238E27FC236}">
                <a16:creationId xmlns:a16="http://schemas.microsoft.com/office/drawing/2014/main" id="{12822A30-3874-3896-1E67-21D3CE681537}"/>
              </a:ext>
            </a:extLst>
          </p:cNvPr>
          <p:cNvCxnSpPr>
            <a:cxnSpLocks/>
          </p:cNvCxnSpPr>
          <p:nvPr/>
        </p:nvCxnSpPr>
        <p:spPr>
          <a:xfrm flipV="1">
            <a:off x="2204249" y="1834550"/>
            <a:ext cx="8024639" cy="3763184"/>
          </a:xfrm>
          <a:prstGeom prst="straightConnector1">
            <a:avLst/>
          </a:prstGeom>
          <a:ln w="7620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Cloud 27">
            <a:extLst>
              <a:ext uri="{FF2B5EF4-FFF2-40B4-BE49-F238E27FC236}">
                <a16:creationId xmlns:a16="http://schemas.microsoft.com/office/drawing/2014/main" id="{E39F0C34-1510-1A59-4ABF-54D4C3DB6134}"/>
              </a:ext>
            </a:extLst>
          </p:cNvPr>
          <p:cNvSpPr/>
          <p:nvPr/>
        </p:nvSpPr>
        <p:spPr>
          <a:xfrm>
            <a:off x="2567217" y="5757605"/>
            <a:ext cx="2017128" cy="670413"/>
          </a:xfrm>
          <a:prstGeom prst="cloud">
            <a:avLst/>
          </a:prstGeom>
          <a:solidFill>
            <a:srgbClr val="AE50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Conformity</a:t>
            </a:r>
            <a:endParaRPr lang="en-US" sz="1600" b="1" dirty="0">
              <a:latin typeface="Book Antiqua" panose="02040602050305030304" pitchFamily="18" charset="0"/>
            </a:endParaRPr>
          </a:p>
        </p:txBody>
      </p:sp>
      <p:sp>
        <p:nvSpPr>
          <p:cNvPr id="29" name="Cloud 28">
            <a:extLst>
              <a:ext uri="{FF2B5EF4-FFF2-40B4-BE49-F238E27FC236}">
                <a16:creationId xmlns:a16="http://schemas.microsoft.com/office/drawing/2014/main" id="{D839498F-55DD-4A63-339F-F6041A1648DA}"/>
              </a:ext>
            </a:extLst>
          </p:cNvPr>
          <p:cNvSpPr/>
          <p:nvPr/>
        </p:nvSpPr>
        <p:spPr>
          <a:xfrm>
            <a:off x="6259819" y="4125328"/>
            <a:ext cx="2354591" cy="799723"/>
          </a:xfrm>
          <a:prstGeom prst="cloud">
            <a:avLst/>
          </a:prstGeom>
          <a:solidFill>
            <a:srgbClr val="AE50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Dissension</a:t>
            </a:r>
          </a:p>
          <a:p>
            <a:pPr algn="ctr" defTabSz="790773">
              <a:spcAft>
                <a:spcPts val="552"/>
              </a:spcAft>
            </a:pPr>
            <a:r>
              <a:rPr lang="en-US" sz="1600" b="1" kern="1200" dirty="0">
                <a:solidFill>
                  <a:schemeClr val="lt1"/>
                </a:solidFill>
                <a:latin typeface="Book Antiqua" panose="02040602050305030304" pitchFamily="18" charset="0"/>
                <a:ea typeface="+mn-ea"/>
                <a:cs typeface="+mn-cs"/>
              </a:rPr>
              <a:t>Disillusioned</a:t>
            </a:r>
            <a:endParaRPr lang="en-US" sz="1600" b="1" dirty="0">
              <a:latin typeface="Book Antiqua" panose="02040602050305030304" pitchFamily="18" charset="0"/>
            </a:endParaRPr>
          </a:p>
        </p:txBody>
      </p:sp>
      <p:sp>
        <p:nvSpPr>
          <p:cNvPr id="30" name="Cloud 29">
            <a:extLst>
              <a:ext uri="{FF2B5EF4-FFF2-40B4-BE49-F238E27FC236}">
                <a16:creationId xmlns:a16="http://schemas.microsoft.com/office/drawing/2014/main" id="{F88EA440-D945-EDF1-F4AB-197F5EE413C9}"/>
              </a:ext>
            </a:extLst>
          </p:cNvPr>
          <p:cNvSpPr/>
          <p:nvPr/>
        </p:nvSpPr>
        <p:spPr>
          <a:xfrm>
            <a:off x="2089681" y="3262071"/>
            <a:ext cx="2059921" cy="799723"/>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Acceptance</a:t>
            </a:r>
          </a:p>
          <a:p>
            <a:pPr algn="ctr" defTabSz="790773">
              <a:spcAft>
                <a:spcPts val="552"/>
              </a:spcAft>
            </a:pPr>
            <a:r>
              <a:rPr lang="en-US" sz="1600" b="1" kern="1200" dirty="0">
                <a:solidFill>
                  <a:schemeClr val="lt1"/>
                </a:solidFill>
                <a:latin typeface="Book Antiqua" panose="02040602050305030304" pitchFamily="18" charset="0"/>
                <a:ea typeface="+mn-ea"/>
                <a:cs typeface="+mn-cs"/>
              </a:rPr>
              <a:t>Dismissive</a:t>
            </a:r>
            <a:endParaRPr lang="en-US" sz="1600" b="1" dirty="0">
              <a:latin typeface="Book Antiqua" panose="02040602050305030304" pitchFamily="18" charset="0"/>
            </a:endParaRPr>
          </a:p>
        </p:txBody>
      </p:sp>
      <p:sp>
        <p:nvSpPr>
          <p:cNvPr id="31" name="Cloud 30">
            <a:extLst>
              <a:ext uri="{FF2B5EF4-FFF2-40B4-BE49-F238E27FC236}">
                <a16:creationId xmlns:a16="http://schemas.microsoft.com/office/drawing/2014/main" id="{7B89A77D-43C4-C34A-A8B3-02DE2CFF283E}"/>
              </a:ext>
            </a:extLst>
          </p:cNvPr>
          <p:cNvSpPr/>
          <p:nvPr/>
        </p:nvSpPr>
        <p:spPr>
          <a:xfrm>
            <a:off x="8093302" y="3391215"/>
            <a:ext cx="1530936" cy="799723"/>
          </a:xfrm>
          <a:prstGeom prst="cloud">
            <a:avLst/>
          </a:prstGeom>
          <a:solidFill>
            <a:srgbClr val="AE50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Angry</a:t>
            </a:r>
          </a:p>
          <a:p>
            <a:pPr algn="ctr" defTabSz="790773">
              <a:spcAft>
                <a:spcPts val="552"/>
              </a:spcAft>
            </a:pPr>
            <a:r>
              <a:rPr lang="en-US" sz="1600" b="1" kern="1200" dirty="0">
                <a:solidFill>
                  <a:schemeClr val="lt1"/>
                </a:solidFill>
                <a:latin typeface="Book Antiqua" panose="02040602050305030304" pitchFamily="18" charset="0"/>
                <a:ea typeface="+mn-ea"/>
                <a:cs typeface="+mn-cs"/>
              </a:rPr>
              <a:t>Bitter</a:t>
            </a:r>
            <a:endParaRPr lang="en-US" sz="1600" b="1" dirty="0">
              <a:latin typeface="Book Antiqua" panose="02040602050305030304" pitchFamily="18" charset="0"/>
            </a:endParaRPr>
          </a:p>
        </p:txBody>
      </p:sp>
      <p:sp>
        <p:nvSpPr>
          <p:cNvPr id="32" name="Cloud 31">
            <a:extLst>
              <a:ext uri="{FF2B5EF4-FFF2-40B4-BE49-F238E27FC236}">
                <a16:creationId xmlns:a16="http://schemas.microsoft.com/office/drawing/2014/main" id="{807542BF-253C-EB9E-4253-F218815D4187}"/>
              </a:ext>
            </a:extLst>
          </p:cNvPr>
          <p:cNvSpPr/>
          <p:nvPr/>
        </p:nvSpPr>
        <p:spPr>
          <a:xfrm>
            <a:off x="5881575" y="1739449"/>
            <a:ext cx="1646461" cy="799723"/>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Guilt</a:t>
            </a:r>
          </a:p>
          <a:p>
            <a:pPr algn="ctr" defTabSz="790773">
              <a:spcAft>
                <a:spcPts val="552"/>
              </a:spcAft>
            </a:pPr>
            <a:r>
              <a:rPr lang="en-US" sz="1600" b="1" kern="1200" dirty="0">
                <a:solidFill>
                  <a:schemeClr val="lt1"/>
                </a:solidFill>
                <a:latin typeface="Book Antiqua" panose="02040602050305030304" pitchFamily="18" charset="0"/>
                <a:ea typeface="+mn-ea"/>
                <a:cs typeface="+mn-cs"/>
              </a:rPr>
              <a:t>Shame</a:t>
            </a:r>
            <a:endParaRPr lang="en-US" sz="1600" b="1" dirty="0">
              <a:latin typeface="Book Antiqua" panose="02040602050305030304" pitchFamily="18" charset="0"/>
            </a:endParaRPr>
          </a:p>
        </p:txBody>
      </p:sp>
      <p:sp>
        <p:nvSpPr>
          <p:cNvPr id="33" name="Cloud 32">
            <a:extLst>
              <a:ext uri="{FF2B5EF4-FFF2-40B4-BE49-F238E27FC236}">
                <a16:creationId xmlns:a16="http://schemas.microsoft.com/office/drawing/2014/main" id="{A456934B-0FC4-6FCA-E358-B51B2C5738B5}"/>
              </a:ext>
            </a:extLst>
          </p:cNvPr>
          <p:cNvSpPr/>
          <p:nvPr/>
        </p:nvSpPr>
        <p:spPr>
          <a:xfrm>
            <a:off x="3628227" y="2489920"/>
            <a:ext cx="2888363" cy="799723"/>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Blaming</a:t>
            </a:r>
          </a:p>
          <a:p>
            <a:pPr algn="ctr" defTabSz="790773">
              <a:spcAft>
                <a:spcPts val="552"/>
              </a:spcAft>
            </a:pPr>
            <a:r>
              <a:rPr lang="en-US" sz="1600" b="1" kern="1200" dirty="0">
                <a:solidFill>
                  <a:schemeClr val="lt1"/>
                </a:solidFill>
                <a:latin typeface="Book Antiqua" panose="02040602050305030304" pitchFamily="18" charset="0"/>
                <a:ea typeface="+mn-ea"/>
                <a:cs typeface="+mn-cs"/>
              </a:rPr>
              <a:t>Reverse Racism</a:t>
            </a:r>
            <a:endParaRPr lang="en-US" sz="1600" b="1" dirty="0">
              <a:latin typeface="Book Antiqua" panose="02040602050305030304" pitchFamily="18" charset="0"/>
            </a:endParaRPr>
          </a:p>
        </p:txBody>
      </p:sp>
      <p:sp>
        <p:nvSpPr>
          <p:cNvPr id="34" name="Cloud 33">
            <a:extLst>
              <a:ext uri="{FF2B5EF4-FFF2-40B4-BE49-F238E27FC236}">
                <a16:creationId xmlns:a16="http://schemas.microsoft.com/office/drawing/2014/main" id="{470B5FAB-E642-C540-B762-6A90F9839274}"/>
              </a:ext>
            </a:extLst>
          </p:cNvPr>
          <p:cNvSpPr/>
          <p:nvPr/>
        </p:nvSpPr>
        <p:spPr>
          <a:xfrm>
            <a:off x="9042828" y="2491371"/>
            <a:ext cx="3052190" cy="943268"/>
          </a:xfrm>
          <a:prstGeom prst="cloud">
            <a:avLst/>
          </a:prstGeom>
          <a:solidFill>
            <a:srgbClr val="AE50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Understanding Complex Identity</a:t>
            </a:r>
          </a:p>
          <a:p>
            <a:pPr algn="ctr" defTabSz="790773">
              <a:spcAft>
                <a:spcPts val="552"/>
              </a:spcAft>
            </a:pPr>
            <a:r>
              <a:rPr lang="en-US" sz="1600" b="1" kern="1200" dirty="0">
                <a:solidFill>
                  <a:schemeClr val="lt1"/>
                </a:solidFill>
                <a:latin typeface="Book Antiqua" panose="02040602050305030304" pitchFamily="18" charset="0"/>
                <a:ea typeface="+mn-ea"/>
                <a:cs typeface="+mn-cs"/>
              </a:rPr>
              <a:t>Intersectionality</a:t>
            </a:r>
            <a:endParaRPr lang="en-US" sz="1600" b="1" dirty="0">
              <a:latin typeface="Book Antiqua" panose="02040602050305030304" pitchFamily="18" charset="0"/>
            </a:endParaRPr>
          </a:p>
        </p:txBody>
      </p:sp>
      <p:sp>
        <p:nvSpPr>
          <p:cNvPr id="35" name="Cloud 34">
            <a:extLst>
              <a:ext uri="{FF2B5EF4-FFF2-40B4-BE49-F238E27FC236}">
                <a16:creationId xmlns:a16="http://schemas.microsoft.com/office/drawing/2014/main" id="{15516FAD-A4B8-DC2A-BBB2-E47CE7085718}"/>
              </a:ext>
            </a:extLst>
          </p:cNvPr>
          <p:cNvSpPr/>
          <p:nvPr/>
        </p:nvSpPr>
        <p:spPr>
          <a:xfrm>
            <a:off x="7084064" y="1104177"/>
            <a:ext cx="2540174" cy="799723"/>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Understanding</a:t>
            </a:r>
          </a:p>
          <a:p>
            <a:pPr algn="ctr" defTabSz="790773">
              <a:spcAft>
                <a:spcPts val="552"/>
              </a:spcAft>
            </a:pPr>
            <a:r>
              <a:rPr lang="en-US" sz="1600" b="1" kern="1200" dirty="0">
                <a:solidFill>
                  <a:schemeClr val="lt1"/>
                </a:solidFill>
                <a:latin typeface="Book Antiqua" panose="02040602050305030304" pitchFamily="18" charset="0"/>
                <a:ea typeface="+mn-ea"/>
                <a:cs typeface="+mn-cs"/>
              </a:rPr>
              <a:t>White Privilege</a:t>
            </a:r>
            <a:endParaRPr lang="en-US" sz="1600" b="1" dirty="0">
              <a:latin typeface="Book Antiqua" panose="02040602050305030304" pitchFamily="18" charset="0"/>
            </a:endParaRPr>
          </a:p>
        </p:txBody>
      </p:sp>
      <p:sp>
        <p:nvSpPr>
          <p:cNvPr id="36" name="Cloud 35">
            <a:extLst>
              <a:ext uri="{FF2B5EF4-FFF2-40B4-BE49-F238E27FC236}">
                <a16:creationId xmlns:a16="http://schemas.microsoft.com/office/drawing/2014/main" id="{162120C5-A073-4646-FE2D-144A665FBBD1}"/>
              </a:ext>
            </a:extLst>
          </p:cNvPr>
          <p:cNvSpPr/>
          <p:nvPr/>
        </p:nvSpPr>
        <p:spPr>
          <a:xfrm>
            <a:off x="9752614" y="457200"/>
            <a:ext cx="2172711" cy="1584498"/>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b="1" kern="1200" dirty="0">
                <a:solidFill>
                  <a:schemeClr val="lt1"/>
                </a:solidFill>
                <a:latin typeface="Book Antiqua" panose="02040602050305030304" pitchFamily="18" charset="0"/>
                <a:ea typeface="+mn-ea"/>
                <a:cs typeface="+mn-cs"/>
              </a:rPr>
              <a:t>Integrative </a:t>
            </a:r>
          </a:p>
          <a:p>
            <a:pPr algn="ctr" defTabSz="790773">
              <a:spcAft>
                <a:spcPts val="552"/>
              </a:spcAft>
            </a:pPr>
            <a:r>
              <a:rPr lang="en-US" b="1" kern="1200" dirty="0">
                <a:solidFill>
                  <a:schemeClr val="lt1"/>
                </a:solidFill>
                <a:latin typeface="Book Antiqua" panose="02040602050305030304" pitchFamily="18" charset="0"/>
                <a:ea typeface="+mn-ea"/>
                <a:cs typeface="+mn-cs"/>
              </a:rPr>
              <a:t>Awareness</a:t>
            </a:r>
            <a:endParaRPr lang="en-US" b="1" dirty="0">
              <a:latin typeface="Book Antiqua" panose="02040602050305030304" pitchFamily="18" charset="0"/>
            </a:endParaRPr>
          </a:p>
        </p:txBody>
      </p:sp>
      <p:sp>
        <p:nvSpPr>
          <p:cNvPr id="37" name="Cloud 36">
            <a:extLst>
              <a:ext uri="{FF2B5EF4-FFF2-40B4-BE49-F238E27FC236}">
                <a16:creationId xmlns:a16="http://schemas.microsoft.com/office/drawing/2014/main" id="{F727BF75-F2B3-B222-0C77-341E61A69591}"/>
              </a:ext>
            </a:extLst>
          </p:cNvPr>
          <p:cNvSpPr/>
          <p:nvPr/>
        </p:nvSpPr>
        <p:spPr>
          <a:xfrm>
            <a:off x="4598903" y="4925907"/>
            <a:ext cx="1748929" cy="843679"/>
          </a:xfrm>
          <a:prstGeom prst="cloud">
            <a:avLst/>
          </a:prstGeom>
          <a:solidFill>
            <a:srgbClr val="AE50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sz="1600" b="1" kern="1200" dirty="0">
                <a:solidFill>
                  <a:schemeClr val="lt1"/>
                </a:solidFill>
                <a:latin typeface="Book Antiqua" panose="02040602050305030304" pitchFamily="18" charset="0"/>
                <a:ea typeface="+mn-ea"/>
                <a:cs typeface="+mn-cs"/>
              </a:rPr>
              <a:t>Confused</a:t>
            </a:r>
            <a:endParaRPr lang="en-US" sz="1600" b="1" dirty="0">
              <a:latin typeface="Book Antiqua" panose="02040602050305030304" pitchFamily="18" charset="0"/>
            </a:endParaRPr>
          </a:p>
        </p:txBody>
      </p:sp>
      <p:sp>
        <p:nvSpPr>
          <p:cNvPr id="38" name="Cloud 37">
            <a:extLst>
              <a:ext uri="{FF2B5EF4-FFF2-40B4-BE49-F238E27FC236}">
                <a16:creationId xmlns:a16="http://schemas.microsoft.com/office/drawing/2014/main" id="{604487FB-4BD1-24F5-224E-369603B4AECB}"/>
              </a:ext>
            </a:extLst>
          </p:cNvPr>
          <p:cNvSpPr/>
          <p:nvPr/>
        </p:nvSpPr>
        <p:spPr>
          <a:xfrm>
            <a:off x="360035" y="5557121"/>
            <a:ext cx="2017128" cy="843679"/>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0773">
              <a:spcAft>
                <a:spcPts val="552"/>
              </a:spcAft>
            </a:pPr>
            <a:r>
              <a:rPr lang="en-US" b="1" kern="1200" dirty="0">
                <a:solidFill>
                  <a:schemeClr val="lt1"/>
                </a:solidFill>
                <a:latin typeface="Book Antiqua" panose="02040602050305030304" pitchFamily="18" charset="0"/>
                <a:ea typeface="+mn-ea"/>
                <a:cs typeface="+mn-cs"/>
              </a:rPr>
              <a:t>Emulate</a:t>
            </a:r>
          </a:p>
          <a:p>
            <a:pPr algn="ctr" defTabSz="790773">
              <a:spcAft>
                <a:spcPts val="552"/>
              </a:spcAft>
            </a:pPr>
            <a:r>
              <a:rPr lang="en-US" b="1" kern="1200" dirty="0">
                <a:solidFill>
                  <a:schemeClr val="lt1"/>
                </a:solidFill>
                <a:latin typeface="Book Antiqua" panose="02040602050305030304" pitchFamily="18" charset="0"/>
                <a:ea typeface="+mn-ea"/>
                <a:cs typeface="+mn-cs"/>
              </a:rPr>
              <a:t>Whiteness</a:t>
            </a:r>
            <a:endParaRPr lang="en-US" b="1" dirty="0">
              <a:latin typeface="Book Antiqua" panose="02040602050305030304" pitchFamily="18" charset="0"/>
            </a:endParaRPr>
          </a:p>
        </p:txBody>
      </p:sp>
      <p:sp>
        <p:nvSpPr>
          <p:cNvPr id="40" name="Oval 39">
            <a:extLst>
              <a:ext uri="{FF2B5EF4-FFF2-40B4-BE49-F238E27FC236}">
                <a16:creationId xmlns:a16="http://schemas.microsoft.com/office/drawing/2014/main" id="{B308521E-474C-8196-134C-23B1DBF2B25D}"/>
              </a:ext>
            </a:extLst>
          </p:cNvPr>
          <p:cNvSpPr/>
          <p:nvPr/>
        </p:nvSpPr>
        <p:spPr>
          <a:xfrm>
            <a:off x="493835" y="2030280"/>
            <a:ext cx="3252729" cy="79018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1248">
              <a:spcAft>
                <a:spcPts val="600"/>
              </a:spcAft>
            </a:pPr>
            <a:r>
              <a:rPr lang="en-US" sz="2400" b="1" kern="1200" dirty="0">
                <a:solidFill>
                  <a:schemeClr val="lt1"/>
                </a:solidFill>
                <a:latin typeface="Book Antiqua" panose="02040602050305030304" pitchFamily="18" charset="0"/>
                <a:ea typeface="+mn-ea"/>
                <a:cs typeface="+mn-cs"/>
              </a:rPr>
              <a:t>White People</a:t>
            </a:r>
            <a:endParaRPr lang="en-US" sz="2400" b="1" dirty="0">
              <a:latin typeface="Book Antiqua" panose="02040602050305030304" pitchFamily="18" charset="0"/>
            </a:endParaRPr>
          </a:p>
        </p:txBody>
      </p:sp>
      <p:sp>
        <p:nvSpPr>
          <p:cNvPr id="41" name="Oval 40">
            <a:extLst>
              <a:ext uri="{FF2B5EF4-FFF2-40B4-BE49-F238E27FC236}">
                <a16:creationId xmlns:a16="http://schemas.microsoft.com/office/drawing/2014/main" id="{E0734786-EF97-DD25-6A88-D3908056F86C}"/>
              </a:ext>
            </a:extLst>
          </p:cNvPr>
          <p:cNvSpPr/>
          <p:nvPr/>
        </p:nvSpPr>
        <p:spPr>
          <a:xfrm>
            <a:off x="8150966" y="5035474"/>
            <a:ext cx="3399990" cy="843679"/>
          </a:xfrm>
          <a:prstGeom prst="ellipse">
            <a:avLst/>
          </a:prstGeom>
          <a:solidFill>
            <a:srgbClr val="AE50F7">
              <a:alpha val="9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1248">
              <a:spcAft>
                <a:spcPts val="600"/>
              </a:spcAft>
            </a:pPr>
            <a:r>
              <a:rPr lang="en-US" sz="2400" b="1" kern="1200" dirty="0">
                <a:solidFill>
                  <a:schemeClr val="lt1"/>
                </a:solidFill>
                <a:latin typeface="Book Antiqua" panose="02040602050305030304" pitchFamily="18" charset="0"/>
                <a:ea typeface="+mn-ea"/>
                <a:cs typeface="+mn-cs"/>
              </a:rPr>
              <a:t>People of Color</a:t>
            </a:r>
            <a:endParaRPr lang="en-US" sz="2400" b="1" dirty="0">
              <a:latin typeface="Book Antiqua" panose="02040602050305030304" pitchFamily="18" charset="0"/>
            </a:endParaRPr>
          </a:p>
        </p:txBody>
      </p:sp>
      <p:sp>
        <p:nvSpPr>
          <p:cNvPr id="42" name="Up Ribbon 41">
            <a:extLst>
              <a:ext uri="{FF2B5EF4-FFF2-40B4-BE49-F238E27FC236}">
                <a16:creationId xmlns:a16="http://schemas.microsoft.com/office/drawing/2014/main" id="{0F0BD60C-CF33-887B-702C-738C6C71938D}"/>
              </a:ext>
            </a:extLst>
          </p:cNvPr>
          <p:cNvSpPr/>
          <p:nvPr/>
        </p:nvSpPr>
        <p:spPr>
          <a:xfrm>
            <a:off x="895967" y="394016"/>
            <a:ext cx="5701194" cy="1010073"/>
          </a:xfrm>
          <a:prstGeom prst="ribbon2">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1248">
              <a:spcAft>
                <a:spcPts val="600"/>
              </a:spcAft>
            </a:pPr>
            <a:r>
              <a:rPr lang="en-US" sz="2576" b="1" kern="1200" dirty="0">
                <a:solidFill>
                  <a:schemeClr val="lt1"/>
                </a:solidFill>
                <a:latin typeface="Book Antiqua" panose="02040602050305030304" pitchFamily="18" charset="0"/>
                <a:ea typeface="+mn-ea"/>
                <a:cs typeface="+mn-cs"/>
              </a:rPr>
              <a:t>Racial Identity Development</a:t>
            </a:r>
            <a:endParaRPr lang="en-US" sz="2800" b="1" dirty="0">
              <a:latin typeface="Book Antiqua" panose="02040602050305030304" pitchFamily="18" charset="0"/>
            </a:endParaRPr>
          </a:p>
        </p:txBody>
      </p:sp>
      <p:sp>
        <p:nvSpPr>
          <p:cNvPr id="46" name="Freeform 45">
            <a:extLst>
              <a:ext uri="{FF2B5EF4-FFF2-40B4-BE49-F238E27FC236}">
                <a16:creationId xmlns:a16="http://schemas.microsoft.com/office/drawing/2014/main" id="{0D9A608D-B877-AA95-6F70-6164B305DC3F}"/>
              </a:ext>
            </a:extLst>
          </p:cNvPr>
          <p:cNvSpPr/>
          <p:nvPr/>
        </p:nvSpPr>
        <p:spPr>
          <a:xfrm>
            <a:off x="2100217" y="1752700"/>
            <a:ext cx="7971583" cy="3935036"/>
          </a:xfrm>
          <a:custGeom>
            <a:avLst/>
            <a:gdLst>
              <a:gd name="connsiteX0" fmla="*/ 0 w 8639798"/>
              <a:gd name="connsiteY0" fmla="*/ 4196522 h 4264889"/>
              <a:gd name="connsiteX1" fmla="*/ 51275 w 8639798"/>
              <a:gd name="connsiteY1" fmla="*/ 4136702 h 4264889"/>
              <a:gd name="connsiteX2" fmla="*/ 68366 w 8639798"/>
              <a:gd name="connsiteY2" fmla="*/ 4111064 h 4264889"/>
              <a:gd name="connsiteX3" fmla="*/ 94004 w 8639798"/>
              <a:gd name="connsiteY3" fmla="*/ 4093973 h 4264889"/>
              <a:gd name="connsiteX4" fmla="*/ 111095 w 8639798"/>
              <a:gd name="connsiteY4" fmla="*/ 4068335 h 4264889"/>
              <a:gd name="connsiteX5" fmla="*/ 162370 w 8639798"/>
              <a:gd name="connsiteY5" fmla="*/ 4034152 h 4264889"/>
              <a:gd name="connsiteX6" fmla="*/ 205099 w 8639798"/>
              <a:gd name="connsiteY6" fmla="*/ 3991423 h 4264889"/>
              <a:gd name="connsiteX7" fmla="*/ 247828 w 8639798"/>
              <a:gd name="connsiteY7" fmla="*/ 3948694 h 4264889"/>
              <a:gd name="connsiteX8" fmla="*/ 282011 w 8639798"/>
              <a:gd name="connsiteY8" fmla="*/ 3914511 h 4264889"/>
              <a:gd name="connsiteX9" fmla="*/ 299103 w 8639798"/>
              <a:gd name="connsiteY9" fmla="*/ 3888874 h 4264889"/>
              <a:gd name="connsiteX10" fmla="*/ 376015 w 8639798"/>
              <a:gd name="connsiteY10" fmla="*/ 3837599 h 4264889"/>
              <a:gd name="connsiteX11" fmla="*/ 401652 w 8639798"/>
              <a:gd name="connsiteY11" fmla="*/ 3820507 h 4264889"/>
              <a:gd name="connsiteX12" fmla="*/ 452927 w 8639798"/>
              <a:gd name="connsiteY12" fmla="*/ 3803416 h 4264889"/>
              <a:gd name="connsiteX13" fmla="*/ 504202 w 8639798"/>
              <a:gd name="connsiteY13" fmla="*/ 3777778 h 4264889"/>
              <a:gd name="connsiteX14" fmla="*/ 675118 w 8639798"/>
              <a:gd name="connsiteY14" fmla="*/ 3786324 h 4264889"/>
              <a:gd name="connsiteX15" fmla="*/ 760576 w 8639798"/>
              <a:gd name="connsiteY15" fmla="*/ 3811962 h 4264889"/>
              <a:gd name="connsiteX16" fmla="*/ 786213 w 8639798"/>
              <a:gd name="connsiteY16" fmla="*/ 3820507 h 4264889"/>
              <a:gd name="connsiteX17" fmla="*/ 837488 w 8639798"/>
              <a:gd name="connsiteY17" fmla="*/ 3854691 h 4264889"/>
              <a:gd name="connsiteX18" fmla="*/ 854579 w 8639798"/>
              <a:gd name="connsiteY18" fmla="*/ 3905965 h 4264889"/>
              <a:gd name="connsiteX19" fmla="*/ 846033 w 8639798"/>
              <a:gd name="connsiteY19" fmla="*/ 4051244 h 4264889"/>
              <a:gd name="connsiteX20" fmla="*/ 828942 w 8639798"/>
              <a:gd name="connsiteY20" fmla="*/ 4102519 h 4264889"/>
              <a:gd name="connsiteX21" fmla="*/ 777667 w 8639798"/>
              <a:gd name="connsiteY21" fmla="*/ 4153793 h 4264889"/>
              <a:gd name="connsiteX22" fmla="*/ 760576 w 8639798"/>
              <a:gd name="connsiteY22" fmla="*/ 4179431 h 4264889"/>
              <a:gd name="connsiteX23" fmla="*/ 709301 w 8639798"/>
              <a:gd name="connsiteY23" fmla="*/ 4213614 h 4264889"/>
              <a:gd name="connsiteX24" fmla="*/ 658026 w 8639798"/>
              <a:gd name="connsiteY24" fmla="*/ 4247797 h 4264889"/>
              <a:gd name="connsiteX25" fmla="*/ 598205 w 8639798"/>
              <a:gd name="connsiteY25" fmla="*/ 4264889 h 4264889"/>
              <a:gd name="connsiteX26" fmla="*/ 435835 w 8639798"/>
              <a:gd name="connsiteY26" fmla="*/ 4239251 h 4264889"/>
              <a:gd name="connsiteX27" fmla="*/ 384561 w 8639798"/>
              <a:gd name="connsiteY27" fmla="*/ 4205068 h 4264889"/>
              <a:gd name="connsiteX28" fmla="*/ 350377 w 8639798"/>
              <a:gd name="connsiteY28" fmla="*/ 4153793 h 4264889"/>
              <a:gd name="connsiteX29" fmla="*/ 333286 w 8639798"/>
              <a:gd name="connsiteY29" fmla="*/ 4128156 h 4264889"/>
              <a:gd name="connsiteX30" fmla="*/ 324740 w 8639798"/>
              <a:gd name="connsiteY30" fmla="*/ 4102519 h 4264889"/>
              <a:gd name="connsiteX31" fmla="*/ 341832 w 8639798"/>
              <a:gd name="connsiteY31" fmla="*/ 3931603 h 4264889"/>
              <a:gd name="connsiteX32" fmla="*/ 358923 w 8639798"/>
              <a:gd name="connsiteY32" fmla="*/ 3905965 h 4264889"/>
              <a:gd name="connsiteX33" fmla="*/ 410198 w 8639798"/>
              <a:gd name="connsiteY33" fmla="*/ 3871782 h 4264889"/>
              <a:gd name="connsiteX34" fmla="*/ 461473 w 8639798"/>
              <a:gd name="connsiteY34" fmla="*/ 3846145 h 4264889"/>
              <a:gd name="connsiteX35" fmla="*/ 606751 w 8639798"/>
              <a:gd name="connsiteY35" fmla="*/ 3854691 h 4264889"/>
              <a:gd name="connsiteX36" fmla="*/ 658026 w 8639798"/>
              <a:gd name="connsiteY36" fmla="*/ 3888874 h 4264889"/>
              <a:gd name="connsiteX37" fmla="*/ 675118 w 8639798"/>
              <a:gd name="connsiteY37" fmla="*/ 3940149 h 4264889"/>
              <a:gd name="connsiteX38" fmla="*/ 683663 w 8639798"/>
              <a:gd name="connsiteY38" fmla="*/ 3965786 h 4264889"/>
              <a:gd name="connsiteX39" fmla="*/ 658026 w 8639798"/>
              <a:gd name="connsiteY39" fmla="*/ 4102519 h 4264889"/>
              <a:gd name="connsiteX40" fmla="*/ 606751 w 8639798"/>
              <a:gd name="connsiteY40" fmla="*/ 4145248 h 4264889"/>
              <a:gd name="connsiteX41" fmla="*/ 555476 w 8639798"/>
              <a:gd name="connsiteY41" fmla="*/ 4162339 h 4264889"/>
              <a:gd name="connsiteX42" fmla="*/ 452927 w 8639798"/>
              <a:gd name="connsiteY42" fmla="*/ 4145248 h 4264889"/>
              <a:gd name="connsiteX43" fmla="*/ 427290 w 8639798"/>
              <a:gd name="connsiteY43" fmla="*/ 4128156 h 4264889"/>
              <a:gd name="connsiteX44" fmla="*/ 410198 w 8639798"/>
              <a:gd name="connsiteY44" fmla="*/ 4076881 h 4264889"/>
              <a:gd name="connsiteX45" fmla="*/ 435835 w 8639798"/>
              <a:gd name="connsiteY45" fmla="*/ 3923057 h 4264889"/>
              <a:gd name="connsiteX46" fmla="*/ 452927 w 8639798"/>
              <a:gd name="connsiteY46" fmla="*/ 3897420 h 4264889"/>
              <a:gd name="connsiteX47" fmla="*/ 478564 w 8639798"/>
              <a:gd name="connsiteY47" fmla="*/ 3880328 h 4264889"/>
              <a:gd name="connsiteX48" fmla="*/ 546931 w 8639798"/>
              <a:gd name="connsiteY48" fmla="*/ 3820507 h 4264889"/>
              <a:gd name="connsiteX49" fmla="*/ 572568 w 8639798"/>
              <a:gd name="connsiteY49" fmla="*/ 3803416 h 4264889"/>
              <a:gd name="connsiteX50" fmla="*/ 598205 w 8639798"/>
              <a:gd name="connsiteY50" fmla="*/ 3786324 h 4264889"/>
              <a:gd name="connsiteX51" fmla="*/ 623843 w 8639798"/>
              <a:gd name="connsiteY51" fmla="*/ 3777778 h 4264889"/>
              <a:gd name="connsiteX52" fmla="*/ 675118 w 8639798"/>
              <a:gd name="connsiteY52" fmla="*/ 3743595 h 4264889"/>
              <a:gd name="connsiteX53" fmla="*/ 734938 w 8639798"/>
              <a:gd name="connsiteY53" fmla="*/ 3726504 h 4264889"/>
              <a:gd name="connsiteX54" fmla="*/ 794759 w 8639798"/>
              <a:gd name="connsiteY54" fmla="*/ 3717958 h 4264889"/>
              <a:gd name="connsiteX55" fmla="*/ 880217 w 8639798"/>
              <a:gd name="connsiteY55" fmla="*/ 3700866 h 4264889"/>
              <a:gd name="connsiteX56" fmla="*/ 931491 w 8639798"/>
              <a:gd name="connsiteY56" fmla="*/ 3692321 h 4264889"/>
              <a:gd name="connsiteX57" fmla="*/ 974220 w 8639798"/>
              <a:gd name="connsiteY57" fmla="*/ 3683775 h 4264889"/>
              <a:gd name="connsiteX58" fmla="*/ 1187865 w 8639798"/>
              <a:gd name="connsiteY58" fmla="*/ 3675229 h 4264889"/>
              <a:gd name="connsiteX59" fmla="*/ 1700613 w 8639798"/>
              <a:gd name="connsiteY59" fmla="*/ 3666683 h 4264889"/>
              <a:gd name="connsiteX60" fmla="*/ 1734796 w 8639798"/>
              <a:gd name="connsiteY60" fmla="*/ 3658137 h 4264889"/>
              <a:gd name="connsiteX61" fmla="*/ 1811708 w 8639798"/>
              <a:gd name="connsiteY61" fmla="*/ 3632500 h 4264889"/>
              <a:gd name="connsiteX62" fmla="*/ 1965533 w 8639798"/>
              <a:gd name="connsiteY62" fmla="*/ 3581225 h 4264889"/>
              <a:gd name="connsiteX63" fmla="*/ 2042445 w 8639798"/>
              <a:gd name="connsiteY63" fmla="*/ 3555588 h 4264889"/>
              <a:gd name="connsiteX64" fmla="*/ 2068082 w 8639798"/>
              <a:gd name="connsiteY64" fmla="*/ 3547042 h 4264889"/>
              <a:gd name="connsiteX65" fmla="*/ 2093719 w 8639798"/>
              <a:gd name="connsiteY65" fmla="*/ 3538496 h 4264889"/>
              <a:gd name="connsiteX66" fmla="*/ 2170632 w 8639798"/>
              <a:gd name="connsiteY66" fmla="*/ 3495767 h 4264889"/>
              <a:gd name="connsiteX67" fmla="*/ 2196269 w 8639798"/>
              <a:gd name="connsiteY67" fmla="*/ 3470130 h 4264889"/>
              <a:gd name="connsiteX68" fmla="*/ 2247544 w 8639798"/>
              <a:gd name="connsiteY68" fmla="*/ 3435947 h 4264889"/>
              <a:gd name="connsiteX69" fmla="*/ 2298819 w 8639798"/>
              <a:gd name="connsiteY69" fmla="*/ 3393218 h 4264889"/>
              <a:gd name="connsiteX70" fmla="*/ 2315910 w 8639798"/>
              <a:gd name="connsiteY70" fmla="*/ 3367580 h 4264889"/>
              <a:gd name="connsiteX71" fmla="*/ 2367185 w 8639798"/>
              <a:gd name="connsiteY71" fmla="*/ 3316306 h 4264889"/>
              <a:gd name="connsiteX72" fmla="*/ 2392822 w 8639798"/>
              <a:gd name="connsiteY72" fmla="*/ 3290668 h 4264889"/>
              <a:gd name="connsiteX73" fmla="*/ 2418460 w 8639798"/>
              <a:gd name="connsiteY73" fmla="*/ 3265031 h 4264889"/>
              <a:gd name="connsiteX74" fmla="*/ 2435551 w 8639798"/>
              <a:gd name="connsiteY74" fmla="*/ 3239393 h 4264889"/>
              <a:gd name="connsiteX75" fmla="*/ 2486826 w 8639798"/>
              <a:gd name="connsiteY75" fmla="*/ 3196664 h 4264889"/>
              <a:gd name="connsiteX76" fmla="*/ 2529555 w 8639798"/>
              <a:gd name="connsiteY76" fmla="*/ 3153935 h 4264889"/>
              <a:gd name="connsiteX77" fmla="*/ 2580830 w 8639798"/>
              <a:gd name="connsiteY77" fmla="*/ 3102661 h 4264889"/>
              <a:gd name="connsiteX78" fmla="*/ 2606467 w 8639798"/>
              <a:gd name="connsiteY78" fmla="*/ 3077023 h 4264889"/>
              <a:gd name="connsiteX79" fmla="*/ 2623559 w 8639798"/>
              <a:gd name="connsiteY79" fmla="*/ 3051386 h 4264889"/>
              <a:gd name="connsiteX80" fmla="*/ 2649196 w 8639798"/>
              <a:gd name="connsiteY80" fmla="*/ 3034294 h 4264889"/>
              <a:gd name="connsiteX81" fmla="*/ 2691925 w 8639798"/>
              <a:gd name="connsiteY81" fmla="*/ 2991565 h 4264889"/>
              <a:gd name="connsiteX82" fmla="*/ 2743200 w 8639798"/>
              <a:gd name="connsiteY82" fmla="*/ 2948836 h 4264889"/>
              <a:gd name="connsiteX83" fmla="*/ 2777383 w 8639798"/>
              <a:gd name="connsiteY83" fmla="*/ 2897562 h 4264889"/>
              <a:gd name="connsiteX84" fmla="*/ 2785929 w 8639798"/>
              <a:gd name="connsiteY84" fmla="*/ 2871924 h 4264889"/>
              <a:gd name="connsiteX85" fmla="*/ 2803020 w 8639798"/>
              <a:gd name="connsiteY85" fmla="*/ 2846287 h 4264889"/>
              <a:gd name="connsiteX86" fmla="*/ 2820112 w 8639798"/>
              <a:gd name="connsiteY86" fmla="*/ 2795012 h 4264889"/>
              <a:gd name="connsiteX87" fmla="*/ 2828658 w 8639798"/>
              <a:gd name="connsiteY87" fmla="*/ 2769375 h 4264889"/>
              <a:gd name="connsiteX88" fmla="*/ 2820112 w 8639798"/>
              <a:gd name="connsiteY88" fmla="*/ 2701008 h 4264889"/>
              <a:gd name="connsiteX89" fmla="*/ 2777383 w 8639798"/>
              <a:gd name="connsiteY89" fmla="*/ 2666825 h 4264889"/>
              <a:gd name="connsiteX90" fmla="*/ 2700471 w 8639798"/>
              <a:gd name="connsiteY90" fmla="*/ 2632642 h 4264889"/>
              <a:gd name="connsiteX91" fmla="*/ 2623559 w 8639798"/>
              <a:gd name="connsiteY91" fmla="*/ 2607005 h 4264889"/>
              <a:gd name="connsiteX92" fmla="*/ 2597921 w 8639798"/>
              <a:gd name="connsiteY92" fmla="*/ 2598459 h 4264889"/>
              <a:gd name="connsiteX93" fmla="*/ 2409914 w 8639798"/>
              <a:gd name="connsiteY93" fmla="*/ 2607005 h 4264889"/>
              <a:gd name="connsiteX94" fmla="*/ 2341547 w 8639798"/>
              <a:gd name="connsiteY94" fmla="*/ 2624096 h 4264889"/>
              <a:gd name="connsiteX95" fmla="*/ 2307364 w 8639798"/>
              <a:gd name="connsiteY95" fmla="*/ 2632642 h 4264889"/>
              <a:gd name="connsiteX96" fmla="*/ 2230452 w 8639798"/>
              <a:gd name="connsiteY96" fmla="*/ 2658279 h 4264889"/>
              <a:gd name="connsiteX97" fmla="*/ 2204815 w 8639798"/>
              <a:gd name="connsiteY97" fmla="*/ 2666825 h 4264889"/>
              <a:gd name="connsiteX98" fmla="*/ 2179177 w 8639798"/>
              <a:gd name="connsiteY98" fmla="*/ 2683917 h 4264889"/>
              <a:gd name="connsiteX99" fmla="*/ 2127903 w 8639798"/>
              <a:gd name="connsiteY99" fmla="*/ 2701008 h 4264889"/>
              <a:gd name="connsiteX100" fmla="*/ 2102265 w 8639798"/>
              <a:gd name="connsiteY100" fmla="*/ 2718100 h 4264889"/>
              <a:gd name="connsiteX101" fmla="*/ 2076628 w 8639798"/>
              <a:gd name="connsiteY101" fmla="*/ 2726646 h 4264889"/>
              <a:gd name="connsiteX102" fmla="*/ 1999716 w 8639798"/>
              <a:gd name="connsiteY102" fmla="*/ 2777921 h 4264889"/>
              <a:gd name="connsiteX103" fmla="*/ 1974078 w 8639798"/>
              <a:gd name="connsiteY103" fmla="*/ 2795012 h 4264889"/>
              <a:gd name="connsiteX104" fmla="*/ 1922804 w 8639798"/>
              <a:gd name="connsiteY104" fmla="*/ 2837741 h 4264889"/>
              <a:gd name="connsiteX105" fmla="*/ 1888620 w 8639798"/>
              <a:gd name="connsiteY105" fmla="*/ 2889016 h 4264889"/>
              <a:gd name="connsiteX106" fmla="*/ 1845891 w 8639798"/>
              <a:gd name="connsiteY106" fmla="*/ 3017203 h 4264889"/>
              <a:gd name="connsiteX107" fmla="*/ 1820254 w 8639798"/>
              <a:gd name="connsiteY107" fmla="*/ 3094115 h 4264889"/>
              <a:gd name="connsiteX108" fmla="*/ 1811708 w 8639798"/>
              <a:gd name="connsiteY108" fmla="*/ 3119752 h 4264889"/>
              <a:gd name="connsiteX109" fmla="*/ 1820254 w 8639798"/>
              <a:gd name="connsiteY109" fmla="*/ 3435947 h 4264889"/>
              <a:gd name="connsiteX110" fmla="*/ 1845891 w 8639798"/>
              <a:gd name="connsiteY110" fmla="*/ 3521405 h 4264889"/>
              <a:gd name="connsiteX111" fmla="*/ 1871529 w 8639798"/>
              <a:gd name="connsiteY111" fmla="*/ 3538496 h 4264889"/>
              <a:gd name="connsiteX112" fmla="*/ 1914258 w 8639798"/>
              <a:gd name="connsiteY112" fmla="*/ 3572679 h 4264889"/>
              <a:gd name="connsiteX113" fmla="*/ 1965533 w 8639798"/>
              <a:gd name="connsiteY113" fmla="*/ 3615408 h 4264889"/>
              <a:gd name="connsiteX114" fmla="*/ 2016807 w 8639798"/>
              <a:gd name="connsiteY114" fmla="*/ 3632500 h 4264889"/>
              <a:gd name="connsiteX115" fmla="*/ 2093719 w 8639798"/>
              <a:gd name="connsiteY115" fmla="*/ 3623954 h 4264889"/>
              <a:gd name="connsiteX116" fmla="*/ 2144994 w 8639798"/>
              <a:gd name="connsiteY116" fmla="*/ 3606863 h 4264889"/>
              <a:gd name="connsiteX117" fmla="*/ 2221906 w 8639798"/>
              <a:gd name="connsiteY117" fmla="*/ 3564134 h 4264889"/>
              <a:gd name="connsiteX118" fmla="*/ 2273181 w 8639798"/>
              <a:gd name="connsiteY118" fmla="*/ 3538496 h 4264889"/>
              <a:gd name="connsiteX119" fmla="*/ 2298819 w 8639798"/>
              <a:gd name="connsiteY119" fmla="*/ 3521405 h 4264889"/>
              <a:gd name="connsiteX120" fmla="*/ 2324456 w 8639798"/>
              <a:gd name="connsiteY120" fmla="*/ 3512859 h 4264889"/>
              <a:gd name="connsiteX121" fmla="*/ 2401368 w 8639798"/>
              <a:gd name="connsiteY121" fmla="*/ 3453038 h 4264889"/>
              <a:gd name="connsiteX122" fmla="*/ 2427005 w 8639798"/>
              <a:gd name="connsiteY122" fmla="*/ 3435947 h 4264889"/>
              <a:gd name="connsiteX123" fmla="*/ 2452643 w 8639798"/>
              <a:gd name="connsiteY123" fmla="*/ 3410309 h 4264889"/>
              <a:gd name="connsiteX124" fmla="*/ 2529555 w 8639798"/>
              <a:gd name="connsiteY124" fmla="*/ 3359035 h 4264889"/>
              <a:gd name="connsiteX125" fmla="*/ 2555192 w 8639798"/>
              <a:gd name="connsiteY125" fmla="*/ 3341943 h 4264889"/>
              <a:gd name="connsiteX126" fmla="*/ 2580830 w 8639798"/>
              <a:gd name="connsiteY126" fmla="*/ 3316306 h 4264889"/>
              <a:gd name="connsiteX127" fmla="*/ 2606467 w 8639798"/>
              <a:gd name="connsiteY127" fmla="*/ 3299214 h 4264889"/>
              <a:gd name="connsiteX128" fmla="*/ 2657742 w 8639798"/>
              <a:gd name="connsiteY128" fmla="*/ 3247939 h 4264889"/>
              <a:gd name="connsiteX129" fmla="*/ 2709017 w 8639798"/>
              <a:gd name="connsiteY129" fmla="*/ 3205210 h 4264889"/>
              <a:gd name="connsiteX130" fmla="*/ 2734654 w 8639798"/>
              <a:gd name="connsiteY130" fmla="*/ 3188119 h 4264889"/>
              <a:gd name="connsiteX131" fmla="*/ 2785929 w 8639798"/>
              <a:gd name="connsiteY131" fmla="*/ 3136844 h 4264889"/>
              <a:gd name="connsiteX132" fmla="*/ 2811566 w 8639798"/>
              <a:gd name="connsiteY132" fmla="*/ 3119752 h 4264889"/>
              <a:gd name="connsiteX133" fmla="*/ 2837204 w 8639798"/>
              <a:gd name="connsiteY133" fmla="*/ 3094115 h 4264889"/>
              <a:gd name="connsiteX134" fmla="*/ 2888478 w 8639798"/>
              <a:gd name="connsiteY134" fmla="*/ 3059932 h 4264889"/>
              <a:gd name="connsiteX135" fmla="*/ 2965390 w 8639798"/>
              <a:gd name="connsiteY135" fmla="*/ 3008657 h 4264889"/>
              <a:gd name="connsiteX136" fmla="*/ 3042303 w 8639798"/>
              <a:gd name="connsiteY136" fmla="*/ 2957382 h 4264889"/>
              <a:gd name="connsiteX137" fmla="*/ 3067940 w 8639798"/>
              <a:gd name="connsiteY137" fmla="*/ 2940291 h 4264889"/>
              <a:gd name="connsiteX138" fmla="*/ 3170490 w 8639798"/>
              <a:gd name="connsiteY138" fmla="*/ 2906107 h 4264889"/>
              <a:gd name="connsiteX139" fmla="*/ 3221764 w 8639798"/>
              <a:gd name="connsiteY139" fmla="*/ 2889016 h 4264889"/>
              <a:gd name="connsiteX140" fmla="*/ 3247402 w 8639798"/>
              <a:gd name="connsiteY140" fmla="*/ 2871924 h 4264889"/>
              <a:gd name="connsiteX141" fmla="*/ 3273039 w 8639798"/>
              <a:gd name="connsiteY141" fmla="*/ 2863378 h 4264889"/>
              <a:gd name="connsiteX142" fmla="*/ 3367043 w 8639798"/>
              <a:gd name="connsiteY142" fmla="*/ 2846287 h 4264889"/>
              <a:gd name="connsiteX143" fmla="*/ 3469592 w 8639798"/>
              <a:gd name="connsiteY143" fmla="*/ 2812104 h 4264889"/>
              <a:gd name="connsiteX144" fmla="*/ 3520867 w 8639798"/>
              <a:gd name="connsiteY144" fmla="*/ 2795012 h 4264889"/>
              <a:gd name="connsiteX145" fmla="*/ 3546504 w 8639798"/>
              <a:gd name="connsiteY145" fmla="*/ 2777921 h 4264889"/>
              <a:gd name="connsiteX146" fmla="*/ 3623417 w 8639798"/>
              <a:gd name="connsiteY146" fmla="*/ 2752283 h 4264889"/>
              <a:gd name="connsiteX147" fmla="*/ 3683237 w 8639798"/>
              <a:gd name="connsiteY147" fmla="*/ 2735192 h 4264889"/>
              <a:gd name="connsiteX148" fmla="*/ 3734512 w 8639798"/>
              <a:gd name="connsiteY148" fmla="*/ 2718100 h 4264889"/>
              <a:gd name="connsiteX149" fmla="*/ 3760149 w 8639798"/>
              <a:gd name="connsiteY149" fmla="*/ 2709554 h 4264889"/>
              <a:gd name="connsiteX150" fmla="*/ 3811424 w 8639798"/>
              <a:gd name="connsiteY150" fmla="*/ 2675371 h 4264889"/>
              <a:gd name="connsiteX151" fmla="*/ 3837062 w 8639798"/>
              <a:gd name="connsiteY151" fmla="*/ 2666825 h 4264889"/>
              <a:gd name="connsiteX152" fmla="*/ 3888336 w 8639798"/>
              <a:gd name="connsiteY152" fmla="*/ 2632642 h 4264889"/>
              <a:gd name="connsiteX153" fmla="*/ 3939611 w 8639798"/>
              <a:gd name="connsiteY153" fmla="*/ 2615550 h 4264889"/>
              <a:gd name="connsiteX154" fmla="*/ 4016523 w 8639798"/>
              <a:gd name="connsiteY154" fmla="*/ 2564276 h 4264889"/>
              <a:gd name="connsiteX155" fmla="*/ 4042161 w 8639798"/>
              <a:gd name="connsiteY155" fmla="*/ 2547184 h 4264889"/>
              <a:gd name="connsiteX156" fmla="*/ 4067798 w 8639798"/>
              <a:gd name="connsiteY156" fmla="*/ 2538638 h 4264889"/>
              <a:gd name="connsiteX157" fmla="*/ 4119073 w 8639798"/>
              <a:gd name="connsiteY157" fmla="*/ 2504455 h 4264889"/>
              <a:gd name="connsiteX158" fmla="*/ 4136164 w 8639798"/>
              <a:gd name="connsiteY158" fmla="*/ 2478818 h 4264889"/>
              <a:gd name="connsiteX159" fmla="*/ 4187439 w 8639798"/>
              <a:gd name="connsiteY159" fmla="*/ 2444635 h 4264889"/>
              <a:gd name="connsiteX160" fmla="*/ 4221622 w 8639798"/>
              <a:gd name="connsiteY160" fmla="*/ 2393360 h 4264889"/>
              <a:gd name="connsiteX161" fmla="*/ 4247260 w 8639798"/>
              <a:gd name="connsiteY161" fmla="*/ 2342085 h 4264889"/>
              <a:gd name="connsiteX162" fmla="*/ 4255805 w 8639798"/>
              <a:gd name="connsiteY162" fmla="*/ 2316448 h 4264889"/>
              <a:gd name="connsiteX163" fmla="*/ 4238714 w 8639798"/>
              <a:gd name="connsiteY163" fmla="*/ 2171169 h 4264889"/>
              <a:gd name="connsiteX164" fmla="*/ 4221622 w 8639798"/>
              <a:gd name="connsiteY164" fmla="*/ 2145532 h 4264889"/>
              <a:gd name="connsiteX165" fmla="*/ 4170347 w 8639798"/>
              <a:gd name="connsiteY165" fmla="*/ 2094257 h 4264889"/>
              <a:gd name="connsiteX166" fmla="*/ 4119073 w 8639798"/>
              <a:gd name="connsiteY166" fmla="*/ 2060074 h 4264889"/>
              <a:gd name="connsiteX167" fmla="*/ 4093435 w 8639798"/>
              <a:gd name="connsiteY167" fmla="*/ 2042982 h 4264889"/>
              <a:gd name="connsiteX168" fmla="*/ 4042161 w 8639798"/>
              <a:gd name="connsiteY168" fmla="*/ 2025891 h 4264889"/>
              <a:gd name="connsiteX169" fmla="*/ 4016523 w 8639798"/>
              <a:gd name="connsiteY169" fmla="*/ 2017345 h 4264889"/>
              <a:gd name="connsiteX170" fmla="*/ 3990886 w 8639798"/>
              <a:gd name="connsiteY170" fmla="*/ 2008799 h 4264889"/>
              <a:gd name="connsiteX171" fmla="*/ 3862699 w 8639798"/>
              <a:gd name="connsiteY171" fmla="*/ 2017345 h 4264889"/>
              <a:gd name="connsiteX172" fmla="*/ 3811424 w 8639798"/>
              <a:gd name="connsiteY172" fmla="*/ 2034436 h 4264889"/>
              <a:gd name="connsiteX173" fmla="*/ 3785787 w 8639798"/>
              <a:gd name="connsiteY173" fmla="*/ 2042982 h 4264889"/>
              <a:gd name="connsiteX174" fmla="*/ 3760149 w 8639798"/>
              <a:gd name="connsiteY174" fmla="*/ 2060074 h 4264889"/>
              <a:gd name="connsiteX175" fmla="*/ 3734512 w 8639798"/>
              <a:gd name="connsiteY175" fmla="*/ 2068620 h 4264889"/>
              <a:gd name="connsiteX176" fmla="*/ 3683237 w 8639798"/>
              <a:gd name="connsiteY176" fmla="*/ 2102803 h 4264889"/>
              <a:gd name="connsiteX177" fmla="*/ 3649054 w 8639798"/>
              <a:gd name="connsiteY177" fmla="*/ 2119894 h 4264889"/>
              <a:gd name="connsiteX178" fmla="*/ 3597779 w 8639798"/>
              <a:gd name="connsiteY178" fmla="*/ 2154078 h 4264889"/>
              <a:gd name="connsiteX179" fmla="*/ 3563596 w 8639798"/>
              <a:gd name="connsiteY179" fmla="*/ 2171169 h 4264889"/>
              <a:gd name="connsiteX180" fmla="*/ 3512321 w 8639798"/>
              <a:gd name="connsiteY180" fmla="*/ 2205352 h 4264889"/>
              <a:gd name="connsiteX181" fmla="*/ 3486684 w 8639798"/>
              <a:gd name="connsiteY181" fmla="*/ 2222444 h 4264889"/>
              <a:gd name="connsiteX182" fmla="*/ 3452501 w 8639798"/>
              <a:gd name="connsiteY182" fmla="*/ 2239535 h 4264889"/>
              <a:gd name="connsiteX183" fmla="*/ 3401226 w 8639798"/>
              <a:gd name="connsiteY183" fmla="*/ 2273719 h 4264889"/>
              <a:gd name="connsiteX184" fmla="*/ 3349951 w 8639798"/>
              <a:gd name="connsiteY184" fmla="*/ 2307902 h 4264889"/>
              <a:gd name="connsiteX185" fmla="*/ 3324314 w 8639798"/>
              <a:gd name="connsiteY185" fmla="*/ 2324993 h 4264889"/>
              <a:gd name="connsiteX186" fmla="*/ 3298676 w 8639798"/>
              <a:gd name="connsiteY186" fmla="*/ 2342085 h 4264889"/>
              <a:gd name="connsiteX187" fmla="*/ 3273039 w 8639798"/>
              <a:gd name="connsiteY187" fmla="*/ 2350631 h 4264889"/>
              <a:gd name="connsiteX188" fmla="*/ 3247402 w 8639798"/>
              <a:gd name="connsiteY188" fmla="*/ 2376268 h 4264889"/>
              <a:gd name="connsiteX189" fmla="*/ 3196127 w 8639798"/>
              <a:gd name="connsiteY189" fmla="*/ 2410451 h 4264889"/>
              <a:gd name="connsiteX190" fmla="*/ 3170490 w 8639798"/>
              <a:gd name="connsiteY190" fmla="*/ 2427543 h 4264889"/>
              <a:gd name="connsiteX191" fmla="*/ 3144852 w 8639798"/>
              <a:gd name="connsiteY191" fmla="*/ 2444635 h 4264889"/>
              <a:gd name="connsiteX192" fmla="*/ 3119215 w 8639798"/>
              <a:gd name="connsiteY192" fmla="*/ 2461726 h 4264889"/>
              <a:gd name="connsiteX193" fmla="*/ 3059394 w 8639798"/>
              <a:gd name="connsiteY193" fmla="*/ 2504455 h 4264889"/>
              <a:gd name="connsiteX194" fmla="*/ 3033757 w 8639798"/>
              <a:gd name="connsiteY194" fmla="*/ 2513001 h 4264889"/>
              <a:gd name="connsiteX195" fmla="*/ 2982482 w 8639798"/>
              <a:gd name="connsiteY195" fmla="*/ 2555730 h 4264889"/>
              <a:gd name="connsiteX196" fmla="*/ 2948299 w 8639798"/>
              <a:gd name="connsiteY196" fmla="*/ 2572821 h 4264889"/>
              <a:gd name="connsiteX197" fmla="*/ 2914116 w 8639798"/>
              <a:gd name="connsiteY197" fmla="*/ 2598459 h 4264889"/>
              <a:gd name="connsiteX198" fmla="*/ 2862841 w 8639798"/>
              <a:gd name="connsiteY198" fmla="*/ 2632642 h 4264889"/>
              <a:gd name="connsiteX199" fmla="*/ 2803020 w 8639798"/>
              <a:gd name="connsiteY199" fmla="*/ 2675371 h 4264889"/>
              <a:gd name="connsiteX200" fmla="*/ 2751746 w 8639798"/>
              <a:gd name="connsiteY200" fmla="*/ 2709554 h 4264889"/>
              <a:gd name="connsiteX201" fmla="*/ 2726108 w 8639798"/>
              <a:gd name="connsiteY201" fmla="*/ 2735192 h 4264889"/>
              <a:gd name="connsiteX202" fmla="*/ 2700471 w 8639798"/>
              <a:gd name="connsiteY202" fmla="*/ 2752283 h 4264889"/>
              <a:gd name="connsiteX203" fmla="*/ 2649196 w 8639798"/>
              <a:gd name="connsiteY203" fmla="*/ 2803558 h 4264889"/>
              <a:gd name="connsiteX204" fmla="*/ 2615013 w 8639798"/>
              <a:gd name="connsiteY204" fmla="*/ 2829195 h 4264889"/>
              <a:gd name="connsiteX205" fmla="*/ 2555192 w 8639798"/>
              <a:gd name="connsiteY205" fmla="*/ 2871924 h 4264889"/>
              <a:gd name="connsiteX206" fmla="*/ 2529555 w 8639798"/>
              <a:gd name="connsiteY206" fmla="*/ 2897562 h 4264889"/>
              <a:gd name="connsiteX207" fmla="*/ 2503918 w 8639798"/>
              <a:gd name="connsiteY207" fmla="*/ 2914653 h 4264889"/>
              <a:gd name="connsiteX208" fmla="*/ 2478280 w 8639798"/>
              <a:gd name="connsiteY208" fmla="*/ 2940291 h 4264889"/>
              <a:gd name="connsiteX209" fmla="*/ 2452643 w 8639798"/>
              <a:gd name="connsiteY209" fmla="*/ 2957382 h 4264889"/>
              <a:gd name="connsiteX210" fmla="*/ 2427005 w 8639798"/>
              <a:gd name="connsiteY210" fmla="*/ 2983020 h 4264889"/>
              <a:gd name="connsiteX211" fmla="*/ 2401368 w 8639798"/>
              <a:gd name="connsiteY211" fmla="*/ 3000111 h 4264889"/>
              <a:gd name="connsiteX212" fmla="*/ 2375731 w 8639798"/>
              <a:gd name="connsiteY212" fmla="*/ 3025749 h 4264889"/>
              <a:gd name="connsiteX213" fmla="*/ 2350093 w 8639798"/>
              <a:gd name="connsiteY213" fmla="*/ 3042840 h 4264889"/>
              <a:gd name="connsiteX214" fmla="*/ 2298819 w 8639798"/>
              <a:gd name="connsiteY214" fmla="*/ 3094115 h 4264889"/>
              <a:gd name="connsiteX215" fmla="*/ 2273181 w 8639798"/>
              <a:gd name="connsiteY215" fmla="*/ 3119752 h 4264889"/>
              <a:gd name="connsiteX216" fmla="*/ 2247544 w 8639798"/>
              <a:gd name="connsiteY216" fmla="*/ 3136844 h 4264889"/>
              <a:gd name="connsiteX217" fmla="*/ 2196269 w 8639798"/>
              <a:gd name="connsiteY217" fmla="*/ 3179573 h 4264889"/>
              <a:gd name="connsiteX218" fmla="*/ 2153540 w 8639798"/>
              <a:gd name="connsiteY218" fmla="*/ 3222302 h 4264889"/>
              <a:gd name="connsiteX219" fmla="*/ 2136448 w 8639798"/>
              <a:gd name="connsiteY219" fmla="*/ 3247939 h 4264889"/>
              <a:gd name="connsiteX220" fmla="*/ 2085174 w 8639798"/>
              <a:gd name="connsiteY220" fmla="*/ 3282122 h 4264889"/>
              <a:gd name="connsiteX221" fmla="*/ 2033899 w 8639798"/>
              <a:gd name="connsiteY221" fmla="*/ 3324851 h 4264889"/>
              <a:gd name="connsiteX222" fmla="*/ 1982624 w 8639798"/>
              <a:gd name="connsiteY222" fmla="*/ 3367580 h 4264889"/>
              <a:gd name="connsiteX223" fmla="*/ 1922804 w 8639798"/>
              <a:gd name="connsiteY223" fmla="*/ 3435947 h 4264889"/>
              <a:gd name="connsiteX224" fmla="*/ 1880075 w 8639798"/>
              <a:gd name="connsiteY224" fmla="*/ 3478676 h 4264889"/>
              <a:gd name="connsiteX225" fmla="*/ 1837346 w 8639798"/>
              <a:gd name="connsiteY225" fmla="*/ 3521405 h 4264889"/>
              <a:gd name="connsiteX226" fmla="*/ 1794617 w 8639798"/>
              <a:gd name="connsiteY226" fmla="*/ 3564134 h 4264889"/>
              <a:gd name="connsiteX227" fmla="*/ 1751888 w 8639798"/>
              <a:gd name="connsiteY227" fmla="*/ 3606863 h 4264889"/>
              <a:gd name="connsiteX228" fmla="*/ 1734796 w 8639798"/>
              <a:gd name="connsiteY228" fmla="*/ 3632500 h 4264889"/>
              <a:gd name="connsiteX229" fmla="*/ 1683521 w 8639798"/>
              <a:gd name="connsiteY229" fmla="*/ 3666683 h 4264889"/>
              <a:gd name="connsiteX230" fmla="*/ 1640792 w 8639798"/>
              <a:gd name="connsiteY230" fmla="*/ 3700866 h 4264889"/>
              <a:gd name="connsiteX231" fmla="*/ 1563880 w 8639798"/>
              <a:gd name="connsiteY231" fmla="*/ 3743595 h 4264889"/>
              <a:gd name="connsiteX232" fmla="*/ 1486968 w 8639798"/>
              <a:gd name="connsiteY232" fmla="*/ 3777778 h 4264889"/>
              <a:gd name="connsiteX233" fmla="*/ 1461331 w 8639798"/>
              <a:gd name="connsiteY233" fmla="*/ 3786324 h 4264889"/>
              <a:gd name="connsiteX234" fmla="*/ 1435693 w 8639798"/>
              <a:gd name="connsiteY234" fmla="*/ 3794870 h 4264889"/>
              <a:gd name="connsiteX235" fmla="*/ 1316052 w 8639798"/>
              <a:gd name="connsiteY235" fmla="*/ 3786324 h 4264889"/>
              <a:gd name="connsiteX236" fmla="*/ 1264777 w 8639798"/>
              <a:gd name="connsiteY236" fmla="*/ 3769233 h 4264889"/>
              <a:gd name="connsiteX237" fmla="*/ 1222048 w 8639798"/>
              <a:gd name="connsiteY237" fmla="*/ 3726504 h 4264889"/>
              <a:gd name="connsiteX238" fmla="*/ 1196411 w 8639798"/>
              <a:gd name="connsiteY238" fmla="*/ 3709412 h 4264889"/>
              <a:gd name="connsiteX239" fmla="*/ 1187865 w 8639798"/>
              <a:gd name="connsiteY239" fmla="*/ 3512859 h 4264889"/>
              <a:gd name="connsiteX240" fmla="*/ 1213503 w 8639798"/>
              <a:gd name="connsiteY240" fmla="*/ 3418855 h 4264889"/>
              <a:gd name="connsiteX241" fmla="*/ 1273323 w 8639798"/>
              <a:gd name="connsiteY241" fmla="*/ 3341943 h 4264889"/>
              <a:gd name="connsiteX242" fmla="*/ 1316052 w 8639798"/>
              <a:gd name="connsiteY242" fmla="*/ 3299214 h 4264889"/>
              <a:gd name="connsiteX243" fmla="*/ 1350235 w 8639798"/>
              <a:gd name="connsiteY243" fmla="*/ 3256485 h 4264889"/>
              <a:gd name="connsiteX244" fmla="*/ 1410056 w 8639798"/>
              <a:gd name="connsiteY244" fmla="*/ 3188119 h 4264889"/>
              <a:gd name="connsiteX245" fmla="*/ 1427147 w 8639798"/>
              <a:gd name="connsiteY245" fmla="*/ 3162481 h 4264889"/>
              <a:gd name="connsiteX246" fmla="*/ 1504060 w 8639798"/>
              <a:gd name="connsiteY246" fmla="*/ 3111207 h 4264889"/>
              <a:gd name="connsiteX247" fmla="*/ 1529697 w 8639798"/>
              <a:gd name="connsiteY247" fmla="*/ 3094115 h 4264889"/>
              <a:gd name="connsiteX248" fmla="*/ 1580972 w 8639798"/>
              <a:gd name="connsiteY248" fmla="*/ 3059932 h 4264889"/>
              <a:gd name="connsiteX249" fmla="*/ 1632247 w 8639798"/>
              <a:gd name="connsiteY249" fmla="*/ 3025749 h 4264889"/>
              <a:gd name="connsiteX250" fmla="*/ 1657884 w 8639798"/>
              <a:gd name="connsiteY250" fmla="*/ 3017203 h 4264889"/>
              <a:gd name="connsiteX251" fmla="*/ 1683521 w 8639798"/>
              <a:gd name="connsiteY251" fmla="*/ 3000111 h 4264889"/>
              <a:gd name="connsiteX252" fmla="*/ 1709159 w 8639798"/>
              <a:gd name="connsiteY252" fmla="*/ 2991565 h 4264889"/>
              <a:gd name="connsiteX253" fmla="*/ 1760433 w 8639798"/>
              <a:gd name="connsiteY253" fmla="*/ 2957382 h 4264889"/>
              <a:gd name="connsiteX254" fmla="*/ 1811708 w 8639798"/>
              <a:gd name="connsiteY254" fmla="*/ 2931745 h 4264889"/>
              <a:gd name="connsiteX255" fmla="*/ 1862983 w 8639798"/>
              <a:gd name="connsiteY255" fmla="*/ 2914653 h 4264889"/>
              <a:gd name="connsiteX256" fmla="*/ 1914258 w 8639798"/>
              <a:gd name="connsiteY256" fmla="*/ 2897562 h 4264889"/>
              <a:gd name="connsiteX257" fmla="*/ 1974078 w 8639798"/>
              <a:gd name="connsiteY257" fmla="*/ 2880470 h 4264889"/>
              <a:gd name="connsiteX258" fmla="*/ 2085174 w 8639798"/>
              <a:gd name="connsiteY258" fmla="*/ 2863378 h 4264889"/>
              <a:gd name="connsiteX259" fmla="*/ 2204815 w 8639798"/>
              <a:gd name="connsiteY259" fmla="*/ 2854833 h 4264889"/>
              <a:gd name="connsiteX260" fmla="*/ 2256090 w 8639798"/>
              <a:gd name="connsiteY260" fmla="*/ 2846287 h 4264889"/>
              <a:gd name="connsiteX261" fmla="*/ 2375731 w 8639798"/>
              <a:gd name="connsiteY261" fmla="*/ 2829195 h 4264889"/>
              <a:gd name="connsiteX262" fmla="*/ 2469734 w 8639798"/>
              <a:gd name="connsiteY262" fmla="*/ 2812104 h 4264889"/>
              <a:gd name="connsiteX263" fmla="*/ 2512463 w 8639798"/>
              <a:gd name="connsiteY263" fmla="*/ 2803558 h 4264889"/>
              <a:gd name="connsiteX264" fmla="*/ 2580830 w 8639798"/>
              <a:gd name="connsiteY264" fmla="*/ 2795012 h 4264889"/>
              <a:gd name="connsiteX265" fmla="*/ 2666288 w 8639798"/>
              <a:gd name="connsiteY265" fmla="*/ 2777921 h 4264889"/>
              <a:gd name="connsiteX266" fmla="*/ 2700471 w 8639798"/>
              <a:gd name="connsiteY266" fmla="*/ 2769375 h 4264889"/>
              <a:gd name="connsiteX267" fmla="*/ 2743200 w 8639798"/>
              <a:gd name="connsiteY267" fmla="*/ 2760829 h 4264889"/>
              <a:gd name="connsiteX268" fmla="*/ 2768837 w 8639798"/>
              <a:gd name="connsiteY268" fmla="*/ 2752283 h 4264889"/>
              <a:gd name="connsiteX269" fmla="*/ 2811566 w 8639798"/>
              <a:gd name="connsiteY269" fmla="*/ 2743737 h 4264889"/>
              <a:gd name="connsiteX270" fmla="*/ 2879933 w 8639798"/>
              <a:gd name="connsiteY270" fmla="*/ 2726646 h 4264889"/>
              <a:gd name="connsiteX271" fmla="*/ 3008119 w 8639798"/>
              <a:gd name="connsiteY271" fmla="*/ 2701008 h 4264889"/>
              <a:gd name="connsiteX272" fmla="*/ 3050848 w 8639798"/>
              <a:gd name="connsiteY272" fmla="*/ 2692463 h 4264889"/>
              <a:gd name="connsiteX273" fmla="*/ 3093577 w 8639798"/>
              <a:gd name="connsiteY273" fmla="*/ 2683917 h 4264889"/>
              <a:gd name="connsiteX274" fmla="*/ 3144852 w 8639798"/>
              <a:gd name="connsiteY274" fmla="*/ 2675371 h 4264889"/>
              <a:gd name="connsiteX275" fmla="*/ 3349951 w 8639798"/>
              <a:gd name="connsiteY275" fmla="*/ 2658279 h 4264889"/>
              <a:gd name="connsiteX276" fmla="*/ 3426863 w 8639798"/>
              <a:gd name="connsiteY276" fmla="*/ 2649734 h 4264889"/>
              <a:gd name="connsiteX277" fmla="*/ 3478138 w 8639798"/>
              <a:gd name="connsiteY277" fmla="*/ 2641188 h 4264889"/>
              <a:gd name="connsiteX278" fmla="*/ 3640508 w 8639798"/>
              <a:gd name="connsiteY278" fmla="*/ 2615550 h 4264889"/>
              <a:gd name="connsiteX279" fmla="*/ 3683237 w 8639798"/>
              <a:gd name="connsiteY279" fmla="*/ 2607005 h 4264889"/>
              <a:gd name="connsiteX280" fmla="*/ 3734512 w 8639798"/>
              <a:gd name="connsiteY280" fmla="*/ 2598459 h 4264889"/>
              <a:gd name="connsiteX281" fmla="*/ 3819970 w 8639798"/>
              <a:gd name="connsiteY281" fmla="*/ 2581367 h 4264889"/>
              <a:gd name="connsiteX282" fmla="*/ 3922519 w 8639798"/>
              <a:gd name="connsiteY282" fmla="*/ 2564276 h 4264889"/>
              <a:gd name="connsiteX283" fmla="*/ 3990886 w 8639798"/>
              <a:gd name="connsiteY283" fmla="*/ 2547184 h 4264889"/>
              <a:gd name="connsiteX284" fmla="*/ 4067798 w 8639798"/>
              <a:gd name="connsiteY284" fmla="*/ 2521547 h 4264889"/>
              <a:gd name="connsiteX285" fmla="*/ 4093435 w 8639798"/>
              <a:gd name="connsiteY285" fmla="*/ 2513001 h 4264889"/>
              <a:gd name="connsiteX286" fmla="*/ 4153256 w 8639798"/>
              <a:gd name="connsiteY286" fmla="*/ 2495909 h 4264889"/>
              <a:gd name="connsiteX287" fmla="*/ 4178893 w 8639798"/>
              <a:gd name="connsiteY287" fmla="*/ 2470272 h 4264889"/>
              <a:gd name="connsiteX288" fmla="*/ 4195985 w 8639798"/>
              <a:gd name="connsiteY288" fmla="*/ 2444635 h 4264889"/>
              <a:gd name="connsiteX289" fmla="*/ 4221622 w 8639798"/>
              <a:gd name="connsiteY289" fmla="*/ 2427543 h 4264889"/>
              <a:gd name="connsiteX290" fmla="*/ 4255805 w 8639798"/>
              <a:gd name="connsiteY290" fmla="*/ 2376268 h 4264889"/>
              <a:gd name="connsiteX291" fmla="*/ 4272897 w 8639798"/>
              <a:gd name="connsiteY291" fmla="*/ 2282264 h 4264889"/>
              <a:gd name="connsiteX292" fmla="*/ 4281443 w 8639798"/>
              <a:gd name="connsiteY292" fmla="*/ 2111349 h 4264889"/>
              <a:gd name="connsiteX293" fmla="*/ 4307080 w 8639798"/>
              <a:gd name="connsiteY293" fmla="*/ 2119894 h 4264889"/>
              <a:gd name="connsiteX294" fmla="*/ 4341263 w 8639798"/>
              <a:gd name="connsiteY294" fmla="*/ 2111349 h 4264889"/>
              <a:gd name="connsiteX295" fmla="*/ 4358355 w 8639798"/>
              <a:gd name="connsiteY295" fmla="*/ 2085711 h 4264889"/>
              <a:gd name="connsiteX296" fmla="*/ 4383992 w 8639798"/>
              <a:gd name="connsiteY296" fmla="*/ 2068620 h 4264889"/>
              <a:gd name="connsiteX297" fmla="*/ 4418176 w 8639798"/>
              <a:gd name="connsiteY297" fmla="*/ 2025891 h 4264889"/>
              <a:gd name="connsiteX298" fmla="*/ 4443813 w 8639798"/>
              <a:gd name="connsiteY298" fmla="*/ 1974616 h 4264889"/>
              <a:gd name="connsiteX299" fmla="*/ 4452359 w 8639798"/>
              <a:gd name="connsiteY299" fmla="*/ 1948978 h 4264889"/>
              <a:gd name="connsiteX300" fmla="*/ 4486542 w 8639798"/>
              <a:gd name="connsiteY300" fmla="*/ 1897704 h 4264889"/>
              <a:gd name="connsiteX301" fmla="*/ 4503633 w 8639798"/>
              <a:gd name="connsiteY301" fmla="*/ 1872066 h 4264889"/>
              <a:gd name="connsiteX302" fmla="*/ 4520725 w 8639798"/>
              <a:gd name="connsiteY302" fmla="*/ 1846429 h 4264889"/>
              <a:gd name="connsiteX303" fmla="*/ 4572000 w 8639798"/>
              <a:gd name="connsiteY303" fmla="*/ 1812246 h 4264889"/>
              <a:gd name="connsiteX304" fmla="*/ 4640366 w 8639798"/>
              <a:gd name="connsiteY304" fmla="*/ 1752425 h 4264889"/>
              <a:gd name="connsiteX305" fmla="*/ 4666004 w 8639798"/>
              <a:gd name="connsiteY305" fmla="*/ 1735334 h 4264889"/>
              <a:gd name="connsiteX306" fmla="*/ 4691641 w 8639798"/>
              <a:gd name="connsiteY306" fmla="*/ 1718242 h 4264889"/>
              <a:gd name="connsiteX307" fmla="*/ 4768553 w 8639798"/>
              <a:gd name="connsiteY307" fmla="*/ 1692605 h 4264889"/>
              <a:gd name="connsiteX308" fmla="*/ 4794190 w 8639798"/>
              <a:gd name="connsiteY308" fmla="*/ 1684059 h 4264889"/>
              <a:gd name="connsiteX309" fmla="*/ 4845465 w 8639798"/>
              <a:gd name="connsiteY309" fmla="*/ 1658421 h 4264889"/>
              <a:gd name="connsiteX310" fmla="*/ 4896740 w 8639798"/>
              <a:gd name="connsiteY310" fmla="*/ 1624238 h 4264889"/>
              <a:gd name="connsiteX311" fmla="*/ 4982198 w 8639798"/>
              <a:gd name="connsiteY311" fmla="*/ 1598601 h 4264889"/>
              <a:gd name="connsiteX312" fmla="*/ 5076202 w 8639798"/>
              <a:gd name="connsiteY312" fmla="*/ 1590055 h 4264889"/>
              <a:gd name="connsiteX313" fmla="*/ 5136022 w 8639798"/>
              <a:gd name="connsiteY313" fmla="*/ 1581509 h 4264889"/>
              <a:gd name="connsiteX314" fmla="*/ 5255663 w 8639798"/>
              <a:gd name="connsiteY314" fmla="*/ 1564418 h 4264889"/>
              <a:gd name="connsiteX315" fmla="*/ 5349667 w 8639798"/>
              <a:gd name="connsiteY315" fmla="*/ 1547326 h 4264889"/>
              <a:gd name="connsiteX316" fmla="*/ 5588949 w 8639798"/>
              <a:gd name="connsiteY316" fmla="*/ 1564418 h 4264889"/>
              <a:gd name="connsiteX317" fmla="*/ 5674407 w 8639798"/>
              <a:gd name="connsiteY317" fmla="*/ 1590055 h 4264889"/>
              <a:gd name="connsiteX318" fmla="*/ 5700045 w 8639798"/>
              <a:gd name="connsiteY318" fmla="*/ 1598601 h 4264889"/>
              <a:gd name="connsiteX319" fmla="*/ 5708590 w 8639798"/>
              <a:gd name="connsiteY319" fmla="*/ 1709696 h 4264889"/>
              <a:gd name="connsiteX320" fmla="*/ 5665862 w 8639798"/>
              <a:gd name="connsiteY320" fmla="*/ 1786608 h 4264889"/>
              <a:gd name="connsiteX321" fmla="*/ 5631678 w 8639798"/>
              <a:gd name="connsiteY321" fmla="*/ 1837883 h 4264889"/>
              <a:gd name="connsiteX322" fmla="*/ 5614587 w 8639798"/>
              <a:gd name="connsiteY322" fmla="*/ 1863521 h 4264889"/>
              <a:gd name="connsiteX323" fmla="*/ 5588949 w 8639798"/>
              <a:gd name="connsiteY323" fmla="*/ 1889158 h 4264889"/>
              <a:gd name="connsiteX324" fmla="*/ 5571858 w 8639798"/>
              <a:gd name="connsiteY324" fmla="*/ 1914795 h 4264889"/>
              <a:gd name="connsiteX325" fmla="*/ 5546220 w 8639798"/>
              <a:gd name="connsiteY325" fmla="*/ 1940433 h 4264889"/>
              <a:gd name="connsiteX326" fmla="*/ 5529129 w 8639798"/>
              <a:gd name="connsiteY326" fmla="*/ 1966070 h 4264889"/>
              <a:gd name="connsiteX327" fmla="*/ 5503491 w 8639798"/>
              <a:gd name="connsiteY327" fmla="*/ 1983162 h 4264889"/>
              <a:gd name="connsiteX328" fmla="*/ 5486400 w 8639798"/>
              <a:gd name="connsiteY328" fmla="*/ 2008799 h 4264889"/>
              <a:gd name="connsiteX329" fmla="*/ 5409488 w 8639798"/>
              <a:gd name="connsiteY329" fmla="*/ 2068620 h 4264889"/>
              <a:gd name="connsiteX330" fmla="*/ 5383850 w 8639798"/>
              <a:gd name="connsiteY330" fmla="*/ 2085711 h 4264889"/>
              <a:gd name="connsiteX331" fmla="*/ 5358213 w 8639798"/>
              <a:gd name="connsiteY331" fmla="*/ 2102803 h 4264889"/>
              <a:gd name="connsiteX332" fmla="*/ 5332576 w 8639798"/>
              <a:gd name="connsiteY332" fmla="*/ 2111349 h 4264889"/>
              <a:gd name="connsiteX333" fmla="*/ 5306938 w 8639798"/>
              <a:gd name="connsiteY333" fmla="*/ 2128440 h 4264889"/>
              <a:gd name="connsiteX334" fmla="*/ 5281301 w 8639798"/>
              <a:gd name="connsiteY334" fmla="*/ 2136986 h 4264889"/>
              <a:gd name="connsiteX335" fmla="*/ 5255663 w 8639798"/>
              <a:gd name="connsiteY335" fmla="*/ 2154078 h 4264889"/>
              <a:gd name="connsiteX336" fmla="*/ 5204389 w 8639798"/>
              <a:gd name="connsiteY336" fmla="*/ 2171169 h 4264889"/>
              <a:gd name="connsiteX337" fmla="*/ 5178751 w 8639798"/>
              <a:gd name="connsiteY337" fmla="*/ 2179715 h 4264889"/>
              <a:gd name="connsiteX338" fmla="*/ 5118931 w 8639798"/>
              <a:gd name="connsiteY338" fmla="*/ 2188261 h 4264889"/>
              <a:gd name="connsiteX339" fmla="*/ 4922377 w 8639798"/>
              <a:gd name="connsiteY339" fmla="*/ 2179715 h 4264889"/>
              <a:gd name="connsiteX340" fmla="*/ 4871103 w 8639798"/>
              <a:gd name="connsiteY340" fmla="*/ 2162623 h 4264889"/>
              <a:gd name="connsiteX341" fmla="*/ 4854011 w 8639798"/>
              <a:gd name="connsiteY341" fmla="*/ 2136986 h 4264889"/>
              <a:gd name="connsiteX342" fmla="*/ 4828374 w 8639798"/>
              <a:gd name="connsiteY342" fmla="*/ 2111349 h 4264889"/>
              <a:gd name="connsiteX343" fmla="*/ 4819828 w 8639798"/>
              <a:gd name="connsiteY343" fmla="*/ 2085711 h 4264889"/>
              <a:gd name="connsiteX344" fmla="*/ 4802736 w 8639798"/>
              <a:gd name="connsiteY344" fmla="*/ 2060074 h 4264889"/>
              <a:gd name="connsiteX345" fmla="*/ 4777099 w 8639798"/>
              <a:gd name="connsiteY345" fmla="*/ 1983162 h 4264889"/>
              <a:gd name="connsiteX346" fmla="*/ 4768553 w 8639798"/>
              <a:gd name="connsiteY346" fmla="*/ 1957524 h 4264889"/>
              <a:gd name="connsiteX347" fmla="*/ 4777099 w 8639798"/>
              <a:gd name="connsiteY347" fmla="*/ 1803700 h 4264889"/>
              <a:gd name="connsiteX348" fmla="*/ 4802736 w 8639798"/>
              <a:gd name="connsiteY348" fmla="*/ 1752425 h 4264889"/>
              <a:gd name="connsiteX349" fmla="*/ 4879648 w 8639798"/>
              <a:gd name="connsiteY349" fmla="*/ 1684059 h 4264889"/>
              <a:gd name="connsiteX350" fmla="*/ 4905286 w 8639798"/>
              <a:gd name="connsiteY350" fmla="*/ 1675513 h 4264889"/>
              <a:gd name="connsiteX351" fmla="*/ 5067656 w 8639798"/>
              <a:gd name="connsiteY351" fmla="*/ 1641330 h 4264889"/>
              <a:gd name="connsiteX352" fmla="*/ 5204389 w 8639798"/>
              <a:gd name="connsiteY352" fmla="*/ 1624238 h 4264889"/>
              <a:gd name="connsiteX353" fmla="*/ 5349667 w 8639798"/>
              <a:gd name="connsiteY353" fmla="*/ 1632784 h 4264889"/>
              <a:gd name="connsiteX354" fmla="*/ 5375304 w 8639798"/>
              <a:gd name="connsiteY354" fmla="*/ 1641330 h 4264889"/>
              <a:gd name="connsiteX355" fmla="*/ 5392396 w 8639798"/>
              <a:gd name="connsiteY355" fmla="*/ 1666967 h 4264889"/>
              <a:gd name="connsiteX356" fmla="*/ 5418033 w 8639798"/>
              <a:gd name="connsiteY356" fmla="*/ 1692605 h 4264889"/>
              <a:gd name="connsiteX357" fmla="*/ 5409488 w 8639798"/>
              <a:gd name="connsiteY357" fmla="*/ 1889158 h 4264889"/>
              <a:gd name="connsiteX358" fmla="*/ 5392396 w 8639798"/>
              <a:gd name="connsiteY358" fmla="*/ 1940433 h 4264889"/>
              <a:gd name="connsiteX359" fmla="*/ 5375304 w 8639798"/>
              <a:gd name="connsiteY359" fmla="*/ 1991707 h 4264889"/>
              <a:gd name="connsiteX360" fmla="*/ 5366759 w 8639798"/>
              <a:gd name="connsiteY360" fmla="*/ 2017345 h 4264889"/>
              <a:gd name="connsiteX361" fmla="*/ 5332576 w 8639798"/>
              <a:gd name="connsiteY361" fmla="*/ 2068620 h 4264889"/>
              <a:gd name="connsiteX362" fmla="*/ 5315484 w 8639798"/>
              <a:gd name="connsiteY362" fmla="*/ 2094257 h 4264889"/>
              <a:gd name="connsiteX363" fmla="*/ 5289847 w 8639798"/>
              <a:gd name="connsiteY363" fmla="*/ 2111349 h 4264889"/>
              <a:gd name="connsiteX364" fmla="*/ 5272755 w 8639798"/>
              <a:gd name="connsiteY364" fmla="*/ 2136986 h 4264889"/>
              <a:gd name="connsiteX365" fmla="*/ 5247118 w 8639798"/>
              <a:gd name="connsiteY365" fmla="*/ 2145532 h 4264889"/>
              <a:gd name="connsiteX366" fmla="*/ 5187297 w 8639798"/>
              <a:gd name="connsiteY366" fmla="*/ 2171169 h 4264889"/>
              <a:gd name="connsiteX367" fmla="*/ 5042019 w 8639798"/>
              <a:gd name="connsiteY367" fmla="*/ 2162623 h 4264889"/>
              <a:gd name="connsiteX368" fmla="*/ 4990744 w 8639798"/>
              <a:gd name="connsiteY368" fmla="*/ 2145532 h 4264889"/>
              <a:gd name="connsiteX369" fmla="*/ 4973652 w 8639798"/>
              <a:gd name="connsiteY369" fmla="*/ 2119894 h 4264889"/>
              <a:gd name="connsiteX370" fmla="*/ 4948015 w 8639798"/>
              <a:gd name="connsiteY370" fmla="*/ 2102803 h 4264889"/>
              <a:gd name="connsiteX371" fmla="*/ 4913832 w 8639798"/>
              <a:gd name="connsiteY371" fmla="*/ 2051528 h 4264889"/>
              <a:gd name="connsiteX372" fmla="*/ 4888194 w 8639798"/>
              <a:gd name="connsiteY372" fmla="*/ 1957524 h 4264889"/>
              <a:gd name="connsiteX373" fmla="*/ 4896740 w 8639798"/>
              <a:gd name="connsiteY373" fmla="*/ 1812246 h 4264889"/>
              <a:gd name="connsiteX374" fmla="*/ 4905286 w 8639798"/>
              <a:gd name="connsiteY374" fmla="*/ 1786608 h 4264889"/>
              <a:gd name="connsiteX375" fmla="*/ 4939469 w 8639798"/>
              <a:gd name="connsiteY375" fmla="*/ 1735334 h 4264889"/>
              <a:gd name="connsiteX376" fmla="*/ 4965106 w 8639798"/>
              <a:gd name="connsiteY376" fmla="*/ 1718242 h 4264889"/>
              <a:gd name="connsiteX377" fmla="*/ 4990744 w 8639798"/>
              <a:gd name="connsiteY377" fmla="*/ 1692605 h 4264889"/>
              <a:gd name="connsiteX378" fmla="*/ 5042019 w 8639798"/>
              <a:gd name="connsiteY378" fmla="*/ 1675513 h 4264889"/>
              <a:gd name="connsiteX379" fmla="*/ 5067656 w 8639798"/>
              <a:gd name="connsiteY379" fmla="*/ 1666967 h 4264889"/>
              <a:gd name="connsiteX380" fmla="*/ 5187297 w 8639798"/>
              <a:gd name="connsiteY380" fmla="*/ 1675513 h 4264889"/>
              <a:gd name="connsiteX381" fmla="*/ 5212934 w 8639798"/>
              <a:gd name="connsiteY381" fmla="*/ 1684059 h 4264889"/>
              <a:gd name="connsiteX382" fmla="*/ 5247118 w 8639798"/>
              <a:gd name="connsiteY382" fmla="*/ 1735334 h 4264889"/>
              <a:gd name="connsiteX383" fmla="*/ 5264209 w 8639798"/>
              <a:gd name="connsiteY383" fmla="*/ 1760971 h 4264889"/>
              <a:gd name="connsiteX384" fmla="*/ 5281301 w 8639798"/>
              <a:gd name="connsiteY384" fmla="*/ 1812246 h 4264889"/>
              <a:gd name="connsiteX385" fmla="*/ 5272755 w 8639798"/>
              <a:gd name="connsiteY385" fmla="*/ 1880612 h 4264889"/>
              <a:gd name="connsiteX386" fmla="*/ 5264209 w 8639798"/>
              <a:gd name="connsiteY386" fmla="*/ 1906249 h 4264889"/>
              <a:gd name="connsiteX387" fmla="*/ 5238572 w 8639798"/>
              <a:gd name="connsiteY387" fmla="*/ 1923341 h 4264889"/>
              <a:gd name="connsiteX388" fmla="*/ 5204389 w 8639798"/>
              <a:gd name="connsiteY388" fmla="*/ 1974616 h 4264889"/>
              <a:gd name="connsiteX389" fmla="*/ 5153114 w 8639798"/>
              <a:gd name="connsiteY389" fmla="*/ 2000253 h 4264889"/>
              <a:gd name="connsiteX390" fmla="*/ 5101839 w 8639798"/>
              <a:gd name="connsiteY390" fmla="*/ 2025891 h 4264889"/>
              <a:gd name="connsiteX391" fmla="*/ 5016381 w 8639798"/>
              <a:gd name="connsiteY391" fmla="*/ 2017345 h 4264889"/>
              <a:gd name="connsiteX392" fmla="*/ 4990744 w 8639798"/>
              <a:gd name="connsiteY392" fmla="*/ 2008799 h 4264889"/>
              <a:gd name="connsiteX393" fmla="*/ 4973652 w 8639798"/>
              <a:gd name="connsiteY393" fmla="*/ 1957524 h 4264889"/>
              <a:gd name="connsiteX394" fmla="*/ 4982198 w 8639798"/>
              <a:gd name="connsiteY394" fmla="*/ 1829337 h 4264889"/>
              <a:gd name="connsiteX395" fmla="*/ 5016381 w 8639798"/>
              <a:gd name="connsiteY395" fmla="*/ 1778063 h 4264889"/>
              <a:gd name="connsiteX396" fmla="*/ 5059110 w 8639798"/>
              <a:gd name="connsiteY396" fmla="*/ 1726788 h 4264889"/>
              <a:gd name="connsiteX397" fmla="*/ 5076202 w 8639798"/>
              <a:gd name="connsiteY397" fmla="*/ 1701150 h 4264889"/>
              <a:gd name="connsiteX398" fmla="*/ 5101839 w 8639798"/>
              <a:gd name="connsiteY398" fmla="*/ 1692605 h 4264889"/>
              <a:gd name="connsiteX399" fmla="*/ 5127476 w 8639798"/>
              <a:gd name="connsiteY399" fmla="*/ 1675513 h 4264889"/>
              <a:gd name="connsiteX400" fmla="*/ 5178751 w 8639798"/>
              <a:gd name="connsiteY400" fmla="*/ 1658421 h 4264889"/>
              <a:gd name="connsiteX401" fmla="*/ 5289847 w 8639798"/>
              <a:gd name="connsiteY401" fmla="*/ 1632784 h 4264889"/>
              <a:gd name="connsiteX402" fmla="*/ 5332576 w 8639798"/>
              <a:gd name="connsiteY402" fmla="*/ 1624238 h 4264889"/>
              <a:gd name="connsiteX403" fmla="*/ 5366759 w 8639798"/>
              <a:gd name="connsiteY403" fmla="*/ 1615692 h 4264889"/>
              <a:gd name="connsiteX404" fmla="*/ 5418033 w 8639798"/>
              <a:gd name="connsiteY404" fmla="*/ 1607147 h 4264889"/>
              <a:gd name="connsiteX405" fmla="*/ 5443671 w 8639798"/>
              <a:gd name="connsiteY405" fmla="*/ 1598601 h 4264889"/>
              <a:gd name="connsiteX406" fmla="*/ 5537675 w 8639798"/>
              <a:gd name="connsiteY406" fmla="*/ 1581509 h 4264889"/>
              <a:gd name="connsiteX407" fmla="*/ 5606041 w 8639798"/>
              <a:gd name="connsiteY407" fmla="*/ 1564418 h 4264889"/>
              <a:gd name="connsiteX408" fmla="*/ 5640224 w 8639798"/>
              <a:gd name="connsiteY408" fmla="*/ 1555872 h 4264889"/>
              <a:gd name="connsiteX409" fmla="*/ 5691499 w 8639798"/>
              <a:gd name="connsiteY409" fmla="*/ 1547326 h 4264889"/>
              <a:gd name="connsiteX410" fmla="*/ 5947873 w 8639798"/>
              <a:gd name="connsiteY410" fmla="*/ 1538780 h 4264889"/>
              <a:gd name="connsiteX411" fmla="*/ 5990602 w 8639798"/>
              <a:gd name="connsiteY411" fmla="*/ 1530235 h 4264889"/>
              <a:gd name="connsiteX412" fmla="*/ 6016239 w 8639798"/>
              <a:gd name="connsiteY412" fmla="*/ 1521689 h 4264889"/>
              <a:gd name="connsiteX413" fmla="*/ 6058968 w 8639798"/>
              <a:gd name="connsiteY413" fmla="*/ 1513143 h 4264889"/>
              <a:gd name="connsiteX414" fmla="*/ 6127334 w 8639798"/>
              <a:gd name="connsiteY414" fmla="*/ 1496051 h 4264889"/>
              <a:gd name="connsiteX415" fmla="*/ 6161518 w 8639798"/>
              <a:gd name="connsiteY415" fmla="*/ 1487506 h 4264889"/>
              <a:gd name="connsiteX416" fmla="*/ 6238430 w 8639798"/>
              <a:gd name="connsiteY416" fmla="*/ 1461868 h 4264889"/>
              <a:gd name="connsiteX417" fmla="*/ 6264067 w 8639798"/>
              <a:gd name="connsiteY417" fmla="*/ 1453322 h 4264889"/>
              <a:gd name="connsiteX418" fmla="*/ 6289704 w 8639798"/>
              <a:gd name="connsiteY418" fmla="*/ 1436231 h 4264889"/>
              <a:gd name="connsiteX419" fmla="*/ 6340979 w 8639798"/>
              <a:gd name="connsiteY419" fmla="*/ 1419139 h 4264889"/>
              <a:gd name="connsiteX420" fmla="*/ 6392254 w 8639798"/>
              <a:gd name="connsiteY420" fmla="*/ 1402048 h 4264889"/>
              <a:gd name="connsiteX421" fmla="*/ 6417891 w 8639798"/>
              <a:gd name="connsiteY421" fmla="*/ 1393502 h 4264889"/>
              <a:gd name="connsiteX422" fmla="*/ 6494804 w 8639798"/>
              <a:gd name="connsiteY422" fmla="*/ 1350773 h 4264889"/>
              <a:gd name="connsiteX423" fmla="*/ 6520441 w 8639798"/>
              <a:gd name="connsiteY423" fmla="*/ 1333681 h 4264889"/>
              <a:gd name="connsiteX424" fmla="*/ 6546078 w 8639798"/>
              <a:gd name="connsiteY424" fmla="*/ 1325135 h 4264889"/>
              <a:gd name="connsiteX425" fmla="*/ 6597353 w 8639798"/>
              <a:gd name="connsiteY425" fmla="*/ 1290952 h 4264889"/>
              <a:gd name="connsiteX426" fmla="*/ 6622990 w 8639798"/>
              <a:gd name="connsiteY426" fmla="*/ 1273861 h 4264889"/>
              <a:gd name="connsiteX427" fmla="*/ 6648628 w 8639798"/>
              <a:gd name="connsiteY427" fmla="*/ 1265315 h 4264889"/>
              <a:gd name="connsiteX428" fmla="*/ 6699903 w 8639798"/>
              <a:gd name="connsiteY428" fmla="*/ 1231132 h 4264889"/>
              <a:gd name="connsiteX429" fmla="*/ 6776815 w 8639798"/>
              <a:gd name="connsiteY429" fmla="*/ 1188403 h 4264889"/>
              <a:gd name="connsiteX430" fmla="*/ 6853727 w 8639798"/>
              <a:gd name="connsiteY430" fmla="*/ 1137128 h 4264889"/>
              <a:gd name="connsiteX431" fmla="*/ 6879364 w 8639798"/>
              <a:gd name="connsiteY431" fmla="*/ 1120036 h 4264889"/>
              <a:gd name="connsiteX432" fmla="*/ 6905002 w 8639798"/>
              <a:gd name="connsiteY432" fmla="*/ 1111491 h 4264889"/>
              <a:gd name="connsiteX433" fmla="*/ 7007551 w 8639798"/>
              <a:gd name="connsiteY433" fmla="*/ 1043124 h 4264889"/>
              <a:gd name="connsiteX434" fmla="*/ 7033189 w 8639798"/>
              <a:gd name="connsiteY434" fmla="*/ 1026033 h 4264889"/>
              <a:gd name="connsiteX435" fmla="*/ 7058826 w 8639798"/>
              <a:gd name="connsiteY435" fmla="*/ 1017487 h 4264889"/>
              <a:gd name="connsiteX436" fmla="*/ 7110101 w 8639798"/>
              <a:gd name="connsiteY436" fmla="*/ 983304 h 4264889"/>
              <a:gd name="connsiteX437" fmla="*/ 7135738 w 8639798"/>
              <a:gd name="connsiteY437" fmla="*/ 966212 h 4264889"/>
              <a:gd name="connsiteX438" fmla="*/ 7161376 w 8639798"/>
              <a:gd name="connsiteY438" fmla="*/ 957666 h 4264889"/>
              <a:gd name="connsiteX439" fmla="*/ 7187013 w 8639798"/>
              <a:gd name="connsiteY439" fmla="*/ 932029 h 4264889"/>
              <a:gd name="connsiteX440" fmla="*/ 7238288 w 8639798"/>
              <a:gd name="connsiteY440" fmla="*/ 897846 h 4264889"/>
              <a:gd name="connsiteX441" fmla="*/ 7263925 w 8639798"/>
              <a:gd name="connsiteY441" fmla="*/ 880754 h 4264889"/>
              <a:gd name="connsiteX442" fmla="*/ 7315200 w 8639798"/>
              <a:gd name="connsiteY442" fmla="*/ 838025 h 4264889"/>
              <a:gd name="connsiteX443" fmla="*/ 7357929 w 8639798"/>
              <a:gd name="connsiteY443" fmla="*/ 795296 h 4264889"/>
              <a:gd name="connsiteX444" fmla="*/ 7409204 w 8639798"/>
              <a:gd name="connsiteY444" fmla="*/ 744021 h 4264889"/>
              <a:gd name="connsiteX445" fmla="*/ 7434841 w 8639798"/>
              <a:gd name="connsiteY445" fmla="*/ 718384 h 4264889"/>
              <a:gd name="connsiteX446" fmla="*/ 7460478 w 8639798"/>
              <a:gd name="connsiteY446" fmla="*/ 692747 h 4264889"/>
              <a:gd name="connsiteX447" fmla="*/ 7477570 w 8639798"/>
              <a:gd name="connsiteY447" fmla="*/ 667109 h 4264889"/>
              <a:gd name="connsiteX448" fmla="*/ 7494662 w 8639798"/>
              <a:gd name="connsiteY448" fmla="*/ 615835 h 4264889"/>
              <a:gd name="connsiteX449" fmla="*/ 7486116 w 8639798"/>
              <a:gd name="connsiteY449" fmla="*/ 547468 h 4264889"/>
              <a:gd name="connsiteX450" fmla="*/ 7460478 w 8639798"/>
              <a:gd name="connsiteY450" fmla="*/ 530377 h 4264889"/>
              <a:gd name="connsiteX451" fmla="*/ 7409204 w 8639798"/>
              <a:gd name="connsiteY451" fmla="*/ 513285 h 4264889"/>
              <a:gd name="connsiteX452" fmla="*/ 7255379 w 8639798"/>
              <a:gd name="connsiteY452" fmla="*/ 521831 h 4264889"/>
              <a:gd name="connsiteX453" fmla="*/ 7204104 w 8639798"/>
              <a:gd name="connsiteY453" fmla="*/ 538922 h 4264889"/>
              <a:gd name="connsiteX454" fmla="*/ 7152830 w 8639798"/>
              <a:gd name="connsiteY454" fmla="*/ 556014 h 4264889"/>
              <a:gd name="connsiteX455" fmla="*/ 7127192 w 8639798"/>
              <a:gd name="connsiteY455" fmla="*/ 564560 h 4264889"/>
              <a:gd name="connsiteX456" fmla="*/ 7075918 w 8639798"/>
              <a:gd name="connsiteY456" fmla="*/ 590197 h 4264889"/>
              <a:gd name="connsiteX457" fmla="*/ 7050280 w 8639798"/>
              <a:gd name="connsiteY457" fmla="*/ 607289 h 4264889"/>
              <a:gd name="connsiteX458" fmla="*/ 7024643 w 8639798"/>
              <a:gd name="connsiteY458" fmla="*/ 615835 h 4264889"/>
              <a:gd name="connsiteX459" fmla="*/ 6999005 w 8639798"/>
              <a:gd name="connsiteY459" fmla="*/ 632926 h 4264889"/>
              <a:gd name="connsiteX460" fmla="*/ 6973368 w 8639798"/>
              <a:gd name="connsiteY460" fmla="*/ 641472 h 4264889"/>
              <a:gd name="connsiteX461" fmla="*/ 6922093 w 8639798"/>
              <a:gd name="connsiteY461" fmla="*/ 667109 h 4264889"/>
              <a:gd name="connsiteX462" fmla="*/ 6896456 w 8639798"/>
              <a:gd name="connsiteY462" fmla="*/ 684201 h 4264889"/>
              <a:gd name="connsiteX463" fmla="*/ 6819544 w 8639798"/>
              <a:gd name="connsiteY463" fmla="*/ 726930 h 4264889"/>
              <a:gd name="connsiteX464" fmla="*/ 6793906 w 8639798"/>
              <a:gd name="connsiteY464" fmla="*/ 752567 h 4264889"/>
              <a:gd name="connsiteX465" fmla="*/ 6716994 w 8639798"/>
              <a:gd name="connsiteY465" fmla="*/ 803842 h 4264889"/>
              <a:gd name="connsiteX466" fmla="*/ 6691357 w 8639798"/>
              <a:gd name="connsiteY466" fmla="*/ 820934 h 4264889"/>
              <a:gd name="connsiteX467" fmla="*/ 6665719 w 8639798"/>
              <a:gd name="connsiteY467" fmla="*/ 838025 h 4264889"/>
              <a:gd name="connsiteX468" fmla="*/ 6640082 w 8639798"/>
              <a:gd name="connsiteY468" fmla="*/ 863663 h 4264889"/>
              <a:gd name="connsiteX469" fmla="*/ 6588807 w 8639798"/>
              <a:gd name="connsiteY469" fmla="*/ 897846 h 4264889"/>
              <a:gd name="connsiteX470" fmla="*/ 6563170 w 8639798"/>
              <a:gd name="connsiteY470" fmla="*/ 914937 h 4264889"/>
              <a:gd name="connsiteX471" fmla="*/ 6537533 w 8639798"/>
              <a:gd name="connsiteY471" fmla="*/ 940575 h 4264889"/>
              <a:gd name="connsiteX472" fmla="*/ 6486258 w 8639798"/>
              <a:gd name="connsiteY472" fmla="*/ 974758 h 4264889"/>
              <a:gd name="connsiteX473" fmla="*/ 6409346 w 8639798"/>
              <a:gd name="connsiteY473" fmla="*/ 1026033 h 4264889"/>
              <a:gd name="connsiteX474" fmla="*/ 6332433 w 8639798"/>
              <a:gd name="connsiteY474" fmla="*/ 1094399 h 4264889"/>
              <a:gd name="connsiteX475" fmla="*/ 6306796 w 8639798"/>
              <a:gd name="connsiteY475" fmla="*/ 1120036 h 4264889"/>
              <a:gd name="connsiteX476" fmla="*/ 6255521 w 8639798"/>
              <a:gd name="connsiteY476" fmla="*/ 1154220 h 4264889"/>
              <a:gd name="connsiteX477" fmla="*/ 6229884 w 8639798"/>
              <a:gd name="connsiteY477" fmla="*/ 1179857 h 4264889"/>
              <a:gd name="connsiteX478" fmla="*/ 6178609 w 8639798"/>
              <a:gd name="connsiteY478" fmla="*/ 1214040 h 4264889"/>
              <a:gd name="connsiteX479" fmla="*/ 6152972 w 8639798"/>
              <a:gd name="connsiteY479" fmla="*/ 1231132 h 4264889"/>
              <a:gd name="connsiteX480" fmla="*/ 6135880 w 8639798"/>
              <a:gd name="connsiteY480" fmla="*/ 1256769 h 4264889"/>
              <a:gd name="connsiteX481" fmla="*/ 6076060 w 8639798"/>
              <a:gd name="connsiteY481" fmla="*/ 1299498 h 4264889"/>
              <a:gd name="connsiteX482" fmla="*/ 6050422 w 8639798"/>
              <a:gd name="connsiteY482" fmla="*/ 1325135 h 4264889"/>
              <a:gd name="connsiteX483" fmla="*/ 5999147 w 8639798"/>
              <a:gd name="connsiteY483" fmla="*/ 1359319 h 4264889"/>
              <a:gd name="connsiteX484" fmla="*/ 5973510 w 8639798"/>
              <a:gd name="connsiteY484" fmla="*/ 1384956 h 4264889"/>
              <a:gd name="connsiteX485" fmla="*/ 5930781 w 8639798"/>
              <a:gd name="connsiteY485" fmla="*/ 1410593 h 4264889"/>
              <a:gd name="connsiteX486" fmla="*/ 5870961 w 8639798"/>
              <a:gd name="connsiteY486" fmla="*/ 1453322 h 4264889"/>
              <a:gd name="connsiteX487" fmla="*/ 5845323 w 8639798"/>
              <a:gd name="connsiteY487" fmla="*/ 1470414 h 4264889"/>
              <a:gd name="connsiteX488" fmla="*/ 5819686 w 8639798"/>
              <a:gd name="connsiteY488" fmla="*/ 1496051 h 4264889"/>
              <a:gd name="connsiteX489" fmla="*/ 5768411 w 8639798"/>
              <a:gd name="connsiteY489" fmla="*/ 1530235 h 4264889"/>
              <a:gd name="connsiteX490" fmla="*/ 5742774 w 8639798"/>
              <a:gd name="connsiteY490" fmla="*/ 1547326 h 4264889"/>
              <a:gd name="connsiteX491" fmla="*/ 5717136 w 8639798"/>
              <a:gd name="connsiteY491" fmla="*/ 1572964 h 4264889"/>
              <a:gd name="connsiteX492" fmla="*/ 5682953 w 8639798"/>
              <a:gd name="connsiteY492" fmla="*/ 1590055 h 4264889"/>
              <a:gd name="connsiteX493" fmla="*/ 5648770 w 8639798"/>
              <a:gd name="connsiteY493" fmla="*/ 1615692 h 4264889"/>
              <a:gd name="connsiteX494" fmla="*/ 5597495 w 8639798"/>
              <a:gd name="connsiteY494" fmla="*/ 1649876 h 4264889"/>
              <a:gd name="connsiteX495" fmla="*/ 5546220 w 8639798"/>
              <a:gd name="connsiteY495" fmla="*/ 1684059 h 4264889"/>
              <a:gd name="connsiteX496" fmla="*/ 5486400 w 8639798"/>
              <a:gd name="connsiteY496" fmla="*/ 1726788 h 4264889"/>
              <a:gd name="connsiteX497" fmla="*/ 5452217 w 8639798"/>
              <a:gd name="connsiteY497" fmla="*/ 1752425 h 4264889"/>
              <a:gd name="connsiteX498" fmla="*/ 5400942 w 8639798"/>
              <a:gd name="connsiteY498" fmla="*/ 1786608 h 4264889"/>
              <a:gd name="connsiteX499" fmla="*/ 5349667 w 8639798"/>
              <a:gd name="connsiteY499" fmla="*/ 1820792 h 4264889"/>
              <a:gd name="connsiteX500" fmla="*/ 5324030 w 8639798"/>
              <a:gd name="connsiteY500" fmla="*/ 1837883 h 4264889"/>
              <a:gd name="connsiteX501" fmla="*/ 5289847 w 8639798"/>
              <a:gd name="connsiteY501" fmla="*/ 1863521 h 4264889"/>
              <a:gd name="connsiteX502" fmla="*/ 5255663 w 8639798"/>
              <a:gd name="connsiteY502" fmla="*/ 1880612 h 4264889"/>
              <a:gd name="connsiteX503" fmla="*/ 5238572 w 8639798"/>
              <a:gd name="connsiteY503" fmla="*/ 1906249 h 4264889"/>
              <a:gd name="connsiteX504" fmla="*/ 5178751 w 8639798"/>
              <a:gd name="connsiteY504" fmla="*/ 1948978 h 4264889"/>
              <a:gd name="connsiteX505" fmla="*/ 5118931 w 8639798"/>
              <a:gd name="connsiteY505" fmla="*/ 2008799 h 4264889"/>
              <a:gd name="connsiteX506" fmla="*/ 5067656 w 8639798"/>
              <a:gd name="connsiteY506" fmla="*/ 2042982 h 4264889"/>
              <a:gd name="connsiteX507" fmla="*/ 5042019 w 8639798"/>
              <a:gd name="connsiteY507" fmla="*/ 2060074 h 4264889"/>
              <a:gd name="connsiteX508" fmla="*/ 5016381 w 8639798"/>
              <a:gd name="connsiteY508" fmla="*/ 2085711 h 4264889"/>
              <a:gd name="connsiteX509" fmla="*/ 4965106 w 8639798"/>
              <a:gd name="connsiteY509" fmla="*/ 2119894 h 4264889"/>
              <a:gd name="connsiteX510" fmla="*/ 4939469 w 8639798"/>
              <a:gd name="connsiteY510" fmla="*/ 2145532 h 4264889"/>
              <a:gd name="connsiteX511" fmla="*/ 4913832 w 8639798"/>
              <a:gd name="connsiteY511" fmla="*/ 2162623 h 4264889"/>
              <a:gd name="connsiteX512" fmla="*/ 4862557 w 8639798"/>
              <a:gd name="connsiteY512" fmla="*/ 2213898 h 4264889"/>
              <a:gd name="connsiteX513" fmla="*/ 4811282 w 8639798"/>
              <a:gd name="connsiteY513" fmla="*/ 2248081 h 4264889"/>
              <a:gd name="connsiteX514" fmla="*/ 4734370 w 8639798"/>
              <a:gd name="connsiteY514" fmla="*/ 2307902 h 4264889"/>
              <a:gd name="connsiteX515" fmla="*/ 4708733 w 8639798"/>
              <a:gd name="connsiteY515" fmla="*/ 2316448 h 4264889"/>
              <a:gd name="connsiteX516" fmla="*/ 4691641 w 8639798"/>
              <a:gd name="connsiteY516" fmla="*/ 2342085 h 4264889"/>
              <a:gd name="connsiteX517" fmla="*/ 4666004 w 8639798"/>
              <a:gd name="connsiteY517" fmla="*/ 2350631 h 4264889"/>
              <a:gd name="connsiteX518" fmla="*/ 4640366 w 8639798"/>
              <a:gd name="connsiteY518" fmla="*/ 2367722 h 4264889"/>
              <a:gd name="connsiteX519" fmla="*/ 4606183 w 8639798"/>
              <a:gd name="connsiteY519" fmla="*/ 2384814 h 4264889"/>
              <a:gd name="connsiteX520" fmla="*/ 4580546 w 8639798"/>
              <a:gd name="connsiteY520" fmla="*/ 2401906 h 4264889"/>
              <a:gd name="connsiteX521" fmla="*/ 4512179 w 8639798"/>
              <a:gd name="connsiteY521" fmla="*/ 2436089 h 4264889"/>
              <a:gd name="connsiteX522" fmla="*/ 4486542 w 8639798"/>
              <a:gd name="connsiteY522" fmla="*/ 2453180 h 4264889"/>
              <a:gd name="connsiteX523" fmla="*/ 4452359 w 8639798"/>
              <a:gd name="connsiteY523" fmla="*/ 2470272 h 4264889"/>
              <a:gd name="connsiteX524" fmla="*/ 4426721 w 8639798"/>
              <a:gd name="connsiteY524" fmla="*/ 2478818 h 4264889"/>
              <a:gd name="connsiteX525" fmla="*/ 4401084 w 8639798"/>
              <a:gd name="connsiteY525" fmla="*/ 2495909 h 4264889"/>
              <a:gd name="connsiteX526" fmla="*/ 4349809 w 8639798"/>
              <a:gd name="connsiteY526" fmla="*/ 2521547 h 4264889"/>
              <a:gd name="connsiteX527" fmla="*/ 4307080 w 8639798"/>
              <a:gd name="connsiteY527" fmla="*/ 2547184 h 4264889"/>
              <a:gd name="connsiteX528" fmla="*/ 4281443 w 8639798"/>
              <a:gd name="connsiteY528" fmla="*/ 2555730 h 4264889"/>
              <a:gd name="connsiteX529" fmla="*/ 4255805 w 8639798"/>
              <a:gd name="connsiteY529" fmla="*/ 2572821 h 4264889"/>
              <a:gd name="connsiteX530" fmla="*/ 4230168 w 8639798"/>
              <a:gd name="connsiteY530" fmla="*/ 2581367 h 4264889"/>
              <a:gd name="connsiteX531" fmla="*/ 4195985 w 8639798"/>
              <a:gd name="connsiteY531" fmla="*/ 2598459 h 4264889"/>
              <a:gd name="connsiteX532" fmla="*/ 4144710 w 8639798"/>
              <a:gd name="connsiteY532" fmla="*/ 2615550 h 4264889"/>
              <a:gd name="connsiteX533" fmla="*/ 4084890 w 8639798"/>
              <a:gd name="connsiteY533" fmla="*/ 2641188 h 4264889"/>
              <a:gd name="connsiteX534" fmla="*/ 4033615 w 8639798"/>
              <a:gd name="connsiteY534" fmla="*/ 2675371 h 4264889"/>
              <a:gd name="connsiteX535" fmla="*/ 3956703 w 8639798"/>
              <a:gd name="connsiteY535" fmla="*/ 2701008 h 4264889"/>
              <a:gd name="connsiteX536" fmla="*/ 3931065 w 8639798"/>
              <a:gd name="connsiteY536" fmla="*/ 2718100 h 4264889"/>
              <a:gd name="connsiteX537" fmla="*/ 3837062 w 8639798"/>
              <a:gd name="connsiteY537" fmla="*/ 2760829 h 4264889"/>
              <a:gd name="connsiteX538" fmla="*/ 3777241 w 8639798"/>
              <a:gd name="connsiteY538" fmla="*/ 2786466 h 4264889"/>
              <a:gd name="connsiteX539" fmla="*/ 3649054 w 8639798"/>
              <a:gd name="connsiteY539" fmla="*/ 2854833 h 4264889"/>
              <a:gd name="connsiteX540" fmla="*/ 3580688 w 8639798"/>
              <a:gd name="connsiteY540" fmla="*/ 2880470 h 4264889"/>
              <a:gd name="connsiteX541" fmla="*/ 3555050 w 8639798"/>
              <a:gd name="connsiteY541" fmla="*/ 2889016 h 4264889"/>
              <a:gd name="connsiteX542" fmla="*/ 3512321 w 8639798"/>
              <a:gd name="connsiteY542" fmla="*/ 2914653 h 4264889"/>
              <a:gd name="connsiteX543" fmla="*/ 3469592 w 8639798"/>
              <a:gd name="connsiteY543" fmla="*/ 2931745 h 4264889"/>
              <a:gd name="connsiteX544" fmla="*/ 3443955 w 8639798"/>
              <a:gd name="connsiteY544" fmla="*/ 2948836 h 4264889"/>
              <a:gd name="connsiteX545" fmla="*/ 3384134 w 8639798"/>
              <a:gd name="connsiteY545" fmla="*/ 2965928 h 4264889"/>
              <a:gd name="connsiteX546" fmla="*/ 3358497 w 8639798"/>
              <a:gd name="connsiteY546" fmla="*/ 2974474 h 4264889"/>
              <a:gd name="connsiteX547" fmla="*/ 3332860 w 8639798"/>
              <a:gd name="connsiteY547" fmla="*/ 2991565 h 4264889"/>
              <a:gd name="connsiteX548" fmla="*/ 3298676 w 8639798"/>
              <a:gd name="connsiteY548" fmla="*/ 3000111 h 4264889"/>
              <a:gd name="connsiteX549" fmla="*/ 3247402 w 8639798"/>
              <a:gd name="connsiteY549" fmla="*/ 3017203 h 4264889"/>
              <a:gd name="connsiteX550" fmla="*/ 3221764 w 8639798"/>
              <a:gd name="connsiteY550" fmla="*/ 3025749 h 4264889"/>
              <a:gd name="connsiteX551" fmla="*/ 3196127 w 8639798"/>
              <a:gd name="connsiteY551" fmla="*/ 3042840 h 4264889"/>
              <a:gd name="connsiteX552" fmla="*/ 3136306 w 8639798"/>
              <a:gd name="connsiteY552" fmla="*/ 3059932 h 4264889"/>
              <a:gd name="connsiteX553" fmla="*/ 3102123 w 8639798"/>
              <a:gd name="connsiteY553" fmla="*/ 3077023 h 4264889"/>
              <a:gd name="connsiteX554" fmla="*/ 3067940 w 8639798"/>
              <a:gd name="connsiteY554" fmla="*/ 3085569 h 4264889"/>
              <a:gd name="connsiteX555" fmla="*/ 2982482 w 8639798"/>
              <a:gd name="connsiteY555" fmla="*/ 3111207 h 4264889"/>
              <a:gd name="connsiteX556" fmla="*/ 2956845 w 8639798"/>
              <a:gd name="connsiteY556" fmla="*/ 3128298 h 4264889"/>
              <a:gd name="connsiteX557" fmla="*/ 2879933 w 8639798"/>
              <a:gd name="connsiteY557" fmla="*/ 3153935 h 4264889"/>
              <a:gd name="connsiteX558" fmla="*/ 2828658 w 8639798"/>
              <a:gd name="connsiteY558" fmla="*/ 3171027 h 4264889"/>
              <a:gd name="connsiteX559" fmla="*/ 2803020 w 8639798"/>
              <a:gd name="connsiteY559" fmla="*/ 3188119 h 4264889"/>
              <a:gd name="connsiteX560" fmla="*/ 2751746 w 8639798"/>
              <a:gd name="connsiteY560" fmla="*/ 3205210 h 4264889"/>
              <a:gd name="connsiteX561" fmla="*/ 2717562 w 8639798"/>
              <a:gd name="connsiteY561" fmla="*/ 3230848 h 4264889"/>
              <a:gd name="connsiteX562" fmla="*/ 2632104 w 8639798"/>
              <a:gd name="connsiteY562" fmla="*/ 3265031 h 4264889"/>
              <a:gd name="connsiteX563" fmla="*/ 2580830 w 8639798"/>
              <a:gd name="connsiteY563" fmla="*/ 3282122 h 4264889"/>
              <a:gd name="connsiteX564" fmla="*/ 2555192 w 8639798"/>
              <a:gd name="connsiteY564" fmla="*/ 3290668 h 4264889"/>
              <a:gd name="connsiteX565" fmla="*/ 2521009 w 8639798"/>
              <a:gd name="connsiteY565" fmla="*/ 3213756 h 4264889"/>
              <a:gd name="connsiteX566" fmla="*/ 2495372 w 8639798"/>
              <a:gd name="connsiteY566" fmla="*/ 3196664 h 4264889"/>
              <a:gd name="connsiteX567" fmla="*/ 2461189 w 8639798"/>
              <a:gd name="connsiteY567" fmla="*/ 3145390 h 4264889"/>
              <a:gd name="connsiteX568" fmla="*/ 2444097 w 8639798"/>
              <a:gd name="connsiteY568" fmla="*/ 3119752 h 4264889"/>
              <a:gd name="connsiteX569" fmla="*/ 2427005 w 8639798"/>
              <a:gd name="connsiteY569" fmla="*/ 3068478 h 4264889"/>
              <a:gd name="connsiteX570" fmla="*/ 2418460 w 8639798"/>
              <a:gd name="connsiteY570" fmla="*/ 3042840 h 4264889"/>
              <a:gd name="connsiteX571" fmla="*/ 2409914 w 8639798"/>
              <a:gd name="connsiteY571" fmla="*/ 3017203 h 4264889"/>
              <a:gd name="connsiteX572" fmla="*/ 2427005 w 8639798"/>
              <a:gd name="connsiteY572" fmla="*/ 2914653 h 4264889"/>
              <a:gd name="connsiteX573" fmla="*/ 2444097 w 8639798"/>
              <a:gd name="connsiteY573" fmla="*/ 2889016 h 4264889"/>
              <a:gd name="connsiteX574" fmla="*/ 2495372 w 8639798"/>
              <a:gd name="connsiteY574" fmla="*/ 2854833 h 4264889"/>
              <a:gd name="connsiteX575" fmla="*/ 2546647 w 8639798"/>
              <a:gd name="connsiteY575" fmla="*/ 2837741 h 4264889"/>
              <a:gd name="connsiteX576" fmla="*/ 2597921 w 8639798"/>
              <a:gd name="connsiteY576" fmla="*/ 2812104 h 4264889"/>
              <a:gd name="connsiteX577" fmla="*/ 2649196 w 8639798"/>
              <a:gd name="connsiteY577" fmla="*/ 2786466 h 4264889"/>
              <a:gd name="connsiteX578" fmla="*/ 2674833 w 8639798"/>
              <a:gd name="connsiteY578" fmla="*/ 2760829 h 4264889"/>
              <a:gd name="connsiteX579" fmla="*/ 2700471 w 8639798"/>
              <a:gd name="connsiteY579" fmla="*/ 2752283 h 4264889"/>
              <a:gd name="connsiteX580" fmla="*/ 2726108 w 8639798"/>
              <a:gd name="connsiteY580" fmla="*/ 2735192 h 4264889"/>
              <a:gd name="connsiteX581" fmla="*/ 2768837 w 8639798"/>
              <a:gd name="connsiteY581" fmla="*/ 2692463 h 4264889"/>
              <a:gd name="connsiteX582" fmla="*/ 2820112 w 8639798"/>
              <a:gd name="connsiteY582" fmla="*/ 2658279 h 4264889"/>
              <a:gd name="connsiteX583" fmla="*/ 2871387 w 8639798"/>
              <a:gd name="connsiteY583" fmla="*/ 2624096 h 4264889"/>
              <a:gd name="connsiteX584" fmla="*/ 2922662 w 8639798"/>
              <a:gd name="connsiteY584" fmla="*/ 2598459 h 4264889"/>
              <a:gd name="connsiteX585" fmla="*/ 2973936 w 8639798"/>
              <a:gd name="connsiteY585" fmla="*/ 2564276 h 4264889"/>
              <a:gd name="connsiteX586" fmla="*/ 2999574 w 8639798"/>
              <a:gd name="connsiteY586" fmla="*/ 2547184 h 4264889"/>
              <a:gd name="connsiteX587" fmla="*/ 3033757 w 8639798"/>
              <a:gd name="connsiteY587" fmla="*/ 2530092 h 4264889"/>
              <a:gd name="connsiteX588" fmla="*/ 3085032 w 8639798"/>
              <a:gd name="connsiteY588" fmla="*/ 2495909 h 4264889"/>
              <a:gd name="connsiteX589" fmla="*/ 3110669 w 8639798"/>
              <a:gd name="connsiteY589" fmla="*/ 2478818 h 4264889"/>
              <a:gd name="connsiteX590" fmla="*/ 3136306 w 8639798"/>
              <a:gd name="connsiteY590" fmla="*/ 2461726 h 4264889"/>
              <a:gd name="connsiteX591" fmla="*/ 3161944 w 8639798"/>
              <a:gd name="connsiteY591" fmla="*/ 2453180 h 4264889"/>
              <a:gd name="connsiteX592" fmla="*/ 3213219 w 8639798"/>
              <a:gd name="connsiteY592" fmla="*/ 2418997 h 4264889"/>
              <a:gd name="connsiteX593" fmla="*/ 3238856 w 8639798"/>
              <a:gd name="connsiteY593" fmla="*/ 2401906 h 4264889"/>
              <a:gd name="connsiteX594" fmla="*/ 3273039 w 8639798"/>
              <a:gd name="connsiteY594" fmla="*/ 2384814 h 4264889"/>
              <a:gd name="connsiteX595" fmla="*/ 3307222 w 8639798"/>
              <a:gd name="connsiteY595" fmla="*/ 2359177 h 4264889"/>
              <a:gd name="connsiteX596" fmla="*/ 3341405 w 8639798"/>
              <a:gd name="connsiteY596" fmla="*/ 2342085 h 4264889"/>
              <a:gd name="connsiteX597" fmla="*/ 3418318 w 8639798"/>
              <a:gd name="connsiteY597" fmla="*/ 2299356 h 4264889"/>
              <a:gd name="connsiteX598" fmla="*/ 3478138 w 8639798"/>
              <a:gd name="connsiteY598" fmla="*/ 2256627 h 4264889"/>
              <a:gd name="connsiteX599" fmla="*/ 3503776 w 8639798"/>
              <a:gd name="connsiteY599" fmla="*/ 2248081 h 4264889"/>
              <a:gd name="connsiteX600" fmla="*/ 3537959 w 8639798"/>
              <a:gd name="connsiteY600" fmla="*/ 2222444 h 4264889"/>
              <a:gd name="connsiteX601" fmla="*/ 3563596 w 8639798"/>
              <a:gd name="connsiteY601" fmla="*/ 2213898 h 4264889"/>
              <a:gd name="connsiteX602" fmla="*/ 3614871 w 8639798"/>
              <a:gd name="connsiteY602" fmla="*/ 2179715 h 4264889"/>
              <a:gd name="connsiteX603" fmla="*/ 3640508 w 8639798"/>
              <a:gd name="connsiteY603" fmla="*/ 2162623 h 4264889"/>
              <a:gd name="connsiteX604" fmla="*/ 3666146 w 8639798"/>
              <a:gd name="connsiteY604" fmla="*/ 2154078 h 4264889"/>
              <a:gd name="connsiteX605" fmla="*/ 3717420 w 8639798"/>
              <a:gd name="connsiteY605" fmla="*/ 2119894 h 4264889"/>
              <a:gd name="connsiteX606" fmla="*/ 3743058 w 8639798"/>
              <a:gd name="connsiteY606" fmla="*/ 2102803 h 4264889"/>
              <a:gd name="connsiteX607" fmla="*/ 3777241 w 8639798"/>
              <a:gd name="connsiteY607" fmla="*/ 2085711 h 4264889"/>
              <a:gd name="connsiteX608" fmla="*/ 3828516 w 8639798"/>
              <a:gd name="connsiteY608" fmla="*/ 2060074 h 4264889"/>
              <a:gd name="connsiteX609" fmla="*/ 3854153 w 8639798"/>
              <a:gd name="connsiteY609" fmla="*/ 2034436 h 4264889"/>
              <a:gd name="connsiteX610" fmla="*/ 3913974 w 8639798"/>
              <a:gd name="connsiteY610" fmla="*/ 2008799 h 4264889"/>
              <a:gd name="connsiteX611" fmla="*/ 3999432 w 8639798"/>
              <a:gd name="connsiteY611" fmla="*/ 1948978 h 4264889"/>
              <a:gd name="connsiteX612" fmla="*/ 4025069 w 8639798"/>
              <a:gd name="connsiteY612" fmla="*/ 1940433 h 4264889"/>
              <a:gd name="connsiteX613" fmla="*/ 4076344 w 8639798"/>
              <a:gd name="connsiteY613" fmla="*/ 1906249 h 4264889"/>
              <a:gd name="connsiteX614" fmla="*/ 4110527 w 8639798"/>
              <a:gd name="connsiteY614" fmla="*/ 1889158 h 4264889"/>
              <a:gd name="connsiteX615" fmla="*/ 4144710 w 8639798"/>
              <a:gd name="connsiteY615" fmla="*/ 1863521 h 4264889"/>
              <a:gd name="connsiteX616" fmla="*/ 4170347 w 8639798"/>
              <a:gd name="connsiteY616" fmla="*/ 1854975 h 4264889"/>
              <a:gd name="connsiteX617" fmla="*/ 4195985 w 8639798"/>
              <a:gd name="connsiteY617" fmla="*/ 1837883 h 4264889"/>
              <a:gd name="connsiteX618" fmla="*/ 4247260 w 8639798"/>
              <a:gd name="connsiteY618" fmla="*/ 1820792 h 4264889"/>
              <a:gd name="connsiteX619" fmla="*/ 4289989 w 8639798"/>
              <a:gd name="connsiteY619" fmla="*/ 1795154 h 4264889"/>
              <a:gd name="connsiteX620" fmla="*/ 4315626 w 8639798"/>
              <a:gd name="connsiteY620" fmla="*/ 1778063 h 4264889"/>
              <a:gd name="connsiteX621" fmla="*/ 4341263 w 8639798"/>
              <a:gd name="connsiteY621" fmla="*/ 1769517 h 4264889"/>
              <a:gd name="connsiteX622" fmla="*/ 4409630 w 8639798"/>
              <a:gd name="connsiteY622" fmla="*/ 1735334 h 4264889"/>
              <a:gd name="connsiteX623" fmla="*/ 4443813 w 8639798"/>
              <a:gd name="connsiteY623" fmla="*/ 1718242 h 4264889"/>
              <a:gd name="connsiteX624" fmla="*/ 4486542 w 8639798"/>
              <a:gd name="connsiteY624" fmla="*/ 1701150 h 4264889"/>
              <a:gd name="connsiteX625" fmla="*/ 4512179 w 8639798"/>
              <a:gd name="connsiteY625" fmla="*/ 1684059 h 4264889"/>
              <a:gd name="connsiteX626" fmla="*/ 4554908 w 8639798"/>
              <a:gd name="connsiteY626" fmla="*/ 1666967 h 4264889"/>
              <a:gd name="connsiteX627" fmla="*/ 4614729 w 8639798"/>
              <a:gd name="connsiteY627" fmla="*/ 1632784 h 4264889"/>
              <a:gd name="connsiteX628" fmla="*/ 4640366 w 8639798"/>
              <a:gd name="connsiteY628" fmla="*/ 1624238 h 4264889"/>
              <a:gd name="connsiteX629" fmla="*/ 4683095 w 8639798"/>
              <a:gd name="connsiteY629" fmla="*/ 1598601 h 4264889"/>
              <a:gd name="connsiteX630" fmla="*/ 4708733 w 8639798"/>
              <a:gd name="connsiteY630" fmla="*/ 1590055 h 4264889"/>
              <a:gd name="connsiteX631" fmla="*/ 4734370 w 8639798"/>
              <a:gd name="connsiteY631" fmla="*/ 1572964 h 4264889"/>
              <a:gd name="connsiteX632" fmla="*/ 4777099 w 8639798"/>
              <a:gd name="connsiteY632" fmla="*/ 1564418 h 4264889"/>
              <a:gd name="connsiteX633" fmla="*/ 4802736 w 8639798"/>
              <a:gd name="connsiteY633" fmla="*/ 1555872 h 4264889"/>
              <a:gd name="connsiteX634" fmla="*/ 4845465 w 8639798"/>
              <a:gd name="connsiteY634" fmla="*/ 1538780 h 4264889"/>
              <a:gd name="connsiteX635" fmla="*/ 4913832 w 8639798"/>
              <a:gd name="connsiteY635" fmla="*/ 1504597 h 4264889"/>
              <a:gd name="connsiteX636" fmla="*/ 5016381 w 8639798"/>
              <a:gd name="connsiteY636" fmla="*/ 1470414 h 4264889"/>
              <a:gd name="connsiteX637" fmla="*/ 5042019 w 8639798"/>
              <a:gd name="connsiteY637" fmla="*/ 1461868 h 4264889"/>
              <a:gd name="connsiteX638" fmla="*/ 5067656 w 8639798"/>
              <a:gd name="connsiteY638" fmla="*/ 1444777 h 4264889"/>
              <a:gd name="connsiteX639" fmla="*/ 5127476 w 8639798"/>
              <a:gd name="connsiteY639" fmla="*/ 1419139 h 4264889"/>
              <a:gd name="connsiteX640" fmla="*/ 5153114 w 8639798"/>
              <a:gd name="connsiteY640" fmla="*/ 1402048 h 4264889"/>
              <a:gd name="connsiteX641" fmla="*/ 5178751 w 8639798"/>
              <a:gd name="connsiteY641" fmla="*/ 1393502 h 4264889"/>
              <a:gd name="connsiteX642" fmla="*/ 5230026 w 8639798"/>
              <a:gd name="connsiteY642" fmla="*/ 1367864 h 4264889"/>
              <a:gd name="connsiteX643" fmla="*/ 5264209 w 8639798"/>
              <a:gd name="connsiteY643" fmla="*/ 1342227 h 4264889"/>
              <a:gd name="connsiteX644" fmla="*/ 5298392 w 8639798"/>
              <a:gd name="connsiteY644" fmla="*/ 1333681 h 4264889"/>
              <a:gd name="connsiteX645" fmla="*/ 5375304 w 8639798"/>
              <a:gd name="connsiteY645" fmla="*/ 1290952 h 4264889"/>
              <a:gd name="connsiteX646" fmla="*/ 5409488 w 8639798"/>
              <a:gd name="connsiteY646" fmla="*/ 1265315 h 4264889"/>
              <a:gd name="connsiteX647" fmla="*/ 5477854 w 8639798"/>
              <a:gd name="connsiteY647" fmla="*/ 1231132 h 4264889"/>
              <a:gd name="connsiteX648" fmla="*/ 5503491 w 8639798"/>
              <a:gd name="connsiteY648" fmla="*/ 1222586 h 4264889"/>
              <a:gd name="connsiteX649" fmla="*/ 5563312 w 8639798"/>
              <a:gd name="connsiteY649" fmla="*/ 1188403 h 4264889"/>
              <a:gd name="connsiteX650" fmla="*/ 5588949 w 8639798"/>
              <a:gd name="connsiteY650" fmla="*/ 1179857 h 4264889"/>
              <a:gd name="connsiteX651" fmla="*/ 5640224 w 8639798"/>
              <a:gd name="connsiteY651" fmla="*/ 1145674 h 4264889"/>
              <a:gd name="connsiteX652" fmla="*/ 5734228 w 8639798"/>
              <a:gd name="connsiteY652" fmla="*/ 1111491 h 4264889"/>
              <a:gd name="connsiteX653" fmla="*/ 5794048 w 8639798"/>
              <a:gd name="connsiteY653" fmla="*/ 1085853 h 4264889"/>
              <a:gd name="connsiteX654" fmla="*/ 5862415 w 8639798"/>
              <a:gd name="connsiteY654" fmla="*/ 1068762 h 4264889"/>
              <a:gd name="connsiteX655" fmla="*/ 5922235 w 8639798"/>
              <a:gd name="connsiteY655" fmla="*/ 1051670 h 4264889"/>
              <a:gd name="connsiteX656" fmla="*/ 5973510 w 8639798"/>
              <a:gd name="connsiteY656" fmla="*/ 1043124 h 4264889"/>
              <a:gd name="connsiteX657" fmla="*/ 6016239 w 8639798"/>
              <a:gd name="connsiteY657" fmla="*/ 1034578 h 4264889"/>
              <a:gd name="connsiteX658" fmla="*/ 6323888 w 8639798"/>
              <a:gd name="connsiteY658" fmla="*/ 1043124 h 4264889"/>
              <a:gd name="connsiteX659" fmla="*/ 6375162 w 8639798"/>
              <a:gd name="connsiteY659" fmla="*/ 1060216 h 4264889"/>
              <a:gd name="connsiteX660" fmla="*/ 6477712 w 8639798"/>
              <a:gd name="connsiteY660" fmla="*/ 1077307 h 4264889"/>
              <a:gd name="connsiteX661" fmla="*/ 6554624 w 8639798"/>
              <a:gd name="connsiteY661" fmla="*/ 1085853 h 4264889"/>
              <a:gd name="connsiteX662" fmla="*/ 6640082 w 8639798"/>
              <a:gd name="connsiteY662" fmla="*/ 1094399 h 4264889"/>
              <a:gd name="connsiteX663" fmla="*/ 6734086 w 8639798"/>
              <a:gd name="connsiteY663" fmla="*/ 1111491 h 4264889"/>
              <a:gd name="connsiteX664" fmla="*/ 6956276 w 8639798"/>
              <a:gd name="connsiteY664" fmla="*/ 1128582 h 4264889"/>
              <a:gd name="connsiteX665" fmla="*/ 7255379 w 8639798"/>
              <a:gd name="connsiteY665" fmla="*/ 1111491 h 4264889"/>
              <a:gd name="connsiteX666" fmla="*/ 7315200 w 8639798"/>
              <a:gd name="connsiteY666" fmla="*/ 1094399 h 4264889"/>
              <a:gd name="connsiteX667" fmla="*/ 7349383 w 8639798"/>
              <a:gd name="connsiteY667" fmla="*/ 1085853 h 4264889"/>
              <a:gd name="connsiteX668" fmla="*/ 7400658 w 8639798"/>
              <a:gd name="connsiteY668" fmla="*/ 1068762 h 4264889"/>
              <a:gd name="connsiteX669" fmla="*/ 7426295 w 8639798"/>
              <a:gd name="connsiteY669" fmla="*/ 1051670 h 4264889"/>
              <a:gd name="connsiteX670" fmla="*/ 7451933 w 8639798"/>
              <a:gd name="connsiteY670" fmla="*/ 1043124 h 4264889"/>
              <a:gd name="connsiteX671" fmla="*/ 7503207 w 8639798"/>
              <a:gd name="connsiteY671" fmla="*/ 1008941 h 4264889"/>
              <a:gd name="connsiteX672" fmla="*/ 7528845 w 8639798"/>
              <a:gd name="connsiteY672" fmla="*/ 991849 h 4264889"/>
              <a:gd name="connsiteX673" fmla="*/ 7580119 w 8639798"/>
              <a:gd name="connsiteY673" fmla="*/ 949121 h 4264889"/>
              <a:gd name="connsiteX674" fmla="*/ 7614303 w 8639798"/>
              <a:gd name="connsiteY674" fmla="*/ 897846 h 4264889"/>
              <a:gd name="connsiteX675" fmla="*/ 7631394 w 8639798"/>
              <a:gd name="connsiteY675" fmla="*/ 872208 h 4264889"/>
              <a:gd name="connsiteX676" fmla="*/ 7648486 w 8639798"/>
              <a:gd name="connsiteY676" fmla="*/ 820934 h 4264889"/>
              <a:gd name="connsiteX677" fmla="*/ 7657032 w 8639798"/>
              <a:gd name="connsiteY677" fmla="*/ 795296 h 4264889"/>
              <a:gd name="connsiteX678" fmla="*/ 7674123 w 8639798"/>
              <a:gd name="connsiteY678" fmla="*/ 718384 h 4264889"/>
              <a:gd name="connsiteX679" fmla="*/ 7648486 w 8639798"/>
              <a:gd name="connsiteY679" fmla="*/ 650018 h 4264889"/>
              <a:gd name="connsiteX680" fmla="*/ 7639940 w 8639798"/>
              <a:gd name="connsiteY680" fmla="*/ 624380 h 4264889"/>
              <a:gd name="connsiteX681" fmla="*/ 7605757 w 8639798"/>
              <a:gd name="connsiteY681" fmla="*/ 573106 h 4264889"/>
              <a:gd name="connsiteX682" fmla="*/ 7588665 w 8639798"/>
              <a:gd name="connsiteY682" fmla="*/ 547468 h 4264889"/>
              <a:gd name="connsiteX683" fmla="*/ 7537390 w 8639798"/>
              <a:gd name="connsiteY683" fmla="*/ 496193 h 4264889"/>
              <a:gd name="connsiteX684" fmla="*/ 7486116 w 8639798"/>
              <a:gd name="connsiteY684" fmla="*/ 470556 h 4264889"/>
              <a:gd name="connsiteX685" fmla="*/ 7460478 w 8639798"/>
              <a:gd name="connsiteY685" fmla="*/ 453464 h 4264889"/>
              <a:gd name="connsiteX686" fmla="*/ 7434841 w 8639798"/>
              <a:gd name="connsiteY686" fmla="*/ 444919 h 4264889"/>
              <a:gd name="connsiteX687" fmla="*/ 7357929 w 8639798"/>
              <a:gd name="connsiteY687" fmla="*/ 427827 h 4264889"/>
              <a:gd name="connsiteX688" fmla="*/ 7101555 w 8639798"/>
              <a:gd name="connsiteY688" fmla="*/ 444919 h 4264889"/>
              <a:gd name="connsiteX689" fmla="*/ 7075918 w 8639798"/>
              <a:gd name="connsiteY689" fmla="*/ 453464 h 4264889"/>
              <a:gd name="connsiteX690" fmla="*/ 7024643 w 8639798"/>
              <a:gd name="connsiteY690" fmla="*/ 479102 h 4264889"/>
              <a:gd name="connsiteX691" fmla="*/ 6964822 w 8639798"/>
              <a:gd name="connsiteY691" fmla="*/ 521831 h 4264889"/>
              <a:gd name="connsiteX692" fmla="*/ 6947731 w 8639798"/>
              <a:gd name="connsiteY692" fmla="*/ 547468 h 4264889"/>
              <a:gd name="connsiteX693" fmla="*/ 6922093 w 8639798"/>
              <a:gd name="connsiteY693" fmla="*/ 573106 h 4264889"/>
              <a:gd name="connsiteX694" fmla="*/ 6879364 w 8639798"/>
              <a:gd name="connsiteY694" fmla="*/ 641472 h 4264889"/>
              <a:gd name="connsiteX695" fmla="*/ 6870819 w 8639798"/>
              <a:gd name="connsiteY695" fmla="*/ 667109 h 4264889"/>
              <a:gd name="connsiteX696" fmla="*/ 6853727 w 8639798"/>
              <a:gd name="connsiteY696" fmla="*/ 692747 h 4264889"/>
              <a:gd name="connsiteX697" fmla="*/ 6836635 w 8639798"/>
              <a:gd name="connsiteY697" fmla="*/ 744021 h 4264889"/>
              <a:gd name="connsiteX698" fmla="*/ 6828090 w 8639798"/>
              <a:gd name="connsiteY698" fmla="*/ 769659 h 4264889"/>
              <a:gd name="connsiteX699" fmla="*/ 6819544 w 8639798"/>
              <a:gd name="connsiteY699" fmla="*/ 795296 h 4264889"/>
              <a:gd name="connsiteX700" fmla="*/ 6802452 w 8639798"/>
              <a:gd name="connsiteY700" fmla="*/ 889300 h 4264889"/>
              <a:gd name="connsiteX701" fmla="*/ 6810998 w 8639798"/>
              <a:gd name="connsiteY701" fmla="*/ 1085853 h 4264889"/>
              <a:gd name="connsiteX702" fmla="*/ 6819544 w 8639798"/>
              <a:gd name="connsiteY702" fmla="*/ 1111491 h 4264889"/>
              <a:gd name="connsiteX703" fmla="*/ 6836635 w 8639798"/>
              <a:gd name="connsiteY703" fmla="*/ 1137128 h 4264889"/>
              <a:gd name="connsiteX704" fmla="*/ 6887910 w 8639798"/>
              <a:gd name="connsiteY704" fmla="*/ 1171311 h 4264889"/>
              <a:gd name="connsiteX705" fmla="*/ 6964822 w 8639798"/>
              <a:gd name="connsiteY705" fmla="*/ 1196949 h 4264889"/>
              <a:gd name="connsiteX706" fmla="*/ 6990460 w 8639798"/>
              <a:gd name="connsiteY706" fmla="*/ 1205494 h 4264889"/>
              <a:gd name="connsiteX707" fmla="*/ 7016097 w 8639798"/>
              <a:gd name="connsiteY707" fmla="*/ 1214040 h 4264889"/>
              <a:gd name="connsiteX708" fmla="*/ 7229742 w 8639798"/>
              <a:gd name="connsiteY708" fmla="*/ 1205494 h 4264889"/>
              <a:gd name="connsiteX709" fmla="*/ 7281017 w 8639798"/>
              <a:gd name="connsiteY709" fmla="*/ 1188403 h 4264889"/>
              <a:gd name="connsiteX710" fmla="*/ 7357929 w 8639798"/>
              <a:gd name="connsiteY710" fmla="*/ 1128582 h 4264889"/>
              <a:gd name="connsiteX711" fmla="*/ 7392112 w 8639798"/>
              <a:gd name="connsiteY711" fmla="*/ 1077307 h 4264889"/>
              <a:gd name="connsiteX712" fmla="*/ 7417749 w 8639798"/>
              <a:gd name="connsiteY712" fmla="*/ 1000395 h 4264889"/>
              <a:gd name="connsiteX713" fmla="*/ 7426295 w 8639798"/>
              <a:gd name="connsiteY713" fmla="*/ 974758 h 4264889"/>
              <a:gd name="connsiteX714" fmla="*/ 7417749 w 8639798"/>
              <a:gd name="connsiteY714" fmla="*/ 778205 h 4264889"/>
              <a:gd name="connsiteX715" fmla="*/ 7375020 w 8639798"/>
              <a:gd name="connsiteY715" fmla="*/ 692747 h 4264889"/>
              <a:gd name="connsiteX716" fmla="*/ 7349383 w 8639798"/>
              <a:gd name="connsiteY716" fmla="*/ 667109 h 4264889"/>
              <a:gd name="connsiteX717" fmla="*/ 7306654 w 8639798"/>
              <a:gd name="connsiteY717" fmla="*/ 624380 h 4264889"/>
              <a:gd name="connsiteX718" fmla="*/ 7289562 w 8639798"/>
              <a:gd name="connsiteY718" fmla="*/ 598743 h 4264889"/>
              <a:gd name="connsiteX719" fmla="*/ 7212650 w 8639798"/>
              <a:gd name="connsiteY719" fmla="*/ 556014 h 4264889"/>
              <a:gd name="connsiteX720" fmla="*/ 7135738 w 8639798"/>
              <a:gd name="connsiteY720" fmla="*/ 564560 h 4264889"/>
              <a:gd name="connsiteX721" fmla="*/ 7075918 w 8639798"/>
              <a:gd name="connsiteY721" fmla="*/ 581651 h 4264889"/>
              <a:gd name="connsiteX722" fmla="*/ 7024643 w 8639798"/>
              <a:gd name="connsiteY722" fmla="*/ 615835 h 4264889"/>
              <a:gd name="connsiteX723" fmla="*/ 6973368 w 8639798"/>
              <a:gd name="connsiteY723" fmla="*/ 701292 h 4264889"/>
              <a:gd name="connsiteX724" fmla="*/ 6964822 w 8639798"/>
              <a:gd name="connsiteY724" fmla="*/ 735476 h 4264889"/>
              <a:gd name="connsiteX725" fmla="*/ 6956276 w 8639798"/>
              <a:gd name="connsiteY725" fmla="*/ 761113 h 4264889"/>
              <a:gd name="connsiteX726" fmla="*/ 6964822 w 8639798"/>
              <a:gd name="connsiteY726" fmla="*/ 846571 h 4264889"/>
              <a:gd name="connsiteX727" fmla="*/ 6973368 w 8639798"/>
              <a:gd name="connsiteY727" fmla="*/ 872208 h 4264889"/>
              <a:gd name="connsiteX728" fmla="*/ 7024643 w 8639798"/>
              <a:gd name="connsiteY728" fmla="*/ 923483 h 4264889"/>
              <a:gd name="connsiteX729" fmla="*/ 7075918 w 8639798"/>
              <a:gd name="connsiteY729" fmla="*/ 966212 h 4264889"/>
              <a:gd name="connsiteX730" fmla="*/ 7127192 w 8639798"/>
              <a:gd name="connsiteY730" fmla="*/ 983304 h 4264889"/>
              <a:gd name="connsiteX731" fmla="*/ 7152830 w 8639798"/>
              <a:gd name="connsiteY731" fmla="*/ 991849 h 4264889"/>
              <a:gd name="connsiteX732" fmla="*/ 7383566 w 8639798"/>
              <a:gd name="connsiteY732" fmla="*/ 983304 h 4264889"/>
              <a:gd name="connsiteX733" fmla="*/ 7503207 w 8639798"/>
              <a:gd name="connsiteY733" fmla="*/ 949121 h 4264889"/>
              <a:gd name="connsiteX734" fmla="*/ 7528845 w 8639798"/>
              <a:gd name="connsiteY734" fmla="*/ 940575 h 4264889"/>
              <a:gd name="connsiteX735" fmla="*/ 7554482 w 8639798"/>
              <a:gd name="connsiteY735" fmla="*/ 923483 h 4264889"/>
              <a:gd name="connsiteX736" fmla="*/ 7639940 w 8639798"/>
              <a:gd name="connsiteY736" fmla="*/ 880754 h 4264889"/>
              <a:gd name="connsiteX737" fmla="*/ 7691215 w 8639798"/>
              <a:gd name="connsiteY737" fmla="*/ 829479 h 4264889"/>
              <a:gd name="connsiteX738" fmla="*/ 7742490 w 8639798"/>
              <a:gd name="connsiteY738" fmla="*/ 795296 h 4264889"/>
              <a:gd name="connsiteX739" fmla="*/ 7810856 w 8639798"/>
              <a:gd name="connsiteY739" fmla="*/ 735476 h 4264889"/>
              <a:gd name="connsiteX740" fmla="*/ 7862131 w 8639798"/>
              <a:gd name="connsiteY740" fmla="*/ 684201 h 4264889"/>
              <a:gd name="connsiteX741" fmla="*/ 7887768 w 8639798"/>
              <a:gd name="connsiteY741" fmla="*/ 658564 h 4264889"/>
              <a:gd name="connsiteX742" fmla="*/ 7921951 w 8639798"/>
              <a:gd name="connsiteY742" fmla="*/ 632926 h 4264889"/>
              <a:gd name="connsiteX743" fmla="*/ 7956134 w 8639798"/>
              <a:gd name="connsiteY743" fmla="*/ 581651 h 4264889"/>
              <a:gd name="connsiteX744" fmla="*/ 7973226 w 8639798"/>
              <a:gd name="connsiteY744" fmla="*/ 556014 h 4264889"/>
              <a:gd name="connsiteX745" fmla="*/ 7990318 w 8639798"/>
              <a:gd name="connsiteY745" fmla="*/ 521831 h 4264889"/>
              <a:gd name="connsiteX746" fmla="*/ 8007409 w 8639798"/>
              <a:gd name="connsiteY746" fmla="*/ 496193 h 4264889"/>
              <a:gd name="connsiteX747" fmla="*/ 8033047 w 8639798"/>
              <a:gd name="connsiteY747" fmla="*/ 444919 h 4264889"/>
              <a:gd name="connsiteX748" fmla="*/ 8041592 w 8639798"/>
              <a:gd name="connsiteY748" fmla="*/ 419281 h 4264889"/>
              <a:gd name="connsiteX749" fmla="*/ 8075776 w 8639798"/>
              <a:gd name="connsiteY749" fmla="*/ 368007 h 4264889"/>
              <a:gd name="connsiteX750" fmla="*/ 8118504 w 8639798"/>
              <a:gd name="connsiteY750" fmla="*/ 291094 h 4264889"/>
              <a:gd name="connsiteX751" fmla="*/ 8144142 w 8639798"/>
              <a:gd name="connsiteY751" fmla="*/ 274003 h 4264889"/>
              <a:gd name="connsiteX752" fmla="*/ 8178325 w 8639798"/>
              <a:gd name="connsiteY752" fmla="*/ 222728 h 4264889"/>
              <a:gd name="connsiteX753" fmla="*/ 8255237 w 8639798"/>
              <a:gd name="connsiteY753" fmla="*/ 154362 h 4264889"/>
              <a:gd name="connsiteX754" fmla="*/ 8272329 w 8639798"/>
              <a:gd name="connsiteY754" fmla="*/ 128724 h 4264889"/>
              <a:gd name="connsiteX755" fmla="*/ 8374878 w 8639798"/>
              <a:gd name="connsiteY755" fmla="*/ 77449 h 4264889"/>
              <a:gd name="connsiteX756" fmla="*/ 8528703 w 8639798"/>
              <a:gd name="connsiteY756" fmla="*/ 26175 h 4264889"/>
              <a:gd name="connsiteX757" fmla="*/ 8554340 w 8639798"/>
              <a:gd name="connsiteY757" fmla="*/ 17629 h 4264889"/>
              <a:gd name="connsiteX758" fmla="*/ 8579977 w 8639798"/>
              <a:gd name="connsiteY758" fmla="*/ 9083 h 4264889"/>
              <a:gd name="connsiteX759" fmla="*/ 8614161 w 8639798"/>
              <a:gd name="connsiteY759" fmla="*/ 537 h 4264889"/>
              <a:gd name="connsiteX760" fmla="*/ 8639798 w 8639798"/>
              <a:gd name="connsiteY760" fmla="*/ 537 h 426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Lst>
            <a:rect l="l" t="t" r="r" b="b"/>
            <a:pathLst>
              <a:path w="8639798" h="4264889">
                <a:moveTo>
                  <a:pt x="0" y="4196522"/>
                </a:moveTo>
                <a:cubicBezTo>
                  <a:pt x="17092" y="4176582"/>
                  <a:pt x="34869" y="4157210"/>
                  <a:pt x="51275" y="4136702"/>
                </a:cubicBezTo>
                <a:cubicBezTo>
                  <a:pt x="57691" y="4128682"/>
                  <a:pt x="61103" y="4118327"/>
                  <a:pt x="68366" y="4111064"/>
                </a:cubicBezTo>
                <a:cubicBezTo>
                  <a:pt x="75629" y="4103801"/>
                  <a:pt x="85458" y="4099670"/>
                  <a:pt x="94004" y="4093973"/>
                </a:cubicBezTo>
                <a:cubicBezTo>
                  <a:pt x="99701" y="4085427"/>
                  <a:pt x="103365" y="4075098"/>
                  <a:pt x="111095" y="4068335"/>
                </a:cubicBezTo>
                <a:cubicBezTo>
                  <a:pt x="126554" y="4054808"/>
                  <a:pt x="162370" y="4034152"/>
                  <a:pt x="162370" y="4034152"/>
                </a:cubicBezTo>
                <a:cubicBezTo>
                  <a:pt x="207951" y="3965783"/>
                  <a:pt x="148124" y="4048399"/>
                  <a:pt x="205099" y="3991423"/>
                </a:cubicBezTo>
                <a:cubicBezTo>
                  <a:pt x="262068" y="3934453"/>
                  <a:pt x="179462" y="3994271"/>
                  <a:pt x="247828" y="3948694"/>
                </a:cubicBezTo>
                <a:cubicBezTo>
                  <a:pt x="266474" y="3892759"/>
                  <a:pt x="240577" y="3947658"/>
                  <a:pt x="282011" y="3914511"/>
                </a:cubicBezTo>
                <a:cubicBezTo>
                  <a:pt x="290031" y="3908095"/>
                  <a:pt x="291373" y="3895637"/>
                  <a:pt x="299103" y="3888874"/>
                </a:cubicBezTo>
                <a:cubicBezTo>
                  <a:pt x="299106" y="3888871"/>
                  <a:pt x="363195" y="3846146"/>
                  <a:pt x="376015" y="3837599"/>
                </a:cubicBezTo>
                <a:cubicBezTo>
                  <a:pt x="384561" y="3831902"/>
                  <a:pt x="391908" y="3823755"/>
                  <a:pt x="401652" y="3820507"/>
                </a:cubicBezTo>
                <a:cubicBezTo>
                  <a:pt x="418744" y="3814810"/>
                  <a:pt x="437937" y="3813410"/>
                  <a:pt x="452927" y="3803416"/>
                </a:cubicBezTo>
                <a:cubicBezTo>
                  <a:pt x="486059" y="3781327"/>
                  <a:pt x="468820" y="3789572"/>
                  <a:pt x="504202" y="3777778"/>
                </a:cubicBezTo>
                <a:cubicBezTo>
                  <a:pt x="561174" y="3780627"/>
                  <a:pt x="618272" y="3781587"/>
                  <a:pt x="675118" y="3786324"/>
                </a:cubicBezTo>
                <a:cubicBezTo>
                  <a:pt x="692338" y="3787759"/>
                  <a:pt x="750989" y="3808767"/>
                  <a:pt x="760576" y="3811962"/>
                </a:cubicBezTo>
                <a:lnTo>
                  <a:pt x="786213" y="3820507"/>
                </a:lnTo>
                <a:cubicBezTo>
                  <a:pt x="803305" y="3831902"/>
                  <a:pt x="830992" y="3835203"/>
                  <a:pt x="837488" y="3854691"/>
                </a:cubicBezTo>
                <a:lnTo>
                  <a:pt x="854579" y="3905965"/>
                </a:lnTo>
                <a:cubicBezTo>
                  <a:pt x="851730" y="3954391"/>
                  <a:pt x="852307" y="4003141"/>
                  <a:pt x="846033" y="4051244"/>
                </a:cubicBezTo>
                <a:cubicBezTo>
                  <a:pt x="843703" y="4069109"/>
                  <a:pt x="841681" y="4089780"/>
                  <a:pt x="828942" y="4102519"/>
                </a:cubicBezTo>
                <a:cubicBezTo>
                  <a:pt x="811850" y="4119610"/>
                  <a:pt x="791074" y="4133681"/>
                  <a:pt x="777667" y="4153793"/>
                </a:cubicBezTo>
                <a:cubicBezTo>
                  <a:pt x="771970" y="4162339"/>
                  <a:pt x="768306" y="4172668"/>
                  <a:pt x="760576" y="4179431"/>
                </a:cubicBezTo>
                <a:cubicBezTo>
                  <a:pt x="745117" y="4192958"/>
                  <a:pt x="726393" y="4202220"/>
                  <a:pt x="709301" y="4213614"/>
                </a:cubicBezTo>
                <a:lnTo>
                  <a:pt x="658026" y="4247797"/>
                </a:lnTo>
                <a:cubicBezTo>
                  <a:pt x="621246" y="4260057"/>
                  <a:pt x="641128" y="4254158"/>
                  <a:pt x="598205" y="4264889"/>
                </a:cubicBezTo>
                <a:cubicBezTo>
                  <a:pt x="569949" y="4262715"/>
                  <a:pt x="473448" y="4264327"/>
                  <a:pt x="435835" y="4239251"/>
                </a:cubicBezTo>
                <a:lnTo>
                  <a:pt x="384561" y="4205068"/>
                </a:lnTo>
                <a:lnTo>
                  <a:pt x="350377" y="4153793"/>
                </a:lnTo>
                <a:cubicBezTo>
                  <a:pt x="344680" y="4145247"/>
                  <a:pt x="336534" y="4137899"/>
                  <a:pt x="333286" y="4128156"/>
                </a:cubicBezTo>
                <a:lnTo>
                  <a:pt x="324740" y="4102519"/>
                </a:lnTo>
                <a:cubicBezTo>
                  <a:pt x="325240" y="4094013"/>
                  <a:pt x="319537" y="3976193"/>
                  <a:pt x="341832" y="3931603"/>
                </a:cubicBezTo>
                <a:cubicBezTo>
                  <a:pt x="346425" y="3922416"/>
                  <a:pt x="351193" y="3912728"/>
                  <a:pt x="358923" y="3905965"/>
                </a:cubicBezTo>
                <a:cubicBezTo>
                  <a:pt x="374382" y="3892438"/>
                  <a:pt x="393106" y="3883176"/>
                  <a:pt x="410198" y="3871782"/>
                </a:cubicBezTo>
                <a:cubicBezTo>
                  <a:pt x="443330" y="3849694"/>
                  <a:pt x="426092" y="3857939"/>
                  <a:pt x="461473" y="3846145"/>
                </a:cubicBezTo>
                <a:cubicBezTo>
                  <a:pt x="509899" y="3848994"/>
                  <a:pt x="559348" y="3844386"/>
                  <a:pt x="606751" y="3854691"/>
                </a:cubicBezTo>
                <a:cubicBezTo>
                  <a:pt x="626824" y="3859055"/>
                  <a:pt x="658026" y="3888874"/>
                  <a:pt x="658026" y="3888874"/>
                </a:cubicBezTo>
                <a:lnTo>
                  <a:pt x="675118" y="3940149"/>
                </a:lnTo>
                <a:lnTo>
                  <a:pt x="683663" y="3965786"/>
                </a:lnTo>
                <a:cubicBezTo>
                  <a:pt x="682556" y="3976852"/>
                  <a:pt x="678362" y="4082183"/>
                  <a:pt x="658026" y="4102519"/>
                </a:cubicBezTo>
                <a:cubicBezTo>
                  <a:pt x="641926" y="4118619"/>
                  <a:pt x="628167" y="4135730"/>
                  <a:pt x="606751" y="4145248"/>
                </a:cubicBezTo>
                <a:cubicBezTo>
                  <a:pt x="590288" y="4152565"/>
                  <a:pt x="555476" y="4162339"/>
                  <a:pt x="555476" y="4162339"/>
                </a:cubicBezTo>
                <a:cubicBezTo>
                  <a:pt x="531118" y="4159632"/>
                  <a:pt x="481557" y="4159563"/>
                  <a:pt x="452927" y="4145248"/>
                </a:cubicBezTo>
                <a:cubicBezTo>
                  <a:pt x="443741" y="4140655"/>
                  <a:pt x="435836" y="4133853"/>
                  <a:pt x="427290" y="4128156"/>
                </a:cubicBezTo>
                <a:cubicBezTo>
                  <a:pt x="421593" y="4111064"/>
                  <a:pt x="408702" y="4094835"/>
                  <a:pt x="410198" y="4076881"/>
                </a:cubicBezTo>
                <a:cubicBezTo>
                  <a:pt x="412640" y="4047574"/>
                  <a:pt x="411889" y="3958975"/>
                  <a:pt x="435835" y="3923057"/>
                </a:cubicBezTo>
                <a:cubicBezTo>
                  <a:pt x="441532" y="3914511"/>
                  <a:pt x="445664" y="3904683"/>
                  <a:pt x="452927" y="3897420"/>
                </a:cubicBezTo>
                <a:cubicBezTo>
                  <a:pt x="460190" y="3890157"/>
                  <a:pt x="470018" y="3886025"/>
                  <a:pt x="478564" y="3880328"/>
                </a:cubicBezTo>
                <a:cubicBezTo>
                  <a:pt x="507051" y="3837600"/>
                  <a:pt x="487111" y="3860387"/>
                  <a:pt x="546931" y="3820507"/>
                </a:cubicBezTo>
                <a:lnTo>
                  <a:pt x="572568" y="3803416"/>
                </a:lnTo>
                <a:cubicBezTo>
                  <a:pt x="581114" y="3797719"/>
                  <a:pt x="588461" y="3789572"/>
                  <a:pt x="598205" y="3786324"/>
                </a:cubicBezTo>
                <a:cubicBezTo>
                  <a:pt x="606751" y="3783475"/>
                  <a:pt x="615968" y="3782153"/>
                  <a:pt x="623843" y="3777778"/>
                </a:cubicBezTo>
                <a:cubicBezTo>
                  <a:pt x="641800" y="3767802"/>
                  <a:pt x="655631" y="3750091"/>
                  <a:pt x="675118" y="3743595"/>
                </a:cubicBezTo>
                <a:cubicBezTo>
                  <a:pt x="697089" y="3736271"/>
                  <a:pt x="711324" y="3730797"/>
                  <a:pt x="734938" y="3726504"/>
                </a:cubicBezTo>
                <a:cubicBezTo>
                  <a:pt x="754756" y="3722901"/>
                  <a:pt x="774923" y="3721459"/>
                  <a:pt x="794759" y="3717958"/>
                </a:cubicBezTo>
                <a:cubicBezTo>
                  <a:pt x="823367" y="3712909"/>
                  <a:pt x="851562" y="3705641"/>
                  <a:pt x="880217" y="3700866"/>
                </a:cubicBezTo>
                <a:lnTo>
                  <a:pt x="931491" y="3692321"/>
                </a:lnTo>
                <a:cubicBezTo>
                  <a:pt x="945782" y="3689723"/>
                  <a:pt x="959727" y="3684741"/>
                  <a:pt x="974220" y="3683775"/>
                </a:cubicBezTo>
                <a:cubicBezTo>
                  <a:pt x="1045334" y="3679034"/>
                  <a:pt x="1116613" y="3676906"/>
                  <a:pt x="1187865" y="3675229"/>
                </a:cubicBezTo>
                <a:lnTo>
                  <a:pt x="1700613" y="3666683"/>
                </a:lnTo>
                <a:cubicBezTo>
                  <a:pt x="1712007" y="3663834"/>
                  <a:pt x="1723546" y="3661512"/>
                  <a:pt x="1734796" y="3658137"/>
                </a:cubicBezTo>
                <a:cubicBezTo>
                  <a:pt x="1734848" y="3658122"/>
                  <a:pt x="1798864" y="3636782"/>
                  <a:pt x="1811708" y="3632500"/>
                </a:cubicBezTo>
                <a:lnTo>
                  <a:pt x="1965533" y="3581225"/>
                </a:lnTo>
                <a:lnTo>
                  <a:pt x="2042445" y="3555588"/>
                </a:lnTo>
                <a:lnTo>
                  <a:pt x="2068082" y="3547042"/>
                </a:lnTo>
                <a:cubicBezTo>
                  <a:pt x="2076628" y="3544193"/>
                  <a:pt x="2086224" y="3543493"/>
                  <a:pt x="2093719" y="3538496"/>
                </a:cubicBezTo>
                <a:cubicBezTo>
                  <a:pt x="2152489" y="3499316"/>
                  <a:pt x="2125507" y="3510809"/>
                  <a:pt x="2170632" y="3495767"/>
                </a:cubicBezTo>
                <a:cubicBezTo>
                  <a:pt x="2179178" y="3487221"/>
                  <a:pt x="2186729" y="3477550"/>
                  <a:pt x="2196269" y="3470130"/>
                </a:cubicBezTo>
                <a:cubicBezTo>
                  <a:pt x="2212484" y="3457519"/>
                  <a:pt x="2233019" y="3450472"/>
                  <a:pt x="2247544" y="3435947"/>
                </a:cubicBezTo>
                <a:cubicBezTo>
                  <a:pt x="2280443" y="3403046"/>
                  <a:pt x="2263125" y="3417013"/>
                  <a:pt x="2298819" y="3393218"/>
                </a:cubicBezTo>
                <a:cubicBezTo>
                  <a:pt x="2304516" y="3384672"/>
                  <a:pt x="2309086" y="3375257"/>
                  <a:pt x="2315910" y="3367580"/>
                </a:cubicBezTo>
                <a:cubicBezTo>
                  <a:pt x="2331968" y="3349514"/>
                  <a:pt x="2350093" y="3333398"/>
                  <a:pt x="2367185" y="3316306"/>
                </a:cubicBezTo>
                <a:lnTo>
                  <a:pt x="2392822" y="3290668"/>
                </a:lnTo>
                <a:cubicBezTo>
                  <a:pt x="2401368" y="3282122"/>
                  <a:pt x="2411756" y="3275087"/>
                  <a:pt x="2418460" y="3265031"/>
                </a:cubicBezTo>
                <a:cubicBezTo>
                  <a:pt x="2424157" y="3256485"/>
                  <a:pt x="2428976" y="3247283"/>
                  <a:pt x="2435551" y="3239393"/>
                </a:cubicBezTo>
                <a:cubicBezTo>
                  <a:pt x="2456111" y="3214721"/>
                  <a:pt x="2461621" y="3213468"/>
                  <a:pt x="2486826" y="3196664"/>
                </a:cubicBezTo>
                <a:cubicBezTo>
                  <a:pt x="2522045" y="3143838"/>
                  <a:pt x="2482943" y="3195368"/>
                  <a:pt x="2529555" y="3153935"/>
                </a:cubicBezTo>
                <a:cubicBezTo>
                  <a:pt x="2547621" y="3137877"/>
                  <a:pt x="2563738" y="3119753"/>
                  <a:pt x="2580830" y="3102661"/>
                </a:cubicBezTo>
                <a:cubicBezTo>
                  <a:pt x="2589376" y="3094115"/>
                  <a:pt x="2599763" y="3087079"/>
                  <a:pt x="2606467" y="3077023"/>
                </a:cubicBezTo>
                <a:cubicBezTo>
                  <a:pt x="2612164" y="3068477"/>
                  <a:pt x="2616296" y="3058649"/>
                  <a:pt x="2623559" y="3051386"/>
                </a:cubicBezTo>
                <a:cubicBezTo>
                  <a:pt x="2630822" y="3044123"/>
                  <a:pt x="2640650" y="3039991"/>
                  <a:pt x="2649196" y="3034294"/>
                </a:cubicBezTo>
                <a:cubicBezTo>
                  <a:pt x="2680531" y="2987293"/>
                  <a:pt x="2649196" y="3027173"/>
                  <a:pt x="2691925" y="2991565"/>
                </a:cubicBezTo>
                <a:cubicBezTo>
                  <a:pt x="2757719" y="2936736"/>
                  <a:pt x="2679550" y="2991269"/>
                  <a:pt x="2743200" y="2948836"/>
                </a:cubicBezTo>
                <a:cubicBezTo>
                  <a:pt x="2754594" y="2931745"/>
                  <a:pt x="2770887" y="2917049"/>
                  <a:pt x="2777383" y="2897562"/>
                </a:cubicBezTo>
                <a:cubicBezTo>
                  <a:pt x="2780232" y="2889016"/>
                  <a:pt x="2781900" y="2879981"/>
                  <a:pt x="2785929" y="2871924"/>
                </a:cubicBezTo>
                <a:cubicBezTo>
                  <a:pt x="2790522" y="2862738"/>
                  <a:pt x="2798849" y="2855672"/>
                  <a:pt x="2803020" y="2846287"/>
                </a:cubicBezTo>
                <a:cubicBezTo>
                  <a:pt x="2810337" y="2829824"/>
                  <a:pt x="2814415" y="2812104"/>
                  <a:pt x="2820112" y="2795012"/>
                </a:cubicBezTo>
                <a:lnTo>
                  <a:pt x="2828658" y="2769375"/>
                </a:lnTo>
                <a:cubicBezTo>
                  <a:pt x="2825809" y="2746586"/>
                  <a:pt x="2826155" y="2723165"/>
                  <a:pt x="2820112" y="2701008"/>
                </a:cubicBezTo>
                <a:cubicBezTo>
                  <a:pt x="2811014" y="2667648"/>
                  <a:pt x="2801370" y="2678819"/>
                  <a:pt x="2777383" y="2666825"/>
                </a:cubicBezTo>
                <a:cubicBezTo>
                  <a:pt x="2696131" y="2626199"/>
                  <a:pt x="2832752" y="2676736"/>
                  <a:pt x="2700471" y="2632642"/>
                </a:cubicBezTo>
                <a:lnTo>
                  <a:pt x="2623559" y="2607005"/>
                </a:lnTo>
                <a:lnTo>
                  <a:pt x="2597921" y="2598459"/>
                </a:lnTo>
                <a:cubicBezTo>
                  <a:pt x="2535252" y="2601308"/>
                  <a:pt x="2472336" y="2600763"/>
                  <a:pt x="2409914" y="2607005"/>
                </a:cubicBezTo>
                <a:cubicBezTo>
                  <a:pt x="2386540" y="2609342"/>
                  <a:pt x="2364336" y="2618399"/>
                  <a:pt x="2341547" y="2624096"/>
                </a:cubicBezTo>
                <a:cubicBezTo>
                  <a:pt x="2330153" y="2626945"/>
                  <a:pt x="2318506" y="2628928"/>
                  <a:pt x="2307364" y="2632642"/>
                </a:cubicBezTo>
                <a:lnTo>
                  <a:pt x="2230452" y="2658279"/>
                </a:lnTo>
                <a:cubicBezTo>
                  <a:pt x="2221906" y="2661127"/>
                  <a:pt x="2212310" y="2661828"/>
                  <a:pt x="2204815" y="2666825"/>
                </a:cubicBezTo>
                <a:cubicBezTo>
                  <a:pt x="2196269" y="2672522"/>
                  <a:pt x="2188563" y="2679746"/>
                  <a:pt x="2179177" y="2683917"/>
                </a:cubicBezTo>
                <a:cubicBezTo>
                  <a:pt x="2162714" y="2691234"/>
                  <a:pt x="2127903" y="2701008"/>
                  <a:pt x="2127903" y="2701008"/>
                </a:cubicBezTo>
                <a:cubicBezTo>
                  <a:pt x="2119357" y="2706705"/>
                  <a:pt x="2111452" y="2713507"/>
                  <a:pt x="2102265" y="2718100"/>
                </a:cubicBezTo>
                <a:cubicBezTo>
                  <a:pt x="2094208" y="2722129"/>
                  <a:pt x="2084502" y="2722271"/>
                  <a:pt x="2076628" y="2726646"/>
                </a:cubicBezTo>
                <a:cubicBezTo>
                  <a:pt x="2076603" y="2726660"/>
                  <a:pt x="2012547" y="2769367"/>
                  <a:pt x="1999716" y="2777921"/>
                </a:cubicBezTo>
                <a:cubicBezTo>
                  <a:pt x="1991170" y="2783618"/>
                  <a:pt x="1981341" y="2787749"/>
                  <a:pt x="1974078" y="2795012"/>
                </a:cubicBezTo>
                <a:cubicBezTo>
                  <a:pt x="1941178" y="2827912"/>
                  <a:pt x="1958497" y="2813945"/>
                  <a:pt x="1922804" y="2837741"/>
                </a:cubicBezTo>
                <a:cubicBezTo>
                  <a:pt x="1911409" y="2854833"/>
                  <a:pt x="1895116" y="2869528"/>
                  <a:pt x="1888620" y="2889016"/>
                </a:cubicBezTo>
                <a:lnTo>
                  <a:pt x="1845891" y="3017203"/>
                </a:lnTo>
                <a:lnTo>
                  <a:pt x="1820254" y="3094115"/>
                </a:lnTo>
                <a:lnTo>
                  <a:pt x="1811708" y="3119752"/>
                </a:lnTo>
                <a:cubicBezTo>
                  <a:pt x="1814557" y="3225150"/>
                  <a:pt x="1815117" y="3330635"/>
                  <a:pt x="1820254" y="3435947"/>
                </a:cubicBezTo>
                <a:cubicBezTo>
                  <a:pt x="1820829" y="3447732"/>
                  <a:pt x="1844016" y="3520155"/>
                  <a:pt x="1845891" y="3521405"/>
                </a:cubicBezTo>
                <a:lnTo>
                  <a:pt x="1871529" y="3538496"/>
                </a:lnTo>
                <a:cubicBezTo>
                  <a:pt x="1909753" y="3595835"/>
                  <a:pt x="1864724" y="3539656"/>
                  <a:pt x="1914258" y="3572679"/>
                </a:cubicBezTo>
                <a:cubicBezTo>
                  <a:pt x="1954520" y="3599520"/>
                  <a:pt x="1923582" y="3596763"/>
                  <a:pt x="1965533" y="3615408"/>
                </a:cubicBezTo>
                <a:cubicBezTo>
                  <a:pt x="1981996" y="3622725"/>
                  <a:pt x="2016807" y="3632500"/>
                  <a:pt x="2016807" y="3632500"/>
                </a:cubicBezTo>
                <a:cubicBezTo>
                  <a:pt x="2042444" y="3629651"/>
                  <a:pt x="2068425" y="3629013"/>
                  <a:pt x="2093719" y="3623954"/>
                </a:cubicBezTo>
                <a:cubicBezTo>
                  <a:pt x="2111385" y="3620421"/>
                  <a:pt x="2144994" y="3606863"/>
                  <a:pt x="2144994" y="3606863"/>
                </a:cubicBezTo>
                <a:cubicBezTo>
                  <a:pt x="2203764" y="3567682"/>
                  <a:pt x="2176781" y="3579174"/>
                  <a:pt x="2221906" y="3564134"/>
                </a:cubicBezTo>
                <a:cubicBezTo>
                  <a:pt x="2295373" y="3515156"/>
                  <a:pt x="2202426" y="3573873"/>
                  <a:pt x="2273181" y="3538496"/>
                </a:cubicBezTo>
                <a:cubicBezTo>
                  <a:pt x="2282368" y="3533903"/>
                  <a:pt x="2289632" y="3525998"/>
                  <a:pt x="2298819" y="3521405"/>
                </a:cubicBezTo>
                <a:cubicBezTo>
                  <a:pt x="2306876" y="3517377"/>
                  <a:pt x="2316582" y="3517234"/>
                  <a:pt x="2324456" y="3512859"/>
                </a:cubicBezTo>
                <a:cubicBezTo>
                  <a:pt x="2402219" y="3469657"/>
                  <a:pt x="2351538" y="3494563"/>
                  <a:pt x="2401368" y="3453038"/>
                </a:cubicBezTo>
                <a:cubicBezTo>
                  <a:pt x="2409258" y="3446463"/>
                  <a:pt x="2419115" y="3442522"/>
                  <a:pt x="2427005" y="3435947"/>
                </a:cubicBezTo>
                <a:cubicBezTo>
                  <a:pt x="2436290" y="3428210"/>
                  <a:pt x="2443103" y="3417729"/>
                  <a:pt x="2452643" y="3410309"/>
                </a:cubicBezTo>
                <a:cubicBezTo>
                  <a:pt x="2452651" y="3410303"/>
                  <a:pt x="2516732" y="3367584"/>
                  <a:pt x="2529555" y="3359035"/>
                </a:cubicBezTo>
                <a:cubicBezTo>
                  <a:pt x="2538101" y="3353338"/>
                  <a:pt x="2547929" y="3349205"/>
                  <a:pt x="2555192" y="3341943"/>
                </a:cubicBezTo>
                <a:cubicBezTo>
                  <a:pt x="2563738" y="3333397"/>
                  <a:pt x="2571546" y="3324043"/>
                  <a:pt x="2580830" y="3316306"/>
                </a:cubicBezTo>
                <a:cubicBezTo>
                  <a:pt x="2588720" y="3309731"/>
                  <a:pt x="2598791" y="3306038"/>
                  <a:pt x="2606467" y="3299214"/>
                </a:cubicBezTo>
                <a:cubicBezTo>
                  <a:pt x="2624533" y="3283155"/>
                  <a:pt x="2637630" y="3261347"/>
                  <a:pt x="2657742" y="3247939"/>
                </a:cubicBezTo>
                <a:cubicBezTo>
                  <a:pt x="2721393" y="3205506"/>
                  <a:pt x="2643218" y="3260043"/>
                  <a:pt x="2709017" y="3205210"/>
                </a:cubicBezTo>
                <a:cubicBezTo>
                  <a:pt x="2716907" y="3198635"/>
                  <a:pt x="2726978" y="3194942"/>
                  <a:pt x="2734654" y="3188119"/>
                </a:cubicBezTo>
                <a:cubicBezTo>
                  <a:pt x="2752720" y="3172061"/>
                  <a:pt x="2765818" y="3150252"/>
                  <a:pt x="2785929" y="3136844"/>
                </a:cubicBezTo>
                <a:cubicBezTo>
                  <a:pt x="2794475" y="3131147"/>
                  <a:pt x="2803676" y="3126327"/>
                  <a:pt x="2811566" y="3119752"/>
                </a:cubicBezTo>
                <a:cubicBezTo>
                  <a:pt x="2820850" y="3112015"/>
                  <a:pt x="2827664" y="3101535"/>
                  <a:pt x="2837204" y="3094115"/>
                </a:cubicBezTo>
                <a:cubicBezTo>
                  <a:pt x="2853418" y="3081504"/>
                  <a:pt x="2871387" y="3071326"/>
                  <a:pt x="2888478" y="3059932"/>
                </a:cubicBezTo>
                <a:lnTo>
                  <a:pt x="2965390" y="3008657"/>
                </a:lnTo>
                <a:lnTo>
                  <a:pt x="3042303" y="2957382"/>
                </a:lnTo>
                <a:cubicBezTo>
                  <a:pt x="3050849" y="2951685"/>
                  <a:pt x="3058197" y="2943539"/>
                  <a:pt x="3067940" y="2940291"/>
                </a:cubicBezTo>
                <a:lnTo>
                  <a:pt x="3170490" y="2906107"/>
                </a:lnTo>
                <a:cubicBezTo>
                  <a:pt x="3170495" y="2906105"/>
                  <a:pt x="3221760" y="2889019"/>
                  <a:pt x="3221764" y="2889016"/>
                </a:cubicBezTo>
                <a:cubicBezTo>
                  <a:pt x="3230310" y="2883319"/>
                  <a:pt x="3238215" y="2876517"/>
                  <a:pt x="3247402" y="2871924"/>
                </a:cubicBezTo>
                <a:cubicBezTo>
                  <a:pt x="3255459" y="2867895"/>
                  <a:pt x="3264378" y="2865853"/>
                  <a:pt x="3273039" y="2863378"/>
                </a:cubicBezTo>
                <a:cubicBezTo>
                  <a:pt x="3313326" y="2851868"/>
                  <a:pt x="3318641" y="2853202"/>
                  <a:pt x="3367043" y="2846287"/>
                </a:cubicBezTo>
                <a:lnTo>
                  <a:pt x="3469592" y="2812104"/>
                </a:lnTo>
                <a:cubicBezTo>
                  <a:pt x="3469593" y="2812104"/>
                  <a:pt x="3520866" y="2795013"/>
                  <a:pt x="3520867" y="2795012"/>
                </a:cubicBezTo>
                <a:cubicBezTo>
                  <a:pt x="3529413" y="2789315"/>
                  <a:pt x="3537119" y="2782092"/>
                  <a:pt x="3546504" y="2777921"/>
                </a:cubicBezTo>
                <a:cubicBezTo>
                  <a:pt x="3546509" y="2777919"/>
                  <a:pt x="3610596" y="2756557"/>
                  <a:pt x="3623417" y="2752283"/>
                </a:cubicBezTo>
                <a:cubicBezTo>
                  <a:pt x="3709583" y="2723560"/>
                  <a:pt x="3575922" y="2767386"/>
                  <a:pt x="3683237" y="2735192"/>
                </a:cubicBezTo>
                <a:cubicBezTo>
                  <a:pt x="3700493" y="2730015"/>
                  <a:pt x="3717420" y="2723797"/>
                  <a:pt x="3734512" y="2718100"/>
                </a:cubicBezTo>
                <a:cubicBezTo>
                  <a:pt x="3743058" y="2715251"/>
                  <a:pt x="3752654" y="2714551"/>
                  <a:pt x="3760149" y="2709554"/>
                </a:cubicBezTo>
                <a:cubicBezTo>
                  <a:pt x="3777241" y="2698160"/>
                  <a:pt x="3791937" y="2681867"/>
                  <a:pt x="3811424" y="2675371"/>
                </a:cubicBezTo>
                <a:cubicBezTo>
                  <a:pt x="3819970" y="2672522"/>
                  <a:pt x="3829187" y="2671200"/>
                  <a:pt x="3837062" y="2666825"/>
                </a:cubicBezTo>
                <a:cubicBezTo>
                  <a:pt x="3855018" y="2656849"/>
                  <a:pt x="3868849" y="2639138"/>
                  <a:pt x="3888336" y="2632642"/>
                </a:cubicBezTo>
                <a:cubicBezTo>
                  <a:pt x="3905428" y="2626945"/>
                  <a:pt x="3924621" y="2625544"/>
                  <a:pt x="3939611" y="2615550"/>
                </a:cubicBezTo>
                <a:lnTo>
                  <a:pt x="4016523" y="2564276"/>
                </a:lnTo>
                <a:cubicBezTo>
                  <a:pt x="4025069" y="2558579"/>
                  <a:pt x="4032417" y="2550432"/>
                  <a:pt x="4042161" y="2547184"/>
                </a:cubicBezTo>
                <a:cubicBezTo>
                  <a:pt x="4050707" y="2544335"/>
                  <a:pt x="4059924" y="2543013"/>
                  <a:pt x="4067798" y="2538638"/>
                </a:cubicBezTo>
                <a:cubicBezTo>
                  <a:pt x="4085755" y="2528662"/>
                  <a:pt x="4119073" y="2504455"/>
                  <a:pt x="4119073" y="2504455"/>
                </a:cubicBezTo>
                <a:cubicBezTo>
                  <a:pt x="4124770" y="2495909"/>
                  <a:pt x="4128435" y="2485581"/>
                  <a:pt x="4136164" y="2478818"/>
                </a:cubicBezTo>
                <a:cubicBezTo>
                  <a:pt x="4151623" y="2465291"/>
                  <a:pt x="4187439" y="2444635"/>
                  <a:pt x="4187439" y="2444635"/>
                </a:cubicBezTo>
                <a:cubicBezTo>
                  <a:pt x="4198833" y="2427543"/>
                  <a:pt x="4215126" y="2412847"/>
                  <a:pt x="4221622" y="2393360"/>
                </a:cubicBezTo>
                <a:cubicBezTo>
                  <a:pt x="4233416" y="2357978"/>
                  <a:pt x="4225171" y="2375217"/>
                  <a:pt x="4247260" y="2342085"/>
                </a:cubicBezTo>
                <a:cubicBezTo>
                  <a:pt x="4250108" y="2333539"/>
                  <a:pt x="4255805" y="2325456"/>
                  <a:pt x="4255805" y="2316448"/>
                </a:cubicBezTo>
                <a:cubicBezTo>
                  <a:pt x="4255805" y="2300244"/>
                  <a:pt x="4257834" y="2209407"/>
                  <a:pt x="4238714" y="2171169"/>
                </a:cubicBezTo>
                <a:cubicBezTo>
                  <a:pt x="4234121" y="2161983"/>
                  <a:pt x="4228446" y="2153208"/>
                  <a:pt x="4221622" y="2145532"/>
                </a:cubicBezTo>
                <a:cubicBezTo>
                  <a:pt x="4205563" y="2127466"/>
                  <a:pt x="4190459" y="2107665"/>
                  <a:pt x="4170347" y="2094257"/>
                </a:cubicBezTo>
                <a:lnTo>
                  <a:pt x="4119073" y="2060074"/>
                </a:lnTo>
                <a:cubicBezTo>
                  <a:pt x="4110527" y="2054377"/>
                  <a:pt x="4103179" y="2046230"/>
                  <a:pt x="4093435" y="2042982"/>
                </a:cubicBezTo>
                <a:lnTo>
                  <a:pt x="4042161" y="2025891"/>
                </a:lnTo>
                <a:lnTo>
                  <a:pt x="4016523" y="2017345"/>
                </a:lnTo>
                <a:lnTo>
                  <a:pt x="3990886" y="2008799"/>
                </a:lnTo>
                <a:cubicBezTo>
                  <a:pt x="3948157" y="2011648"/>
                  <a:pt x="3905092" y="2011289"/>
                  <a:pt x="3862699" y="2017345"/>
                </a:cubicBezTo>
                <a:cubicBezTo>
                  <a:pt x="3844864" y="2019893"/>
                  <a:pt x="3828516" y="2028739"/>
                  <a:pt x="3811424" y="2034436"/>
                </a:cubicBezTo>
                <a:cubicBezTo>
                  <a:pt x="3802878" y="2037285"/>
                  <a:pt x="3793282" y="2037985"/>
                  <a:pt x="3785787" y="2042982"/>
                </a:cubicBezTo>
                <a:cubicBezTo>
                  <a:pt x="3777241" y="2048679"/>
                  <a:pt x="3769336" y="2055481"/>
                  <a:pt x="3760149" y="2060074"/>
                </a:cubicBezTo>
                <a:cubicBezTo>
                  <a:pt x="3752092" y="2064103"/>
                  <a:pt x="3742386" y="2064245"/>
                  <a:pt x="3734512" y="2068620"/>
                </a:cubicBezTo>
                <a:cubicBezTo>
                  <a:pt x="3716555" y="2078596"/>
                  <a:pt x="3701610" y="2093617"/>
                  <a:pt x="3683237" y="2102803"/>
                </a:cubicBezTo>
                <a:cubicBezTo>
                  <a:pt x="3671843" y="2108500"/>
                  <a:pt x="3659978" y="2113340"/>
                  <a:pt x="3649054" y="2119894"/>
                </a:cubicBezTo>
                <a:cubicBezTo>
                  <a:pt x="3631440" y="2130463"/>
                  <a:pt x="3616152" y="2144892"/>
                  <a:pt x="3597779" y="2154078"/>
                </a:cubicBezTo>
                <a:cubicBezTo>
                  <a:pt x="3586385" y="2159775"/>
                  <a:pt x="3574520" y="2164615"/>
                  <a:pt x="3563596" y="2171169"/>
                </a:cubicBezTo>
                <a:cubicBezTo>
                  <a:pt x="3545982" y="2181737"/>
                  <a:pt x="3529413" y="2193958"/>
                  <a:pt x="3512321" y="2205352"/>
                </a:cubicBezTo>
                <a:cubicBezTo>
                  <a:pt x="3503775" y="2211049"/>
                  <a:pt x="3495870" y="2217851"/>
                  <a:pt x="3486684" y="2222444"/>
                </a:cubicBezTo>
                <a:cubicBezTo>
                  <a:pt x="3475290" y="2228141"/>
                  <a:pt x="3463425" y="2232981"/>
                  <a:pt x="3452501" y="2239535"/>
                </a:cubicBezTo>
                <a:cubicBezTo>
                  <a:pt x="3434887" y="2250104"/>
                  <a:pt x="3418318" y="2262324"/>
                  <a:pt x="3401226" y="2273719"/>
                </a:cubicBezTo>
                <a:lnTo>
                  <a:pt x="3349951" y="2307902"/>
                </a:lnTo>
                <a:lnTo>
                  <a:pt x="3324314" y="2324993"/>
                </a:lnTo>
                <a:cubicBezTo>
                  <a:pt x="3315768" y="2330690"/>
                  <a:pt x="3308420" y="2338837"/>
                  <a:pt x="3298676" y="2342085"/>
                </a:cubicBezTo>
                <a:lnTo>
                  <a:pt x="3273039" y="2350631"/>
                </a:lnTo>
                <a:cubicBezTo>
                  <a:pt x="3264493" y="2359177"/>
                  <a:pt x="3256942" y="2368848"/>
                  <a:pt x="3247402" y="2376268"/>
                </a:cubicBezTo>
                <a:cubicBezTo>
                  <a:pt x="3231187" y="2388879"/>
                  <a:pt x="3213219" y="2399057"/>
                  <a:pt x="3196127" y="2410451"/>
                </a:cubicBezTo>
                <a:lnTo>
                  <a:pt x="3170490" y="2427543"/>
                </a:lnTo>
                <a:lnTo>
                  <a:pt x="3144852" y="2444635"/>
                </a:lnTo>
                <a:cubicBezTo>
                  <a:pt x="3136306" y="2450332"/>
                  <a:pt x="3127431" y="2455564"/>
                  <a:pt x="3119215" y="2461726"/>
                </a:cubicBezTo>
                <a:cubicBezTo>
                  <a:pt x="3111464" y="2467540"/>
                  <a:pt x="3071898" y="2498203"/>
                  <a:pt x="3059394" y="2504455"/>
                </a:cubicBezTo>
                <a:cubicBezTo>
                  <a:pt x="3051337" y="2508483"/>
                  <a:pt x="3041814" y="2508973"/>
                  <a:pt x="3033757" y="2513001"/>
                </a:cubicBezTo>
                <a:cubicBezTo>
                  <a:pt x="2988538" y="2535610"/>
                  <a:pt x="3026590" y="2524224"/>
                  <a:pt x="2982482" y="2555730"/>
                </a:cubicBezTo>
                <a:cubicBezTo>
                  <a:pt x="2972116" y="2563135"/>
                  <a:pt x="2959102" y="2566069"/>
                  <a:pt x="2948299" y="2572821"/>
                </a:cubicBezTo>
                <a:cubicBezTo>
                  <a:pt x="2936221" y="2580370"/>
                  <a:pt x="2925784" y="2590291"/>
                  <a:pt x="2914116" y="2598459"/>
                </a:cubicBezTo>
                <a:cubicBezTo>
                  <a:pt x="2897288" y="2610239"/>
                  <a:pt x="2879933" y="2621248"/>
                  <a:pt x="2862841" y="2632642"/>
                </a:cubicBezTo>
                <a:cubicBezTo>
                  <a:pt x="2779520" y="2688190"/>
                  <a:pt x="2908981" y="2601199"/>
                  <a:pt x="2803020" y="2675371"/>
                </a:cubicBezTo>
                <a:cubicBezTo>
                  <a:pt x="2786192" y="2687151"/>
                  <a:pt x="2766271" y="2695029"/>
                  <a:pt x="2751746" y="2709554"/>
                </a:cubicBezTo>
                <a:cubicBezTo>
                  <a:pt x="2743200" y="2718100"/>
                  <a:pt x="2735393" y="2727455"/>
                  <a:pt x="2726108" y="2735192"/>
                </a:cubicBezTo>
                <a:cubicBezTo>
                  <a:pt x="2718218" y="2741767"/>
                  <a:pt x="2708147" y="2745460"/>
                  <a:pt x="2700471" y="2752283"/>
                </a:cubicBezTo>
                <a:cubicBezTo>
                  <a:pt x="2682405" y="2768341"/>
                  <a:pt x="2668533" y="2789055"/>
                  <a:pt x="2649196" y="2803558"/>
                </a:cubicBezTo>
                <a:cubicBezTo>
                  <a:pt x="2637802" y="2812104"/>
                  <a:pt x="2626603" y="2820916"/>
                  <a:pt x="2615013" y="2829195"/>
                </a:cubicBezTo>
                <a:cubicBezTo>
                  <a:pt x="2587972" y="2848510"/>
                  <a:pt x="2583105" y="2847998"/>
                  <a:pt x="2555192" y="2871924"/>
                </a:cubicBezTo>
                <a:cubicBezTo>
                  <a:pt x="2546016" y="2879789"/>
                  <a:pt x="2538839" y="2889825"/>
                  <a:pt x="2529555" y="2897562"/>
                </a:cubicBezTo>
                <a:cubicBezTo>
                  <a:pt x="2521665" y="2904137"/>
                  <a:pt x="2511808" y="2908078"/>
                  <a:pt x="2503918" y="2914653"/>
                </a:cubicBezTo>
                <a:cubicBezTo>
                  <a:pt x="2494633" y="2922390"/>
                  <a:pt x="2487565" y="2932554"/>
                  <a:pt x="2478280" y="2940291"/>
                </a:cubicBezTo>
                <a:cubicBezTo>
                  <a:pt x="2470390" y="2946866"/>
                  <a:pt x="2460533" y="2950807"/>
                  <a:pt x="2452643" y="2957382"/>
                </a:cubicBezTo>
                <a:cubicBezTo>
                  <a:pt x="2443358" y="2965119"/>
                  <a:pt x="2436290" y="2975283"/>
                  <a:pt x="2427005" y="2983020"/>
                </a:cubicBezTo>
                <a:cubicBezTo>
                  <a:pt x="2419115" y="2989595"/>
                  <a:pt x="2409258" y="2993536"/>
                  <a:pt x="2401368" y="3000111"/>
                </a:cubicBezTo>
                <a:cubicBezTo>
                  <a:pt x="2392084" y="3007848"/>
                  <a:pt x="2385015" y="3018012"/>
                  <a:pt x="2375731" y="3025749"/>
                </a:cubicBezTo>
                <a:cubicBezTo>
                  <a:pt x="2367841" y="3032324"/>
                  <a:pt x="2357770" y="3036016"/>
                  <a:pt x="2350093" y="3042840"/>
                </a:cubicBezTo>
                <a:cubicBezTo>
                  <a:pt x="2332027" y="3058898"/>
                  <a:pt x="2315911" y="3077023"/>
                  <a:pt x="2298819" y="3094115"/>
                </a:cubicBezTo>
                <a:cubicBezTo>
                  <a:pt x="2290273" y="3102661"/>
                  <a:pt x="2283237" y="3113048"/>
                  <a:pt x="2273181" y="3119752"/>
                </a:cubicBezTo>
                <a:cubicBezTo>
                  <a:pt x="2264635" y="3125449"/>
                  <a:pt x="2255434" y="3130269"/>
                  <a:pt x="2247544" y="3136844"/>
                </a:cubicBezTo>
                <a:cubicBezTo>
                  <a:pt x="2181744" y="3191677"/>
                  <a:pt x="2259921" y="3137137"/>
                  <a:pt x="2196269" y="3179573"/>
                </a:cubicBezTo>
                <a:cubicBezTo>
                  <a:pt x="2150690" y="3247938"/>
                  <a:pt x="2210512" y="3165330"/>
                  <a:pt x="2153540" y="3222302"/>
                </a:cubicBezTo>
                <a:cubicBezTo>
                  <a:pt x="2146277" y="3229565"/>
                  <a:pt x="2144178" y="3241176"/>
                  <a:pt x="2136448" y="3247939"/>
                </a:cubicBezTo>
                <a:cubicBezTo>
                  <a:pt x="2120989" y="3261466"/>
                  <a:pt x="2099699" y="3267597"/>
                  <a:pt x="2085174" y="3282122"/>
                </a:cubicBezTo>
                <a:cubicBezTo>
                  <a:pt x="2010262" y="3357034"/>
                  <a:pt x="2105294" y="3265355"/>
                  <a:pt x="2033899" y="3324851"/>
                </a:cubicBezTo>
                <a:cubicBezTo>
                  <a:pt x="1968105" y="3379680"/>
                  <a:pt x="2046273" y="3325150"/>
                  <a:pt x="1982624" y="3367580"/>
                </a:cubicBezTo>
                <a:cubicBezTo>
                  <a:pt x="1942744" y="3427401"/>
                  <a:pt x="1965532" y="3407460"/>
                  <a:pt x="1922804" y="3435947"/>
                </a:cubicBezTo>
                <a:cubicBezTo>
                  <a:pt x="1877225" y="3504312"/>
                  <a:pt x="1937047" y="3421704"/>
                  <a:pt x="1880075" y="3478676"/>
                </a:cubicBezTo>
                <a:cubicBezTo>
                  <a:pt x="1823103" y="3535648"/>
                  <a:pt x="1905711" y="3475826"/>
                  <a:pt x="1837346" y="3521405"/>
                </a:cubicBezTo>
                <a:cubicBezTo>
                  <a:pt x="1791767" y="3589770"/>
                  <a:pt x="1851589" y="3507162"/>
                  <a:pt x="1794617" y="3564134"/>
                </a:cubicBezTo>
                <a:cubicBezTo>
                  <a:pt x="1737645" y="3621106"/>
                  <a:pt x="1820253" y="3561284"/>
                  <a:pt x="1751888" y="3606863"/>
                </a:cubicBezTo>
                <a:cubicBezTo>
                  <a:pt x="1746191" y="3615409"/>
                  <a:pt x="1742526" y="3625737"/>
                  <a:pt x="1734796" y="3632500"/>
                </a:cubicBezTo>
                <a:cubicBezTo>
                  <a:pt x="1719337" y="3646027"/>
                  <a:pt x="1683521" y="3666683"/>
                  <a:pt x="1683521" y="3666683"/>
                </a:cubicBezTo>
                <a:cubicBezTo>
                  <a:pt x="1651941" y="3714056"/>
                  <a:pt x="1684499" y="3676585"/>
                  <a:pt x="1640792" y="3700866"/>
                </a:cubicBezTo>
                <a:cubicBezTo>
                  <a:pt x="1552632" y="3749843"/>
                  <a:pt x="1621894" y="3724257"/>
                  <a:pt x="1563880" y="3743595"/>
                </a:cubicBezTo>
                <a:cubicBezTo>
                  <a:pt x="1523252" y="3770681"/>
                  <a:pt x="1547988" y="3757438"/>
                  <a:pt x="1486968" y="3777778"/>
                </a:cubicBezTo>
                <a:lnTo>
                  <a:pt x="1461331" y="3786324"/>
                </a:lnTo>
                <a:lnTo>
                  <a:pt x="1435693" y="3794870"/>
                </a:lnTo>
                <a:cubicBezTo>
                  <a:pt x="1395813" y="3792021"/>
                  <a:pt x="1355592" y="3792255"/>
                  <a:pt x="1316052" y="3786324"/>
                </a:cubicBezTo>
                <a:cubicBezTo>
                  <a:pt x="1298235" y="3783652"/>
                  <a:pt x="1264777" y="3769233"/>
                  <a:pt x="1264777" y="3769233"/>
                </a:cubicBezTo>
                <a:cubicBezTo>
                  <a:pt x="1196412" y="3723654"/>
                  <a:pt x="1279020" y="3783476"/>
                  <a:pt x="1222048" y="3726504"/>
                </a:cubicBezTo>
                <a:cubicBezTo>
                  <a:pt x="1214785" y="3719241"/>
                  <a:pt x="1204957" y="3715109"/>
                  <a:pt x="1196411" y="3709412"/>
                </a:cubicBezTo>
                <a:cubicBezTo>
                  <a:pt x="1165507" y="3616703"/>
                  <a:pt x="1174145" y="3663774"/>
                  <a:pt x="1187865" y="3512859"/>
                </a:cubicBezTo>
                <a:cubicBezTo>
                  <a:pt x="1189555" y="3494272"/>
                  <a:pt x="1204704" y="3432053"/>
                  <a:pt x="1213503" y="3418855"/>
                </a:cubicBezTo>
                <a:cubicBezTo>
                  <a:pt x="1299889" y="3289274"/>
                  <a:pt x="1206392" y="3422259"/>
                  <a:pt x="1273323" y="3341943"/>
                </a:cubicBezTo>
                <a:cubicBezTo>
                  <a:pt x="1308931" y="3299214"/>
                  <a:pt x="1269051" y="3330549"/>
                  <a:pt x="1316052" y="3299214"/>
                </a:cubicBezTo>
                <a:cubicBezTo>
                  <a:pt x="1335297" y="3241481"/>
                  <a:pt x="1308608" y="3304059"/>
                  <a:pt x="1350235" y="3256485"/>
                </a:cubicBezTo>
                <a:cubicBezTo>
                  <a:pt x="1420023" y="3176727"/>
                  <a:pt x="1352374" y="3226573"/>
                  <a:pt x="1410056" y="3188119"/>
                </a:cubicBezTo>
                <a:cubicBezTo>
                  <a:pt x="1415753" y="3179573"/>
                  <a:pt x="1419417" y="3169244"/>
                  <a:pt x="1427147" y="3162481"/>
                </a:cubicBezTo>
                <a:cubicBezTo>
                  <a:pt x="1427160" y="3162469"/>
                  <a:pt x="1491234" y="3119758"/>
                  <a:pt x="1504060" y="3111207"/>
                </a:cubicBezTo>
                <a:cubicBezTo>
                  <a:pt x="1512606" y="3105510"/>
                  <a:pt x="1522434" y="3101378"/>
                  <a:pt x="1529697" y="3094115"/>
                </a:cubicBezTo>
                <a:cubicBezTo>
                  <a:pt x="1561704" y="3062108"/>
                  <a:pt x="1543869" y="3072300"/>
                  <a:pt x="1580972" y="3059932"/>
                </a:cubicBezTo>
                <a:cubicBezTo>
                  <a:pt x="1598064" y="3048538"/>
                  <a:pt x="1612760" y="3032245"/>
                  <a:pt x="1632247" y="3025749"/>
                </a:cubicBezTo>
                <a:cubicBezTo>
                  <a:pt x="1640793" y="3022900"/>
                  <a:pt x="1649827" y="3021232"/>
                  <a:pt x="1657884" y="3017203"/>
                </a:cubicBezTo>
                <a:cubicBezTo>
                  <a:pt x="1667070" y="3012610"/>
                  <a:pt x="1674335" y="3004704"/>
                  <a:pt x="1683521" y="3000111"/>
                </a:cubicBezTo>
                <a:cubicBezTo>
                  <a:pt x="1691578" y="2996082"/>
                  <a:pt x="1701284" y="2995940"/>
                  <a:pt x="1709159" y="2991565"/>
                </a:cubicBezTo>
                <a:cubicBezTo>
                  <a:pt x="1727115" y="2981589"/>
                  <a:pt x="1740946" y="2963878"/>
                  <a:pt x="1760433" y="2957382"/>
                </a:cubicBezTo>
                <a:cubicBezTo>
                  <a:pt x="1853933" y="2926215"/>
                  <a:pt x="1712313" y="2975920"/>
                  <a:pt x="1811708" y="2931745"/>
                </a:cubicBezTo>
                <a:cubicBezTo>
                  <a:pt x="1828171" y="2924428"/>
                  <a:pt x="1845891" y="2920350"/>
                  <a:pt x="1862983" y="2914653"/>
                </a:cubicBezTo>
                <a:lnTo>
                  <a:pt x="1914258" y="2897562"/>
                </a:lnTo>
                <a:cubicBezTo>
                  <a:pt x="1938697" y="2889416"/>
                  <a:pt x="1947245" y="2885837"/>
                  <a:pt x="1974078" y="2880470"/>
                </a:cubicBezTo>
                <a:cubicBezTo>
                  <a:pt x="1992487" y="2876788"/>
                  <a:pt x="2069503" y="2864870"/>
                  <a:pt x="2085174" y="2863378"/>
                </a:cubicBezTo>
                <a:cubicBezTo>
                  <a:pt x="2124976" y="2859587"/>
                  <a:pt x="2164935" y="2857681"/>
                  <a:pt x="2204815" y="2854833"/>
                </a:cubicBezTo>
                <a:lnTo>
                  <a:pt x="2256090" y="2846287"/>
                </a:lnTo>
                <a:cubicBezTo>
                  <a:pt x="2295930" y="2840311"/>
                  <a:pt x="2336228" y="2837096"/>
                  <a:pt x="2375731" y="2829195"/>
                </a:cubicBezTo>
                <a:cubicBezTo>
                  <a:pt x="2481279" y="2808085"/>
                  <a:pt x="2349464" y="2833971"/>
                  <a:pt x="2469734" y="2812104"/>
                </a:cubicBezTo>
                <a:cubicBezTo>
                  <a:pt x="2484025" y="2809506"/>
                  <a:pt x="2498107" y="2805767"/>
                  <a:pt x="2512463" y="2803558"/>
                </a:cubicBezTo>
                <a:cubicBezTo>
                  <a:pt x="2535162" y="2800066"/>
                  <a:pt x="2558041" y="2797861"/>
                  <a:pt x="2580830" y="2795012"/>
                </a:cubicBezTo>
                <a:cubicBezTo>
                  <a:pt x="2660228" y="2775162"/>
                  <a:pt x="2561521" y="2798874"/>
                  <a:pt x="2666288" y="2777921"/>
                </a:cubicBezTo>
                <a:cubicBezTo>
                  <a:pt x="2677805" y="2775618"/>
                  <a:pt x="2689006" y="2771923"/>
                  <a:pt x="2700471" y="2769375"/>
                </a:cubicBezTo>
                <a:cubicBezTo>
                  <a:pt x="2714650" y="2766224"/>
                  <a:pt x="2729109" y="2764352"/>
                  <a:pt x="2743200" y="2760829"/>
                </a:cubicBezTo>
                <a:cubicBezTo>
                  <a:pt x="2751939" y="2758644"/>
                  <a:pt x="2760098" y="2754468"/>
                  <a:pt x="2768837" y="2752283"/>
                </a:cubicBezTo>
                <a:cubicBezTo>
                  <a:pt x="2782928" y="2748760"/>
                  <a:pt x="2797413" y="2747003"/>
                  <a:pt x="2811566" y="2743737"/>
                </a:cubicBezTo>
                <a:cubicBezTo>
                  <a:pt x="2834455" y="2738455"/>
                  <a:pt x="2856899" y="2731253"/>
                  <a:pt x="2879933" y="2726646"/>
                </a:cubicBezTo>
                <a:lnTo>
                  <a:pt x="3008119" y="2701008"/>
                </a:lnTo>
                <a:lnTo>
                  <a:pt x="3050848" y="2692463"/>
                </a:lnTo>
                <a:cubicBezTo>
                  <a:pt x="3065091" y="2689614"/>
                  <a:pt x="3079250" y="2686305"/>
                  <a:pt x="3093577" y="2683917"/>
                </a:cubicBezTo>
                <a:cubicBezTo>
                  <a:pt x="3110669" y="2681068"/>
                  <a:pt x="3127643" y="2677396"/>
                  <a:pt x="3144852" y="2675371"/>
                </a:cubicBezTo>
                <a:cubicBezTo>
                  <a:pt x="3207971" y="2667945"/>
                  <a:pt x="3287606" y="2663947"/>
                  <a:pt x="3349951" y="2658279"/>
                </a:cubicBezTo>
                <a:cubicBezTo>
                  <a:pt x="3375640" y="2655944"/>
                  <a:pt x="3401294" y="2653143"/>
                  <a:pt x="3426863" y="2649734"/>
                </a:cubicBezTo>
                <a:cubicBezTo>
                  <a:pt x="3444038" y="2647444"/>
                  <a:pt x="3461012" y="2643823"/>
                  <a:pt x="3478138" y="2641188"/>
                </a:cubicBezTo>
                <a:cubicBezTo>
                  <a:pt x="3543311" y="2631161"/>
                  <a:pt x="3567905" y="2630069"/>
                  <a:pt x="3640508" y="2615550"/>
                </a:cubicBezTo>
                <a:lnTo>
                  <a:pt x="3683237" y="2607005"/>
                </a:lnTo>
                <a:cubicBezTo>
                  <a:pt x="3700285" y="2603905"/>
                  <a:pt x="3717481" y="2601652"/>
                  <a:pt x="3734512" y="2598459"/>
                </a:cubicBezTo>
                <a:cubicBezTo>
                  <a:pt x="3763065" y="2593105"/>
                  <a:pt x="3791315" y="2586143"/>
                  <a:pt x="3819970" y="2581367"/>
                </a:cubicBezTo>
                <a:cubicBezTo>
                  <a:pt x="3854153" y="2575670"/>
                  <a:pt x="3888899" y="2572681"/>
                  <a:pt x="3922519" y="2564276"/>
                </a:cubicBezTo>
                <a:cubicBezTo>
                  <a:pt x="3945308" y="2558579"/>
                  <a:pt x="3968601" y="2554612"/>
                  <a:pt x="3990886" y="2547184"/>
                </a:cubicBezTo>
                <a:lnTo>
                  <a:pt x="4067798" y="2521547"/>
                </a:lnTo>
                <a:cubicBezTo>
                  <a:pt x="4076344" y="2518698"/>
                  <a:pt x="4084696" y="2515186"/>
                  <a:pt x="4093435" y="2513001"/>
                </a:cubicBezTo>
                <a:cubicBezTo>
                  <a:pt x="4136358" y="2502270"/>
                  <a:pt x="4116476" y="2508169"/>
                  <a:pt x="4153256" y="2495909"/>
                </a:cubicBezTo>
                <a:cubicBezTo>
                  <a:pt x="4161802" y="2487363"/>
                  <a:pt x="4171156" y="2479556"/>
                  <a:pt x="4178893" y="2470272"/>
                </a:cubicBezTo>
                <a:cubicBezTo>
                  <a:pt x="4185468" y="2462382"/>
                  <a:pt x="4188722" y="2451898"/>
                  <a:pt x="4195985" y="2444635"/>
                </a:cubicBezTo>
                <a:cubicBezTo>
                  <a:pt x="4203248" y="2437372"/>
                  <a:pt x="4213076" y="2433240"/>
                  <a:pt x="4221622" y="2427543"/>
                </a:cubicBezTo>
                <a:cubicBezTo>
                  <a:pt x="4233016" y="2410451"/>
                  <a:pt x="4250823" y="2396196"/>
                  <a:pt x="4255805" y="2376268"/>
                </a:cubicBezTo>
                <a:cubicBezTo>
                  <a:pt x="4269236" y="2322544"/>
                  <a:pt x="4262690" y="2353712"/>
                  <a:pt x="4272897" y="2282264"/>
                </a:cubicBezTo>
                <a:cubicBezTo>
                  <a:pt x="4275746" y="2225292"/>
                  <a:pt x="4269692" y="2167168"/>
                  <a:pt x="4281443" y="2111349"/>
                </a:cubicBezTo>
                <a:cubicBezTo>
                  <a:pt x="4283299" y="2102534"/>
                  <a:pt x="4298072" y="2119894"/>
                  <a:pt x="4307080" y="2119894"/>
                </a:cubicBezTo>
                <a:cubicBezTo>
                  <a:pt x="4318825" y="2119894"/>
                  <a:pt x="4329869" y="2114197"/>
                  <a:pt x="4341263" y="2111349"/>
                </a:cubicBezTo>
                <a:cubicBezTo>
                  <a:pt x="4346960" y="2102803"/>
                  <a:pt x="4351092" y="2092974"/>
                  <a:pt x="4358355" y="2085711"/>
                </a:cubicBezTo>
                <a:cubicBezTo>
                  <a:pt x="4365617" y="2078449"/>
                  <a:pt x="4377576" y="2076640"/>
                  <a:pt x="4383992" y="2068620"/>
                </a:cubicBezTo>
                <a:cubicBezTo>
                  <a:pt x="4431165" y="2009654"/>
                  <a:pt x="4344705" y="2074869"/>
                  <a:pt x="4418176" y="2025891"/>
                </a:cubicBezTo>
                <a:cubicBezTo>
                  <a:pt x="4439652" y="1961456"/>
                  <a:pt x="4410683" y="2040874"/>
                  <a:pt x="4443813" y="1974616"/>
                </a:cubicBezTo>
                <a:cubicBezTo>
                  <a:pt x="4447842" y="1966559"/>
                  <a:pt x="4447984" y="1956853"/>
                  <a:pt x="4452359" y="1948978"/>
                </a:cubicBezTo>
                <a:cubicBezTo>
                  <a:pt x="4462335" y="1931022"/>
                  <a:pt x="4475148" y="1914795"/>
                  <a:pt x="4486542" y="1897704"/>
                </a:cubicBezTo>
                <a:lnTo>
                  <a:pt x="4503633" y="1872066"/>
                </a:lnTo>
                <a:cubicBezTo>
                  <a:pt x="4509330" y="1863520"/>
                  <a:pt x="4512179" y="1852126"/>
                  <a:pt x="4520725" y="1846429"/>
                </a:cubicBezTo>
                <a:lnTo>
                  <a:pt x="4572000" y="1812246"/>
                </a:lnTo>
                <a:cubicBezTo>
                  <a:pt x="4600485" y="1769517"/>
                  <a:pt x="4580546" y="1792304"/>
                  <a:pt x="4640366" y="1752425"/>
                </a:cubicBezTo>
                <a:lnTo>
                  <a:pt x="4666004" y="1735334"/>
                </a:lnTo>
                <a:cubicBezTo>
                  <a:pt x="4674550" y="1729637"/>
                  <a:pt x="4681897" y="1721490"/>
                  <a:pt x="4691641" y="1718242"/>
                </a:cubicBezTo>
                <a:lnTo>
                  <a:pt x="4768553" y="1692605"/>
                </a:lnTo>
                <a:cubicBezTo>
                  <a:pt x="4777099" y="1689756"/>
                  <a:pt x="4786695" y="1689056"/>
                  <a:pt x="4794190" y="1684059"/>
                </a:cubicBezTo>
                <a:cubicBezTo>
                  <a:pt x="4908004" y="1608183"/>
                  <a:pt x="4739325" y="1717388"/>
                  <a:pt x="4845465" y="1658421"/>
                </a:cubicBezTo>
                <a:cubicBezTo>
                  <a:pt x="4863422" y="1648445"/>
                  <a:pt x="4877252" y="1630734"/>
                  <a:pt x="4896740" y="1624238"/>
                </a:cubicBezTo>
                <a:cubicBezTo>
                  <a:pt x="4912926" y="1618843"/>
                  <a:pt x="4960676" y="1601471"/>
                  <a:pt x="4982198" y="1598601"/>
                </a:cubicBezTo>
                <a:cubicBezTo>
                  <a:pt x="5013386" y="1594443"/>
                  <a:pt x="5044931" y="1593530"/>
                  <a:pt x="5076202" y="1590055"/>
                </a:cubicBezTo>
                <a:cubicBezTo>
                  <a:pt x="5096221" y="1587831"/>
                  <a:pt x="5116056" y="1584171"/>
                  <a:pt x="5136022" y="1581509"/>
                </a:cubicBezTo>
                <a:cubicBezTo>
                  <a:pt x="5183302" y="1575205"/>
                  <a:pt x="5210616" y="1573428"/>
                  <a:pt x="5255663" y="1564418"/>
                </a:cubicBezTo>
                <a:cubicBezTo>
                  <a:pt x="5356393" y="1544271"/>
                  <a:pt x="5197609" y="1569049"/>
                  <a:pt x="5349667" y="1547326"/>
                </a:cubicBezTo>
                <a:cubicBezTo>
                  <a:pt x="5500657" y="1553891"/>
                  <a:pt x="5495220" y="1543589"/>
                  <a:pt x="5588949" y="1564418"/>
                </a:cubicBezTo>
                <a:cubicBezTo>
                  <a:pt x="5627695" y="1573028"/>
                  <a:pt x="5631801" y="1575853"/>
                  <a:pt x="5674407" y="1590055"/>
                </a:cubicBezTo>
                <a:lnTo>
                  <a:pt x="5700045" y="1598601"/>
                </a:lnTo>
                <a:cubicBezTo>
                  <a:pt x="5731514" y="1645806"/>
                  <a:pt x="5722343" y="1620296"/>
                  <a:pt x="5708590" y="1709696"/>
                </a:cubicBezTo>
                <a:cubicBezTo>
                  <a:pt x="5704077" y="1739031"/>
                  <a:pt x="5681037" y="1763846"/>
                  <a:pt x="5665862" y="1786608"/>
                </a:cubicBezTo>
                <a:lnTo>
                  <a:pt x="5631678" y="1837883"/>
                </a:lnTo>
                <a:cubicBezTo>
                  <a:pt x="5625981" y="1846429"/>
                  <a:pt x="5621850" y="1856259"/>
                  <a:pt x="5614587" y="1863521"/>
                </a:cubicBezTo>
                <a:cubicBezTo>
                  <a:pt x="5606041" y="1872067"/>
                  <a:pt x="5596686" y="1879874"/>
                  <a:pt x="5588949" y="1889158"/>
                </a:cubicBezTo>
                <a:cubicBezTo>
                  <a:pt x="5582374" y="1897048"/>
                  <a:pt x="5578433" y="1906905"/>
                  <a:pt x="5571858" y="1914795"/>
                </a:cubicBezTo>
                <a:cubicBezTo>
                  <a:pt x="5564121" y="1924080"/>
                  <a:pt x="5553957" y="1931148"/>
                  <a:pt x="5546220" y="1940433"/>
                </a:cubicBezTo>
                <a:cubicBezTo>
                  <a:pt x="5539645" y="1948323"/>
                  <a:pt x="5536391" y="1958808"/>
                  <a:pt x="5529129" y="1966070"/>
                </a:cubicBezTo>
                <a:cubicBezTo>
                  <a:pt x="5521866" y="1973333"/>
                  <a:pt x="5512037" y="1977465"/>
                  <a:pt x="5503491" y="1983162"/>
                </a:cubicBezTo>
                <a:cubicBezTo>
                  <a:pt x="5497794" y="1991708"/>
                  <a:pt x="5492975" y="2000909"/>
                  <a:pt x="5486400" y="2008799"/>
                </a:cubicBezTo>
                <a:cubicBezTo>
                  <a:pt x="5461302" y="2038917"/>
                  <a:pt x="5445213" y="2044803"/>
                  <a:pt x="5409488" y="2068620"/>
                </a:cubicBezTo>
                <a:lnTo>
                  <a:pt x="5383850" y="2085711"/>
                </a:lnTo>
                <a:cubicBezTo>
                  <a:pt x="5375304" y="2091408"/>
                  <a:pt x="5367957" y="2099555"/>
                  <a:pt x="5358213" y="2102803"/>
                </a:cubicBezTo>
                <a:cubicBezTo>
                  <a:pt x="5349667" y="2105652"/>
                  <a:pt x="5340633" y="2107321"/>
                  <a:pt x="5332576" y="2111349"/>
                </a:cubicBezTo>
                <a:cubicBezTo>
                  <a:pt x="5323389" y="2115942"/>
                  <a:pt x="5316125" y="2123847"/>
                  <a:pt x="5306938" y="2128440"/>
                </a:cubicBezTo>
                <a:cubicBezTo>
                  <a:pt x="5298881" y="2132468"/>
                  <a:pt x="5289358" y="2132957"/>
                  <a:pt x="5281301" y="2136986"/>
                </a:cubicBezTo>
                <a:cubicBezTo>
                  <a:pt x="5272114" y="2141579"/>
                  <a:pt x="5265049" y="2149907"/>
                  <a:pt x="5255663" y="2154078"/>
                </a:cubicBezTo>
                <a:cubicBezTo>
                  <a:pt x="5239200" y="2161395"/>
                  <a:pt x="5221480" y="2165472"/>
                  <a:pt x="5204389" y="2171169"/>
                </a:cubicBezTo>
                <a:cubicBezTo>
                  <a:pt x="5195843" y="2174018"/>
                  <a:pt x="5187669" y="2178441"/>
                  <a:pt x="5178751" y="2179715"/>
                </a:cubicBezTo>
                <a:lnTo>
                  <a:pt x="5118931" y="2188261"/>
                </a:lnTo>
                <a:cubicBezTo>
                  <a:pt x="5053413" y="2185412"/>
                  <a:pt x="4987609" y="2186463"/>
                  <a:pt x="4922377" y="2179715"/>
                </a:cubicBezTo>
                <a:cubicBezTo>
                  <a:pt x="4904457" y="2177861"/>
                  <a:pt x="4871103" y="2162623"/>
                  <a:pt x="4871103" y="2162623"/>
                </a:cubicBezTo>
                <a:cubicBezTo>
                  <a:pt x="4865406" y="2154077"/>
                  <a:pt x="4860586" y="2144876"/>
                  <a:pt x="4854011" y="2136986"/>
                </a:cubicBezTo>
                <a:cubicBezTo>
                  <a:pt x="4846274" y="2127702"/>
                  <a:pt x="4835078" y="2121405"/>
                  <a:pt x="4828374" y="2111349"/>
                </a:cubicBezTo>
                <a:cubicBezTo>
                  <a:pt x="4823377" y="2103854"/>
                  <a:pt x="4823857" y="2093768"/>
                  <a:pt x="4819828" y="2085711"/>
                </a:cubicBezTo>
                <a:cubicBezTo>
                  <a:pt x="4815235" y="2076525"/>
                  <a:pt x="4808433" y="2068620"/>
                  <a:pt x="4802736" y="2060074"/>
                </a:cubicBezTo>
                <a:lnTo>
                  <a:pt x="4777099" y="1983162"/>
                </a:lnTo>
                <a:lnTo>
                  <a:pt x="4768553" y="1957524"/>
                </a:lnTo>
                <a:cubicBezTo>
                  <a:pt x="4771402" y="1906249"/>
                  <a:pt x="4772230" y="1854822"/>
                  <a:pt x="4777099" y="1803700"/>
                </a:cubicBezTo>
                <a:cubicBezTo>
                  <a:pt x="4778683" y="1787072"/>
                  <a:pt x="4792290" y="1764177"/>
                  <a:pt x="4802736" y="1752425"/>
                </a:cubicBezTo>
                <a:cubicBezTo>
                  <a:pt x="4820855" y="1732041"/>
                  <a:pt x="4851073" y="1698346"/>
                  <a:pt x="4879648" y="1684059"/>
                </a:cubicBezTo>
                <a:cubicBezTo>
                  <a:pt x="4887705" y="1680030"/>
                  <a:pt x="4896740" y="1678362"/>
                  <a:pt x="4905286" y="1675513"/>
                </a:cubicBezTo>
                <a:cubicBezTo>
                  <a:pt x="4967692" y="1633908"/>
                  <a:pt x="4927211" y="1655375"/>
                  <a:pt x="5067656" y="1641330"/>
                </a:cubicBezTo>
                <a:cubicBezTo>
                  <a:pt x="5170355" y="1631060"/>
                  <a:pt x="5124875" y="1637491"/>
                  <a:pt x="5204389" y="1624238"/>
                </a:cubicBezTo>
                <a:cubicBezTo>
                  <a:pt x="5252815" y="1627087"/>
                  <a:pt x="5301398" y="1627957"/>
                  <a:pt x="5349667" y="1632784"/>
                </a:cubicBezTo>
                <a:cubicBezTo>
                  <a:pt x="5358630" y="1633680"/>
                  <a:pt x="5368270" y="1635703"/>
                  <a:pt x="5375304" y="1641330"/>
                </a:cubicBezTo>
                <a:cubicBezTo>
                  <a:pt x="5383324" y="1647746"/>
                  <a:pt x="5385821" y="1659077"/>
                  <a:pt x="5392396" y="1666967"/>
                </a:cubicBezTo>
                <a:cubicBezTo>
                  <a:pt x="5400133" y="1676251"/>
                  <a:pt x="5409487" y="1684059"/>
                  <a:pt x="5418033" y="1692605"/>
                </a:cubicBezTo>
                <a:cubicBezTo>
                  <a:pt x="5415185" y="1758123"/>
                  <a:pt x="5416236" y="1823927"/>
                  <a:pt x="5409488" y="1889158"/>
                </a:cubicBezTo>
                <a:cubicBezTo>
                  <a:pt x="5407634" y="1907079"/>
                  <a:pt x="5398093" y="1923341"/>
                  <a:pt x="5392396" y="1940433"/>
                </a:cubicBezTo>
                <a:lnTo>
                  <a:pt x="5375304" y="1991707"/>
                </a:lnTo>
                <a:cubicBezTo>
                  <a:pt x="5372455" y="2000253"/>
                  <a:pt x="5371756" y="2009850"/>
                  <a:pt x="5366759" y="2017345"/>
                </a:cubicBezTo>
                <a:lnTo>
                  <a:pt x="5332576" y="2068620"/>
                </a:lnTo>
                <a:cubicBezTo>
                  <a:pt x="5326879" y="2077166"/>
                  <a:pt x="5324030" y="2088560"/>
                  <a:pt x="5315484" y="2094257"/>
                </a:cubicBezTo>
                <a:lnTo>
                  <a:pt x="5289847" y="2111349"/>
                </a:lnTo>
                <a:cubicBezTo>
                  <a:pt x="5284150" y="2119895"/>
                  <a:pt x="5280775" y="2130570"/>
                  <a:pt x="5272755" y="2136986"/>
                </a:cubicBezTo>
                <a:cubicBezTo>
                  <a:pt x="5265721" y="2142613"/>
                  <a:pt x="5255175" y="2141504"/>
                  <a:pt x="5247118" y="2145532"/>
                </a:cubicBezTo>
                <a:cubicBezTo>
                  <a:pt x="5188103" y="2175039"/>
                  <a:pt x="5258437" y="2153384"/>
                  <a:pt x="5187297" y="2171169"/>
                </a:cubicBezTo>
                <a:cubicBezTo>
                  <a:pt x="5138871" y="2168320"/>
                  <a:pt x="5090121" y="2168897"/>
                  <a:pt x="5042019" y="2162623"/>
                </a:cubicBezTo>
                <a:cubicBezTo>
                  <a:pt x="5024154" y="2160293"/>
                  <a:pt x="4990744" y="2145532"/>
                  <a:pt x="4990744" y="2145532"/>
                </a:cubicBezTo>
                <a:cubicBezTo>
                  <a:pt x="4985047" y="2136986"/>
                  <a:pt x="4980915" y="2127157"/>
                  <a:pt x="4973652" y="2119894"/>
                </a:cubicBezTo>
                <a:cubicBezTo>
                  <a:pt x="4966390" y="2112632"/>
                  <a:pt x="4954778" y="2110532"/>
                  <a:pt x="4948015" y="2102803"/>
                </a:cubicBezTo>
                <a:cubicBezTo>
                  <a:pt x="4934488" y="2087344"/>
                  <a:pt x="4920328" y="2071015"/>
                  <a:pt x="4913832" y="2051528"/>
                </a:cubicBezTo>
                <a:cubicBezTo>
                  <a:pt x="4892147" y="1986473"/>
                  <a:pt x="4900273" y="2017919"/>
                  <a:pt x="4888194" y="1957524"/>
                </a:cubicBezTo>
                <a:cubicBezTo>
                  <a:pt x="4891043" y="1909098"/>
                  <a:pt x="4891913" y="1860515"/>
                  <a:pt x="4896740" y="1812246"/>
                </a:cubicBezTo>
                <a:cubicBezTo>
                  <a:pt x="4897636" y="1803282"/>
                  <a:pt x="4900911" y="1794483"/>
                  <a:pt x="4905286" y="1786608"/>
                </a:cubicBezTo>
                <a:cubicBezTo>
                  <a:pt x="4915262" y="1768652"/>
                  <a:pt x="4922378" y="1746729"/>
                  <a:pt x="4939469" y="1735334"/>
                </a:cubicBezTo>
                <a:cubicBezTo>
                  <a:pt x="4948015" y="1729637"/>
                  <a:pt x="4957216" y="1724817"/>
                  <a:pt x="4965106" y="1718242"/>
                </a:cubicBezTo>
                <a:cubicBezTo>
                  <a:pt x="4974390" y="1710505"/>
                  <a:pt x="4980179" y="1698474"/>
                  <a:pt x="4990744" y="1692605"/>
                </a:cubicBezTo>
                <a:cubicBezTo>
                  <a:pt x="5006493" y="1683856"/>
                  <a:pt x="5024927" y="1681210"/>
                  <a:pt x="5042019" y="1675513"/>
                </a:cubicBezTo>
                <a:lnTo>
                  <a:pt x="5067656" y="1666967"/>
                </a:lnTo>
                <a:cubicBezTo>
                  <a:pt x="5107536" y="1669816"/>
                  <a:pt x="5147589" y="1670841"/>
                  <a:pt x="5187297" y="1675513"/>
                </a:cubicBezTo>
                <a:cubicBezTo>
                  <a:pt x="5196243" y="1676566"/>
                  <a:pt x="5206564" y="1677689"/>
                  <a:pt x="5212934" y="1684059"/>
                </a:cubicBezTo>
                <a:cubicBezTo>
                  <a:pt x="5227459" y="1698584"/>
                  <a:pt x="5235723" y="1718242"/>
                  <a:pt x="5247118" y="1735334"/>
                </a:cubicBezTo>
                <a:cubicBezTo>
                  <a:pt x="5252815" y="1743880"/>
                  <a:pt x="5260961" y="1751228"/>
                  <a:pt x="5264209" y="1760971"/>
                </a:cubicBezTo>
                <a:lnTo>
                  <a:pt x="5281301" y="1812246"/>
                </a:lnTo>
                <a:cubicBezTo>
                  <a:pt x="5278452" y="1835035"/>
                  <a:pt x="5276863" y="1858016"/>
                  <a:pt x="5272755" y="1880612"/>
                </a:cubicBezTo>
                <a:cubicBezTo>
                  <a:pt x="5271144" y="1889475"/>
                  <a:pt x="5269836" y="1899215"/>
                  <a:pt x="5264209" y="1906249"/>
                </a:cubicBezTo>
                <a:cubicBezTo>
                  <a:pt x="5257793" y="1914269"/>
                  <a:pt x="5247118" y="1917644"/>
                  <a:pt x="5238572" y="1923341"/>
                </a:cubicBezTo>
                <a:cubicBezTo>
                  <a:pt x="5227178" y="1940433"/>
                  <a:pt x="5221481" y="1963222"/>
                  <a:pt x="5204389" y="1974616"/>
                </a:cubicBezTo>
                <a:cubicBezTo>
                  <a:pt x="5130904" y="2023603"/>
                  <a:pt x="5223885" y="1964867"/>
                  <a:pt x="5153114" y="2000253"/>
                </a:cubicBezTo>
                <a:cubicBezTo>
                  <a:pt x="5086849" y="2033386"/>
                  <a:pt x="5166277" y="2004411"/>
                  <a:pt x="5101839" y="2025891"/>
                </a:cubicBezTo>
                <a:cubicBezTo>
                  <a:pt x="5073353" y="2023042"/>
                  <a:pt x="5044676" y="2021698"/>
                  <a:pt x="5016381" y="2017345"/>
                </a:cubicBezTo>
                <a:cubicBezTo>
                  <a:pt x="5007478" y="2015975"/>
                  <a:pt x="4995980" y="2016129"/>
                  <a:pt x="4990744" y="2008799"/>
                </a:cubicBezTo>
                <a:cubicBezTo>
                  <a:pt x="4980272" y="1994139"/>
                  <a:pt x="4973652" y="1957524"/>
                  <a:pt x="4973652" y="1957524"/>
                </a:cubicBezTo>
                <a:cubicBezTo>
                  <a:pt x="4976501" y="1914795"/>
                  <a:pt x="4972279" y="1870996"/>
                  <a:pt x="4982198" y="1829337"/>
                </a:cubicBezTo>
                <a:cubicBezTo>
                  <a:pt x="4986956" y="1809354"/>
                  <a:pt x="5004987" y="1795154"/>
                  <a:pt x="5016381" y="1778063"/>
                </a:cubicBezTo>
                <a:cubicBezTo>
                  <a:pt x="5058819" y="1714406"/>
                  <a:pt x="5004275" y="1792591"/>
                  <a:pt x="5059110" y="1726788"/>
                </a:cubicBezTo>
                <a:cubicBezTo>
                  <a:pt x="5065685" y="1718898"/>
                  <a:pt x="5068182" y="1707566"/>
                  <a:pt x="5076202" y="1701150"/>
                </a:cubicBezTo>
                <a:cubicBezTo>
                  <a:pt x="5083236" y="1695523"/>
                  <a:pt x="5093293" y="1695453"/>
                  <a:pt x="5101839" y="1692605"/>
                </a:cubicBezTo>
                <a:cubicBezTo>
                  <a:pt x="5110385" y="1686908"/>
                  <a:pt x="5118091" y="1679684"/>
                  <a:pt x="5127476" y="1675513"/>
                </a:cubicBezTo>
                <a:cubicBezTo>
                  <a:pt x="5143939" y="1668196"/>
                  <a:pt x="5161659" y="1664118"/>
                  <a:pt x="5178751" y="1658421"/>
                </a:cubicBezTo>
                <a:cubicBezTo>
                  <a:pt x="5231937" y="1640693"/>
                  <a:pt x="5195595" y="1651635"/>
                  <a:pt x="5289847" y="1632784"/>
                </a:cubicBezTo>
                <a:cubicBezTo>
                  <a:pt x="5304090" y="1629935"/>
                  <a:pt x="5318485" y="1627761"/>
                  <a:pt x="5332576" y="1624238"/>
                </a:cubicBezTo>
                <a:cubicBezTo>
                  <a:pt x="5343970" y="1621389"/>
                  <a:pt x="5355242" y="1617995"/>
                  <a:pt x="5366759" y="1615692"/>
                </a:cubicBezTo>
                <a:cubicBezTo>
                  <a:pt x="5383750" y="1612294"/>
                  <a:pt x="5400942" y="1609995"/>
                  <a:pt x="5418033" y="1607147"/>
                </a:cubicBezTo>
                <a:cubicBezTo>
                  <a:pt x="5426579" y="1604298"/>
                  <a:pt x="5434932" y="1600786"/>
                  <a:pt x="5443671" y="1598601"/>
                </a:cubicBezTo>
                <a:cubicBezTo>
                  <a:pt x="5493101" y="1586243"/>
                  <a:pt x="5484348" y="1592936"/>
                  <a:pt x="5537675" y="1581509"/>
                </a:cubicBezTo>
                <a:cubicBezTo>
                  <a:pt x="5560644" y="1576587"/>
                  <a:pt x="5583252" y="1570115"/>
                  <a:pt x="5606041" y="1564418"/>
                </a:cubicBezTo>
                <a:cubicBezTo>
                  <a:pt x="5617435" y="1561569"/>
                  <a:pt x="5628639" y="1557803"/>
                  <a:pt x="5640224" y="1555872"/>
                </a:cubicBezTo>
                <a:cubicBezTo>
                  <a:pt x="5657316" y="1553023"/>
                  <a:pt x="5674198" y="1548287"/>
                  <a:pt x="5691499" y="1547326"/>
                </a:cubicBezTo>
                <a:cubicBezTo>
                  <a:pt x="5776873" y="1542583"/>
                  <a:pt x="5862415" y="1541629"/>
                  <a:pt x="5947873" y="1538780"/>
                </a:cubicBezTo>
                <a:cubicBezTo>
                  <a:pt x="5962116" y="1535932"/>
                  <a:pt x="5976511" y="1533758"/>
                  <a:pt x="5990602" y="1530235"/>
                </a:cubicBezTo>
                <a:cubicBezTo>
                  <a:pt x="5999341" y="1528050"/>
                  <a:pt x="6007500" y="1523874"/>
                  <a:pt x="6016239" y="1521689"/>
                </a:cubicBezTo>
                <a:cubicBezTo>
                  <a:pt x="6030330" y="1518166"/>
                  <a:pt x="6044815" y="1516409"/>
                  <a:pt x="6058968" y="1513143"/>
                </a:cubicBezTo>
                <a:cubicBezTo>
                  <a:pt x="6081856" y="1507861"/>
                  <a:pt x="6104545" y="1501748"/>
                  <a:pt x="6127334" y="1496051"/>
                </a:cubicBezTo>
                <a:cubicBezTo>
                  <a:pt x="6138729" y="1493202"/>
                  <a:pt x="6150375" y="1491220"/>
                  <a:pt x="6161518" y="1487506"/>
                </a:cubicBezTo>
                <a:lnTo>
                  <a:pt x="6238430" y="1461868"/>
                </a:lnTo>
                <a:cubicBezTo>
                  <a:pt x="6246976" y="1459019"/>
                  <a:pt x="6256572" y="1458319"/>
                  <a:pt x="6264067" y="1453322"/>
                </a:cubicBezTo>
                <a:cubicBezTo>
                  <a:pt x="6272613" y="1447625"/>
                  <a:pt x="6280319" y="1440402"/>
                  <a:pt x="6289704" y="1436231"/>
                </a:cubicBezTo>
                <a:cubicBezTo>
                  <a:pt x="6306167" y="1428914"/>
                  <a:pt x="6323887" y="1424836"/>
                  <a:pt x="6340979" y="1419139"/>
                </a:cubicBezTo>
                <a:lnTo>
                  <a:pt x="6392254" y="1402048"/>
                </a:lnTo>
                <a:cubicBezTo>
                  <a:pt x="6400800" y="1399199"/>
                  <a:pt x="6410396" y="1398499"/>
                  <a:pt x="6417891" y="1393502"/>
                </a:cubicBezTo>
                <a:cubicBezTo>
                  <a:pt x="6476661" y="1354322"/>
                  <a:pt x="6449679" y="1365815"/>
                  <a:pt x="6494804" y="1350773"/>
                </a:cubicBezTo>
                <a:cubicBezTo>
                  <a:pt x="6503350" y="1345076"/>
                  <a:pt x="6511255" y="1338274"/>
                  <a:pt x="6520441" y="1333681"/>
                </a:cubicBezTo>
                <a:cubicBezTo>
                  <a:pt x="6528498" y="1329652"/>
                  <a:pt x="6538204" y="1329510"/>
                  <a:pt x="6546078" y="1325135"/>
                </a:cubicBezTo>
                <a:cubicBezTo>
                  <a:pt x="6564035" y="1315159"/>
                  <a:pt x="6580261" y="1302346"/>
                  <a:pt x="6597353" y="1290952"/>
                </a:cubicBezTo>
                <a:cubicBezTo>
                  <a:pt x="6605899" y="1285255"/>
                  <a:pt x="6613246" y="1277109"/>
                  <a:pt x="6622990" y="1273861"/>
                </a:cubicBezTo>
                <a:lnTo>
                  <a:pt x="6648628" y="1265315"/>
                </a:lnTo>
                <a:cubicBezTo>
                  <a:pt x="6665720" y="1253921"/>
                  <a:pt x="6680416" y="1237628"/>
                  <a:pt x="6699903" y="1231132"/>
                </a:cubicBezTo>
                <a:cubicBezTo>
                  <a:pt x="6745027" y="1216090"/>
                  <a:pt x="6718047" y="1227582"/>
                  <a:pt x="6776815" y="1188403"/>
                </a:cubicBezTo>
                <a:lnTo>
                  <a:pt x="6853727" y="1137128"/>
                </a:lnTo>
                <a:cubicBezTo>
                  <a:pt x="6862273" y="1131431"/>
                  <a:pt x="6869620" y="1123284"/>
                  <a:pt x="6879364" y="1120036"/>
                </a:cubicBezTo>
                <a:lnTo>
                  <a:pt x="6905002" y="1111491"/>
                </a:lnTo>
                <a:lnTo>
                  <a:pt x="7007551" y="1043124"/>
                </a:lnTo>
                <a:cubicBezTo>
                  <a:pt x="7016097" y="1037427"/>
                  <a:pt x="7023445" y="1029281"/>
                  <a:pt x="7033189" y="1026033"/>
                </a:cubicBezTo>
                <a:cubicBezTo>
                  <a:pt x="7041735" y="1023184"/>
                  <a:pt x="7050952" y="1021862"/>
                  <a:pt x="7058826" y="1017487"/>
                </a:cubicBezTo>
                <a:cubicBezTo>
                  <a:pt x="7076783" y="1007511"/>
                  <a:pt x="7093009" y="994698"/>
                  <a:pt x="7110101" y="983304"/>
                </a:cubicBezTo>
                <a:cubicBezTo>
                  <a:pt x="7118647" y="977607"/>
                  <a:pt x="7125994" y="969460"/>
                  <a:pt x="7135738" y="966212"/>
                </a:cubicBezTo>
                <a:lnTo>
                  <a:pt x="7161376" y="957666"/>
                </a:lnTo>
                <a:cubicBezTo>
                  <a:pt x="7169922" y="949120"/>
                  <a:pt x="7177473" y="939449"/>
                  <a:pt x="7187013" y="932029"/>
                </a:cubicBezTo>
                <a:cubicBezTo>
                  <a:pt x="7203228" y="919418"/>
                  <a:pt x="7221196" y="909240"/>
                  <a:pt x="7238288" y="897846"/>
                </a:cubicBezTo>
                <a:cubicBezTo>
                  <a:pt x="7246834" y="892149"/>
                  <a:pt x="7256662" y="888017"/>
                  <a:pt x="7263925" y="880754"/>
                </a:cubicBezTo>
                <a:cubicBezTo>
                  <a:pt x="7296825" y="847854"/>
                  <a:pt x="7279506" y="861821"/>
                  <a:pt x="7315200" y="838025"/>
                </a:cubicBezTo>
                <a:cubicBezTo>
                  <a:pt x="7350417" y="785198"/>
                  <a:pt x="7311316" y="836730"/>
                  <a:pt x="7357929" y="795296"/>
                </a:cubicBezTo>
                <a:cubicBezTo>
                  <a:pt x="7375995" y="779237"/>
                  <a:pt x="7392112" y="761113"/>
                  <a:pt x="7409204" y="744021"/>
                </a:cubicBezTo>
                <a:lnTo>
                  <a:pt x="7434841" y="718384"/>
                </a:lnTo>
                <a:cubicBezTo>
                  <a:pt x="7443387" y="709838"/>
                  <a:pt x="7453774" y="702803"/>
                  <a:pt x="7460478" y="692747"/>
                </a:cubicBezTo>
                <a:cubicBezTo>
                  <a:pt x="7466175" y="684201"/>
                  <a:pt x="7473398" y="676495"/>
                  <a:pt x="7477570" y="667109"/>
                </a:cubicBezTo>
                <a:cubicBezTo>
                  <a:pt x="7484887" y="650646"/>
                  <a:pt x="7494662" y="615835"/>
                  <a:pt x="7494662" y="615835"/>
                </a:cubicBezTo>
                <a:cubicBezTo>
                  <a:pt x="7491813" y="593046"/>
                  <a:pt x="7494646" y="568792"/>
                  <a:pt x="7486116" y="547468"/>
                </a:cubicBezTo>
                <a:cubicBezTo>
                  <a:pt x="7482301" y="537932"/>
                  <a:pt x="7469864" y="534548"/>
                  <a:pt x="7460478" y="530377"/>
                </a:cubicBezTo>
                <a:cubicBezTo>
                  <a:pt x="7444015" y="523060"/>
                  <a:pt x="7409204" y="513285"/>
                  <a:pt x="7409204" y="513285"/>
                </a:cubicBezTo>
                <a:cubicBezTo>
                  <a:pt x="7357929" y="516134"/>
                  <a:pt x="7306337" y="515461"/>
                  <a:pt x="7255379" y="521831"/>
                </a:cubicBezTo>
                <a:cubicBezTo>
                  <a:pt x="7237502" y="524066"/>
                  <a:pt x="7221196" y="533225"/>
                  <a:pt x="7204104" y="538922"/>
                </a:cubicBezTo>
                <a:lnTo>
                  <a:pt x="7152830" y="556014"/>
                </a:lnTo>
                <a:cubicBezTo>
                  <a:pt x="7144284" y="558863"/>
                  <a:pt x="7134687" y="559563"/>
                  <a:pt x="7127192" y="564560"/>
                </a:cubicBezTo>
                <a:cubicBezTo>
                  <a:pt x="7053716" y="613543"/>
                  <a:pt x="7146683" y="554814"/>
                  <a:pt x="7075918" y="590197"/>
                </a:cubicBezTo>
                <a:cubicBezTo>
                  <a:pt x="7066731" y="594790"/>
                  <a:pt x="7059467" y="602696"/>
                  <a:pt x="7050280" y="607289"/>
                </a:cubicBezTo>
                <a:cubicBezTo>
                  <a:pt x="7042223" y="611318"/>
                  <a:pt x="7032700" y="611807"/>
                  <a:pt x="7024643" y="615835"/>
                </a:cubicBezTo>
                <a:cubicBezTo>
                  <a:pt x="7015456" y="620428"/>
                  <a:pt x="7008192" y="628333"/>
                  <a:pt x="6999005" y="632926"/>
                </a:cubicBezTo>
                <a:cubicBezTo>
                  <a:pt x="6990948" y="636954"/>
                  <a:pt x="6981425" y="637443"/>
                  <a:pt x="6973368" y="641472"/>
                </a:cubicBezTo>
                <a:cubicBezTo>
                  <a:pt x="6907114" y="674600"/>
                  <a:pt x="6986525" y="645634"/>
                  <a:pt x="6922093" y="667109"/>
                </a:cubicBezTo>
                <a:cubicBezTo>
                  <a:pt x="6913547" y="672806"/>
                  <a:pt x="6905642" y="679608"/>
                  <a:pt x="6896456" y="684201"/>
                </a:cubicBezTo>
                <a:cubicBezTo>
                  <a:pt x="6853470" y="705695"/>
                  <a:pt x="6873439" y="673037"/>
                  <a:pt x="6819544" y="726930"/>
                </a:cubicBezTo>
                <a:cubicBezTo>
                  <a:pt x="6810998" y="735476"/>
                  <a:pt x="6803446" y="745147"/>
                  <a:pt x="6793906" y="752567"/>
                </a:cubicBezTo>
                <a:cubicBezTo>
                  <a:pt x="6793899" y="752572"/>
                  <a:pt x="6729816" y="795294"/>
                  <a:pt x="6716994" y="803842"/>
                </a:cubicBezTo>
                <a:lnTo>
                  <a:pt x="6691357" y="820934"/>
                </a:lnTo>
                <a:cubicBezTo>
                  <a:pt x="6682811" y="826631"/>
                  <a:pt x="6672981" y="830762"/>
                  <a:pt x="6665719" y="838025"/>
                </a:cubicBezTo>
                <a:cubicBezTo>
                  <a:pt x="6657173" y="846571"/>
                  <a:pt x="6649622" y="856243"/>
                  <a:pt x="6640082" y="863663"/>
                </a:cubicBezTo>
                <a:cubicBezTo>
                  <a:pt x="6623868" y="876274"/>
                  <a:pt x="6605899" y="886452"/>
                  <a:pt x="6588807" y="897846"/>
                </a:cubicBezTo>
                <a:cubicBezTo>
                  <a:pt x="6580261" y="903543"/>
                  <a:pt x="6570432" y="907674"/>
                  <a:pt x="6563170" y="914937"/>
                </a:cubicBezTo>
                <a:cubicBezTo>
                  <a:pt x="6554624" y="923483"/>
                  <a:pt x="6547073" y="933155"/>
                  <a:pt x="6537533" y="940575"/>
                </a:cubicBezTo>
                <a:cubicBezTo>
                  <a:pt x="6521319" y="953186"/>
                  <a:pt x="6503350" y="963364"/>
                  <a:pt x="6486258" y="974758"/>
                </a:cubicBezTo>
                <a:lnTo>
                  <a:pt x="6409346" y="1026033"/>
                </a:lnTo>
                <a:cubicBezTo>
                  <a:pt x="6363591" y="1056536"/>
                  <a:pt x="6390981" y="1035851"/>
                  <a:pt x="6332433" y="1094399"/>
                </a:cubicBezTo>
                <a:cubicBezTo>
                  <a:pt x="6323887" y="1102945"/>
                  <a:pt x="6316852" y="1113332"/>
                  <a:pt x="6306796" y="1120036"/>
                </a:cubicBezTo>
                <a:cubicBezTo>
                  <a:pt x="6289704" y="1131431"/>
                  <a:pt x="6270046" y="1139695"/>
                  <a:pt x="6255521" y="1154220"/>
                </a:cubicBezTo>
                <a:cubicBezTo>
                  <a:pt x="6246975" y="1162766"/>
                  <a:pt x="6239424" y="1172437"/>
                  <a:pt x="6229884" y="1179857"/>
                </a:cubicBezTo>
                <a:cubicBezTo>
                  <a:pt x="6213669" y="1192468"/>
                  <a:pt x="6195701" y="1202646"/>
                  <a:pt x="6178609" y="1214040"/>
                </a:cubicBezTo>
                <a:lnTo>
                  <a:pt x="6152972" y="1231132"/>
                </a:lnTo>
                <a:cubicBezTo>
                  <a:pt x="6147275" y="1239678"/>
                  <a:pt x="6143143" y="1249506"/>
                  <a:pt x="6135880" y="1256769"/>
                </a:cubicBezTo>
                <a:cubicBezTo>
                  <a:pt x="6105088" y="1287561"/>
                  <a:pt x="6105178" y="1275233"/>
                  <a:pt x="6076060" y="1299498"/>
                </a:cubicBezTo>
                <a:cubicBezTo>
                  <a:pt x="6066775" y="1307235"/>
                  <a:pt x="6059962" y="1317715"/>
                  <a:pt x="6050422" y="1325135"/>
                </a:cubicBezTo>
                <a:cubicBezTo>
                  <a:pt x="6034207" y="1337746"/>
                  <a:pt x="6013672" y="1344794"/>
                  <a:pt x="5999147" y="1359319"/>
                </a:cubicBezTo>
                <a:cubicBezTo>
                  <a:pt x="5990601" y="1367865"/>
                  <a:pt x="5983178" y="1377705"/>
                  <a:pt x="5973510" y="1384956"/>
                </a:cubicBezTo>
                <a:cubicBezTo>
                  <a:pt x="5960222" y="1394922"/>
                  <a:pt x="5944866" y="1401790"/>
                  <a:pt x="5930781" y="1410593"/>
                </a:cubicBezTo>
                <a:cubicBezTo>
                  <a:pt x="5898568" y="1430726"/>
                  <a:pt x="5906046" y="1428262"/>
                  <a:pt x="5870961" y="1453322"/>
                </a:cubicBezTo>
                <a:cubicBezTo>
                  <a:pt x="5862603" y="1459292"/>
                  <a:pt x="5853213" y="1463839"/>
                  <a:pt x="5845323" y="1470414"/>
                </a:cubicBezTo>
                <a:cubicBezTo>
                  <a:pt x="5836039" y="1478151"/>
                  <a:pt x="5829226" y="1488631"/>
                  <a:pt x="5819686" y="1496051"/>
                </a:cubicBezTo>
                <a:cubicBezTo>
                  <a:pt x="5803471" y="1508662"/>
                  <a:pt x="5785503" y="1518840"/>
                  <a:pt x="5768411" y="1530235"/>
                </a:cubicBezTo>
                <a:cubicBezTo>
                  <a:pt x="5759865" y="1535932"/>
                  <a:pt x="5750036" y="1540064"/>
                  <a:pt x="5742774" y="1547326"/>
                </a:cubicBezTo>
                <a:cubicBezTo>
                  <a:pt x="5734228" y="1555872"/>
                  <a:pt x="5726971" y="1565939"/>
                  <a:pt x="5717136" y="1572964"/>
                </a:cubicBezTo>
                <a:cubicBezTo>
                  <a:pt x="5706770" y="1580368"/>
                  <a:pt x="5693756" y="1583303"/>
                  <a:pt x="5682953" y="1590055"/>
                </a:cubicBezTo>
                <a:cubicBezTo>
                  <a:pt x="5670875" y="1597604"/>
                  <a:pt x="5660438" y="1607524"/>
                  <a:pt x="5648770" y="1615692"/>
                </a:cubicBezTo>
                <a:cubicBezTo>
                  <a:pt x="5631942" y="1627472"/>
                  <a:pt x="5614587" y="1638481"/>
                  <a:pt x="5597495" y="1649876"/>
                </a:cubicBezTo>
                <a:cubicBezTo>
                  <a:pt x="5597493" y="1649878"/>
                  <a:pt x="5546221" y="1684058"/>
                  <a:pt x="5546220" y="1684059"/>
                </a:cubicBezTo>
                <a:cubicBezTo>
                  <a:pt x="5497348" y="1732931"/>
                  <a:pt x="5546389" y="1689295"/>
                  <a:pt x="5486400" y="1726788"/>
                </a:cubicBezTo>
                <a:cubicBezTo>
                  <a:pt x="5474322" y="1734337"/>
                  <a:pt x="5463885" y="1744257"/>
                  <a:pt x="5452217" y="1752425"/>
                </a:cubicBezTo>
                <a:cubicBezTo>
                  <a:pt x="5435389" y="1764205"/>
                  <a:pt x="5418034" y="1775214"/>
                  <a:pt x="5400942" y="1786608"/>
                </a:cubicBezTo>
                <a:lnTo>
                  <a:pt x="5349667" y="1820792"/>
                </a:lnTo>
                <a:cubicBezTo>
                  <a:pt x="5341121" y="1826489"/>
                  <a:pt x="5332246" y="1831721"/>
                  <a:pt x="5324030" y="1837883"/>
                </a:cubicBezTo>
                <a:cubicBezTo>
                  <a:pt x="5312636" y="1846429"/>
                  <a:pt x="5301925" y="1855972"/>
                  <a:pt x="5289847" y="1863521"/>
                </a:cubicBezTo>
                <a:cubicBezTo>
                  <a:pt x="5279044" y="1870273"/>
                  <a:pt x="5267058" y="1874915"/>
                  <a:pt x="5255663" y="1880612"/>
                </a:cubicBezTo>
                <a:cubicBezTo>
                  <a:pt x="5249966" y="1889158"/>
                  <a:pt x="5245834" y="1898987"/>
                  <a:pt x="5238572" y="1906249"/>
                </a:cubicBezTo>
                <a:cubicBezTo>
                  <a:pt x="5180849" y="1963973"/>
                  <a:pt x="5227290" y="1905293"/>
                  <a:pt x="5178751" y="1948978"/>
                </a:cubicBezTo>
                <a:cubicBezTo>
                  <a:pt x="5157790" y="1967843"/>
                  <a:pt x="5142395" y="1993157"/>
                  <a:pt x="5118931" y="2008799"/>
                </a:cubicBezTo>
                <a:lnTo>
                  <a:pt x="5067656" y="2042982"/>
                </a:lnTo>
                <a:cubicBezTo>
                  <a:pt x="5059110" y="2048679"/>
                  <a:pt x="5049282" y="2052812"/>
                  <a:pt x="5042019" y="2060074"/>
                </a:cubicBezTo>
                <a:cubicBezTo>
                  <a:pt x="5033473" y="2068620"/>
                  <a:pt x="5025921" y="2078291"/>
                  <a:pt x="5016381" y="2085711"/>
                </a:cubicBezTo>
                <a:cubicBezTo>
                  <a:pt x="5000166" y="2098322"/>
                  <a:pt x="4979631" y="2105369"/>
                  <a:pt x="4965106" y="2119894"/>
                </a:cubicBezTo>
                <a:cubicBezTo>
                  <a:pt x="4956560" y="2128440"/>
                  <a:pt x="4948753" y="2137795"/>
                  <a:pt x="4939469" y="2145532"/>
                </a:cubicBezTo>
                <a:cubicBezTo>
                  <a:pt x="4931579" y="2152107"/>
                  <a:pt x="4921508" y="2155800"/>
                  <a:pt x="4913832" y="2162623"/>
                </a:cubicBezTo>
                <a:cubicBezTo>
                  <a:pt x="4895766" y="2178681"/>
                  <a:pt x="4882669" y="2200490"/>
                  <a:pt x="4862557" y="2213898"/>
                </a:cubicBezTo>
                <a:cubicBezTo>
                  <a:pt x="4845465" y="2225292"/>
                  <a:pt x="4825807" y="2233556"/>
                  <a:pt x="4811282" y="2248081"/>
                </a:cubicBezTo>
                <a:cubicBezTo>
                  <a:pt x="4789160" y="2270203"/>
                  <a:pt x="4765038" y="2297679"/>
                  <a:pt x="4734370" y="2307902"/>
                </a:cubicBezTo>
                <a:lnTo>
                  <a:pt x="4708733" y="2316448"/>
                </a:lnTo>
                <a:cubicBezTo>
                  <a:pt x="4703036" y="2324994"/>
                  <a:pt x="4699661" y="2335669"/>
                  <a:pt x="4691641" y="2342085"/>
                </a:cubicBezTo>
                <a:cubicBezTo>
                  <a:pt x="4684607" y="2347712"/>
                  <a:pt x="4674061" y="2346603"/>
                  <a:pt x="4666004" y="2350631"/>
                </a:cubicBezTo>
                <a:cubicBezTo>
                  <a:pt x="4656817" y="2355224"/>
                  <a:pt x="4649284" y="2362626"/>
                  <a:pt x="4640366" y="2367722"/>
                </a:cubicBezTo>
                <a:cubicBezTo>
                  <a:pt x="4629305" y="2374042"/>
                  <a:pt x="4617244" y="2378493"/>
                  <a:pt x="4606183" y="2384814"/>
                </a:cubicBezTo>
                <a:cubicBezTo>
                  <a:pt x="4597266" y="2389910"/>
                  <a:pt x="4589563" y="2396988"/>
                  <a:pt x="4580546" y="2401906"/>
                </a:cubicBezTo>
                <a:cubicBezTo>
                  <a:pt x="4558178" y="2414107"/>
                  <a:pt x="4533379" y="2421956"/>
                  <a:pt x="4512179" y="2436089"/>
                </a:cubicBezTo>
                <a:cubicBezTo>
                  <a:pt x="4503633" y="2441786"/>
                  <a:pt x="4495459" y="2448084"/>
                  <a:pt x="4486542" y="2453180"/>
                </a:cubicBezTo>
                <a:cubicBezTo>
                  <a:pt x="4475481" y="2459500"/>
                  <a:pt x="4464068" y="2465254"/>
                  <a:pt x="4452359" y="2470272"/>
                </a:cubicBezTo>
                <a:cubicBezTo>
                  <a:pt x="4444079" y="2473821"/>
                  <a:pt x="4434778" y="2474789"/>
                  <a:pt x="4426721" y="2478818"/>
                </a:cubicBezTo>
                <a:cubicBezTo>
                  <a:pt x="4417535" y="2483411"/>
                  <a:pt x="4410270" y="2491316"/>
                  <a:pt x="4401084" y="2495909"/>
                </a:cubicBezTo>
                <a:cubicBezTo>
                  <a:pt x="4308842" y="2542030"/>
                  <a:pt x="4447776" y="2460318"/>
                  <a:pt x="4349809" y="2521547"/>
                </a:cubicBezTo>
                <a:cubicBezTo>
                  <a:pt x="4335724" y="2530350"/>
                  <a:pt x="4321936" y="2539756"/>
                  <a:pt x="4307080" y="2547184"/>
                </a:cubicBezTo>
                <a:cubicBezTo>
                  <a:pt x="4299023" y="2551212"/>
                  <a:pt x="4289500" y="2551702"/>
                  <a:pt x="4281443" y="2555730"/>
                </a:cubicBezTo>
                <a:cubicBezTo>
                  <a:pt x="4272256" y="2560323"/>
                  <a:pt x="4264992" y="2568228"/>
                  <a:pt x="4255805" y="2572821"/>
                </a:cubicBezTo>
                <a:cubicBezTo>
                  <a:pt x="4247748" y="2576849"/>
                  <a:pt x="4238448" y="2577818"/>
                  <a:pt x="4230168" y="2581367"/>
                </a:cubicBezTo>
                <a:cubicBezTo>
                  <a:pt x="4218459" y="2586385"/>
                  <a:pt x="4207813" y="2593728"/>
                  <a:pt x="4195985" y="2598459"/>
                </a:cubicBezTo>
                <a:cubicBezTo>
                  <a:pt x="4179257" y="2605150"/>
                  <a:pt x="4144710" y="2615550"/>
                  <a:pt x="4144710" y="2615550"/>
                </a:cubicBezTo>
                <a:cubicBezTo>
                  <a:pt x="4051403" y="2677757"/>
                  <a:pt x="4195245" y="2586010"/>
                  <a:pt x="4084890" y="2641188"/>
                </a:cubicBezTo>
                <a:cubicBezTo>
                  <a:pt x="4066517" y="2650374"/>
                  <a:pt x="4053543" y="2670389"/>
                  <a:pt x="4033615" y="2675371"/>
                </a:cubicBezTo>
                <a:cubicBezTo>
                  <a:pt x="4000978" y="2683531"/>
                  <a:pt x="3988881" y="2684919"/>
                  <a:pt x="3956703" y="2701008"/>
                </a:cubicBezTo>
                <a:cubicBezTo>
                  <a:pt x="3947516" y="2705601"/>
                  <a:pt x="3940252" y="2713507"/>
                  <a:pt x="3931065" y="2718100"/>
                </a:cubicBezTo>
                <a:cubicBezTo>
                  <a:pt x="3858468" y="2754399"/>
                  <a:pt x="3977942" y="2666909"/>
                  <a:pt x="3837062" y="2760829"/>
                </a:cubicBezTo>
                <a:cubicBezTo>
                  <a:pt x="3801652" y="2784436"/>
                  <a:pt x="3821388" y="2775430"/>
                  <a:pt x="3777241" y="2786466"/>
                </a:cubicBezTo>
                <a:cubicBezTo>
                  <a:pt x="3739901" y="2808870"/>
                  <a:pt x="3686672" y="2842295"/>
                  <a:pt x="3649054" y="2854833"/>
                </a:cubicBezTo>
                <a:cubicBezTo>
                  <a:pt x="3590874" y="2874225"/>
                  <a:pt x="3662418" y="2849821"/>
                  <a:pt x="3580688" y="2880470"/>
                </a:cubicBezTo>
                <a:cubicBezTo>
                  <a:pt x="3572253" y="2883633"/>
                  <a:pt x="3563107" y="2884987"/>
                  <a:pt x="3555050" y="2889016"/>
                </a:cubicBezTo>
                <a:cubicBezTo>
                  <a:pt x="3540194" y="2896444"/>
                  <a:pt x="3527177" y="2907225"/>
                  <a:pt x="3512321" y="2914653"/>
                </a:cubicBezTo>
                <a:cubicBezTo>
                  <a:pt x="3498600" y="2921513"/>
                  <a:pt x="3483313" y="2924885"/>
                  <a:pt x="3469592" y="2931745"/>
                </a:cubicBezTo>
                <a:cubicBezTo>
                  <a:pt x="3460406" y="2936338"/>
                  <a:pt x="3453141" y="2944243"/>
                  <a:pt x="3443955" y="2948836"/>
                </a:cubicBezTo>
                <a:cubicBezTo>
                  <a:pt x="3430293" y="2955667"/>
                  <a:pt x="3396915" y="2962276"/>
                  <a:pt x="3384134" y="2965928"/>
                </a:cubicBezTo>
                <a:cubicBezTo>
                  <a:pt x="3375473" y="2968403"/>
                  <a:pt x="3366554" y="2970446"/>
                  <a:pt x="3358497" y="2974474"/>
                </a:cubicBezTo>
                <a:cubicBezTo>
                  <a:pt x="3349311" y="2979067"/>
                  <a:pt x="3342300" y="2987519"/>
                  <a:pt x="3332860" y="2991565"/>
                </a:cubicBezTo>
                <a:cubicBezTo>
                  <a:pt x="3322064" y="2996192"/>
                  <a:pt x="3309926" y="2996736"/>
                  <a:pt x="3298676" y="3000111"/>
                </a:cubicBezTo>
                <a:cubicBezTo>
                  <a:pt x="3281420" y="3005288"/>
                  <a:pt x="3264493" y="3011506"/>
                  <a:pt x="3247402" y="3017203"/>
                </a:cubicBezTo>
                <a:cubicBezTo>
                  <a:pt x="3238856" y="3020052"/>
                  <a:pt x="3229259" y="3020752"/>
                  <a:pt x="3221764" y="3025749"/>
                </a:cubicBezTo>
                <a:cubicBezTo>
                  <a:pt x="3213218" y="3031446"/>
                  <a:pt x="3205313" y="3038247"/>
                  <a:pt x="3196127" y="3042840"/>
                </a:cubicBezTo>
                <a:cubicBezTo>
                  <a:pt x="3175465" y="3053171"/>
                  <a:pt x="3158214" y="3051717"/>
                  <a:pt x="3136306" y="3059932"/>
                </a:cubicBezTo>
                <a:cubicBezTo>
                  <a:pt x="3124378" y="3064405"/>
                  <a:pt x="3114051" y="3072550"/>
                  <a:pt x="3102123" y="3077023"/>
                </a:cubicBezTo>
                <a:cubicBezTo>
                  <a:pt x="3091126" y="3081147"/>
                  <a:pt x="3079190" y="3082194"/>
                  <a:pt x="3067940" y="3085569"/>
                </a:cubicBezTo>
                <a:cubicBezTo>
                  <a:pt x="2963912" y="3116778"/>
                  <a:pt x="3061270" y="3091509"/>
                  <a:pt x="2982482" y="3111207"/>
                </a:cubicBezTo>
                <a:cubicBezTo>
                  <a:pt x="2973936" y="3116904"/>
                  <a:pt x="2966230" y="3124127"/>
                  <a:pt x="2956845" y="3128298"/>
                </a:cubicBezTo>
                <a:cubicBezTo>
                  <a:pt x="2956825" y="3128307"/>
                  <a:pt x="2892763" y="3149659"/>
                  <a:pt x="2879933" y="3153935"/>
                </a:cubicBezTo>
                <a:cubicBezTo>
                  <a:pt x="2879932" y="3153935"/>
                  <a:pt x="2828659" y="3171026"/>
                  <a:pt x="2828658" y="3171027"/>
                </a:cubicBezTo>
                <a:cubicBezTo>
                  <a:pt x="2820112" y="3176724"/>
                  <a:pt x="2812406" y="3183948"/>
                  <a:pt x="2803020" y="3188119"/>
                </a:cubicBezTo>
                <a:cubicBezTo>
                  <a:pt x="2786557" y="3195436"/>
                  <a:pt x="2751746" y="3205210"/>
                  <a:pt x="2751746" y="3205210"/>
                </a:cubicBezTo>
                <a:cubicBezTo>
                  <a:pt x="2740351" y="3213756"/>
                  <a:pt x="2729640" y="3223299"/>
                  <a:pt x="2717562" y="3230848"/>
                </a:cubicBezTo>
                <a:cubicBezTo>
                  <a:pt x="2688823" y="3248810"/>
                  <a:pt x="2664976" y="3254073"/>
                  <a:pt x="2632104" y="3265031"/>
                </a:cubicBezTo>
                <a:lnTo>
                  <a:pt x="2580830" y="3282122"/>
                </a:lnTo>
                <a:lnTo>
                  <a:pt x="2555192" y="3290668"/>
                </a:lnTo>
                <a:cubicBezTo>
                  <a:pt x="2498147" y="3271652"/>
                  <a:pt x="2555201" y="3299237"/>
                  <a:pt x="2521009" y="3213756"/>
                </a:cubicBezTo>
                <a:cubicBezTo>
                  <a:pt x="2517195" y="3204220"/>
                  <a:pt x="2503918" y="3202361"/>
                  <a:pt x="2495372" y="3196664"/>
                </a:cubicBezTo>
                <a:lnTo>
                  <a:pt x="2461189" y="3145390"/>
                </a:lnTo>
                <a:cubicBezTo>
                  <a:pt x="2455492" y="3136844"/>
                  <a:pt x="2447345" y="3129496"/>
                  <a:pt x="2444097" y="3119752"/>
                </a:cubicBezTo>
                <a:lnTo>
                  <a:pt x="2427005" y="3068478"/>
                </a:lnTo>
                <a:lnTo>
                  <a:pt x="2418460" y="3042840"/>
                </a:lnTo>
                <a:lnTo>
                  <a:pt x="2409914" y="3017203"/>
                </a:lnTo>
                <a:cubicBezTo>
                  <a:pt x="2412620" y="2992847"/>
                  <a:pt x="2412690" y="2943283"/>
                  <a:pt x="2427005" y="2914653"/>
                </a:cubicBezTo>
                <a:cubicBezTo>
                  <a:pt x="2431598" y="2905467"/>
                  <a:pt x="2436367" y="2895779"/>
                  <a:pt x="2444097" y="2889016"/>
                </a:cubicBezTo>
                <a:cubicBezTo>
                  <a:pt x="2459556" y="2875489"/>
                  <a:pt x="2475885" y="2861329"/>
                  <a:pt x="2495372" y="2854833"/>
                </a:cubicBezTo>
                <a:lnTo>
                  <a:pt x="2546647" y="2837741"/>
                </a:lnTo>
                <a:cubicBezTo>
                  <a:pt x="2620115" y="2788760"/>
                  <a:pt x="2527164" y="2847482"/>
                  <a:pt x="2597921" y="2812104"/>
                </a:cubicBezTo>
                <a:cubicBezTo>
                  <a:pt x="2664194" y="2778968"/>
                  <a:pt x="2584751" y="2807949"/>
                  <a:pt x="2649196" y="2786466"/>
                </a:cubicBezTo>
                <a:cubicBezTo>
                  <a:pt x="2657742" y="2777920"/>
                  <a:pt x="2664777" y="2767533"/>
                  <a:pt x="2674833" y="2760829"/>
                </a:cubicBezTo>
                <a:cubicBezTo>
                  <a:pt x="2682328" y="2755832"/>
                  <a:pt x="2692414" y="2756312"/>
                  <a:pt x="2700471" y="2752283"/>
                </a:cubicBezTo>
                <a:cubicBezTo>
                  <a:pt x="2709657" y="2747690"/>
                  <a:pt x="2717562" y="2740889"/>
                  <a:pt x="2726108" y="2735192"/>
                </a:cubicBezTo>
                <a:cubicBezTo>
                  <a:pt x="2757444" y="2688188"/>
                  <a:pt x="2726108" y="2728071"/>
                  <a:pt x="2768837" y="2692463"/>
                </a:cubicBezTo>
                <a:cubicBezTo>
                  <a:pt x="2811514" y="2656899"/>
                  <a:pt x="2775057" y="2673298"/>
                  <a:pt x="2820112" y="2658279"/>
                </a:cubicBezTo>
                <a:cubicBezTo>
                  <a:pt x="2868710" y="2609681"/>
                  <a:pt x="2821917" y="2648831"/>
                  <a:pt x="2871387" y="2624096"/>
                </a:cubicBezTo>
                <a:cubicBezTo>
                  <a:pt x="2937653" y="2590964"/>
                  <a:pt x="2858219" y="2619940"/>
                  <a:pt x="2922662" y="2598459"/>
                </a:cubicBezTo>
                <a:lnTo>
                  <a:pt x="2973936" y="2564276"/>
                </a:lnTo>
                <a:cubicBezTo>
                  <a:pt x="2982482" y="2558579"/>
                  <a:pt x="2990387" y="2551777"/>
                  <a:pt x="2999574" y="2547184"/>
                </a:cubicBezTo>
                <a:cubicBezTo>
                  <a:pt x="3010968" y="2541487"/>
                  <a:pt x="3022833" y="2536646"/>
                  <a:pt x="3033757" y="2530092"/>
                </a:cubicBezTo>
                <a:cubicBezTo>
                  <a:pt x="3051371" y="2519523"/>
                  <a:pt x="3067940" y="2507303"/>
                  <a:pt x="3085032" y="2495909"/>
                </a:cubicBezTo>
                <a:lnTo>
                  <a:pt x="3110669" y="2478818"/>
                </a:lnTo>
                <a:cubicBezTo>
                  <a:pt x="3119215" y="2473121"/>
                  <a:pt x="3126562" y="2464974"/>
                  <a:pt x="3136306" y="2461726"/>
                </a:cubicBezTo>
                <a:cubicBezTo>
                  <a:pt x="3144852" y="2458877"/>
                  <a:pt x="3154069" y="2457555"/>
                  <a:pt x="3161944" y="2453180"/>
                </a:cubicBezTo>
                <a:cubicBezTo>
                  <a:pt x="3179901" y="2443204"/>
                  <a:pt x="3196127" y="2430391"/>
                  <a:pt x="3213219" y="2418997"/>
                </a:cubicBezTo>
                <a:cubicBezTo>
                  <a:pt x="3221765" y="2413300"/>
                  <a:pt x="3229670" y="2406499"/>
                  <a:pt x="3238856" y="2401906"/>
                </a:cubicBezTo>
                <a:cubicBezTo>
                  <a:pt x="3250250" y="2396209"/>
                  <a:pt x="3262236" y="2391566"/>
                  <a:pt x="3273039" y="2384814"/>
                </a:cubicBezTo>
                <a:cubicBezTo>
                  <a:pt x="3285117" y="2377265"/>
                  <a:pt x="3295144" y="2366726"/>
                  <a:pt x="3307222" y="2359177"/>
                </a:cubicBezTo>
                <a:cubicBezTo>
                  <a:pt x="3318025" y="2352425"/>
                  <a:pt x="3330481" y="2348639"/>
                  <a:pt x="3341405" y="2342085"/>
                </a:cubicBezTo>
                <a:cubicBezTo>
                  <a:pt x="3414866" y="2298008"/>
                  <a:pt x="3366750" y="2316545"/>
                  <a:pt x="3418318" y="2299356"/>
                </a:cubicBezTo>
                <a:cubicBezTo>
                  <a:pt x="3426055" y="2293554"/>
                  <a:pt x="3465646" y="2262873"/>
                  <a:pt x="3478138" y="2256627"/>
                </a:cubicBezTo>
                <a:cubicBezTo>
                  <a:pt x="3486195" y="2252598"/>
                  <a:pt x="3495230" y="2250930"/>
                  <a:pt x="3503776" y="2248081"/>
                </a:cubicBezTo>
                <a:cubicBezTo>
                  <a:pt x="3515170" y="2239535"/>
                  <a:pt x="3525593" y="2229510"/>
                  <a:pt x="3537959" y="2222444"/>
                </a:cubicBezTo>
                <a:cubicBezTo>
                  <a:pt x="3545780" y="2217975"/>
                  <a:pt x="3556101" y="2218895"/>
                  <a:pt x="3563596" y="2213898"/>
                </a:cubicBezTo>
                <a:cubicBezTo>
                  <a:pt x="3627608" y="2171223"/>
                  <a:pt x="3553911" y="2200035"/>
                  <a:pt x="3614871" y="2179715"/>
                </a:cubicBezTo>
                <a:cubicBezTo>
                  <a:pt x="3623417" y="2174018"/>
                  <a:pt x="3631322" y="2167216"/>
                  <a:pt x="3640508" y="2162623"/>
                </a:cubicBezTo>
                <a:cubicBezTo>
                  <a:pt x="3648565" y="2158594"/>
                  <a:pt x="3658271" y="2158453"/>
                  <a:pt x="3666146" y="2154078"/>
                </a:cubicBezTo>
                <a:cubicBezTo>
                  <a:pt x="3684102" y="2144102"/>
                  <a:pt x="3700328" y="2131288"/>
                  <a:pt x="3717420" y="2119894"/>
                </a:cubicBezTo>
                <a:cubicBezTo>
                  <a:pt x="3725966" y="2114197"/>
                  <a:pt x="3733872" y="2107396"/>
                  <a:pt x="3743058" y="2102803"/>
                </a:cubicBezTo>
                <a:cubicBezTo>
                  <a:pt x="3754452" y="2097106"/>
                  <a:pt x="3766180" y="2092031"/>
                  <a:pt x="3777241" y="2085711"/>
                </a:cubicBezTo>
                <a:cubicBezTo>
                  <a:pt x="3823624" y="2059206"/>
                  <a:pt x="3781512" y="2075742"/>
                  <a:pt x="3828516" y="2060074"/>
                </a:cubicBezTo>
                <a:cubicBezTo>
                  <a:pt x="3837062" y="2051528"/>
                  <a:pt x="3844319" y="2041461"/>
                  <a:pt x="3854153" y="2034436"/>
                </a:cubicBezTo>
                <a:cubicBezTo>
                  <a:pt x="3872631" y="2021237"/>
                  <a:pt x="3893054" y="2015772"/>
                  <a:pt x="3913974" y="2008799"/>
                </a:cubicBezTo>
                <a:cubicBezTo>
                  <a:pt x="3929573" y="1997100"/>
                  <a:pt x="3986811" y="1953185"/>
                  <a:pt x="3999432" y="1948978"/>
                </a:cubicBezTo>
                <a:lnTo>
                  <a:pt x="4025069" y="1940433"/>
                </a:lnTo>
                <a:cubicBezTo>
                  <a:pt x="4042161" y="1929038"/>
                  <a:pt x="4057971" y="1915435"/>
                  <a:pt x="4076344" y="1906249"/>
                </a:cubicBezTo>
                <a:cubicBezTo>
                  <a:pt x="4087738" y="1900552"/>
                  <a:pt x="4099724" y="1895910"/>
                  <a:pt x="4110527" y="1889158"/>
                </a:cubicBezTo>
                <a:cubicBezTo>
                  <a:pt x="4122605" y="1881609"/>
                  <a:pt x="4132344" y="1870587"/>
                  <a:pt x="4144710" y="1863521"/>
                </a:cubicBezTo>
                <a:cubicBezTo>
                  <a:pt x="4152531" y="1859052"/>
                  <a:pt x="4162290" y="1859004"/>
                  <a:pt x="4170347" y="1854975"/>
                </a:cubicBezTo>
                <a:cubicBezTo>
                  <a:pt x="4179534" y="1850382"/>
                  <a:pt x="4186599" y="1842054"/>
                  <a:pt x="4195985" y="1837883"/>
                </a:cubicBezTo>
                <a:cubicBezTo>
                  <a:pt x="4212448" y="1830566"/>
                  <a:pt x="4231811" y="1830061"/>
                  <a:pt x="4247260" y="1820792"/>
                </a:cubicBezTo>
                <a:cubicBezTo>
                  <a:pt x="4261503" y="1812246"/>
                  <a:pt x="4275904" y="1803957"/>
                  <a:pt x="4289989" y="1795154"/>
                </a:cubicBezTo>
                <a:cubicBezTo>
                  <a:pt x="4298698" y="1789711"/>
                  <a:pt x="4306440" y="1782656"/>
                  <a:pt x="4315626" y="1778063"/>
                </a:cubicBezTo>
                <a:cubicBezTo>
                  <a:pt x="4323683" y="1774035"/>
                  <a:pt x="4333062" y="1773245"/>
                  <a:pt x="4341263" y="1769517"/>
                </a:cubicBezTo>
                <a:cubicBezTo>
                  <a:pt x="4364458" y="1758974"/>
                  <a:pt x="4386841" y="1746728"/>
                  <a:pt x="4409630" y="1735334"/>
                </a:cubicBezTo>
                <a:cubicBezTo>
                  <a:pt x="4421024" y="1729637"/>
                  <a:pt x="4431985" y="1722973"/>
                  <a:pt x="4443813" y="1718242"/>
                </a:cubicBezTo>
                <a:cubicBezTo>
                  <a:pt x="4458056" y="1712545"/>
                  <a:pt x="4472821" y="1708010"/>
                  <a:pt x="4486542" y="1701150"/>
                </a:cubicBezTo>
                <a:cubicBezTo>
                  <a:pt x="4495728" y="1696557"/>
                  <a:pt x="4502993" y="1688652"/>
                  <a:pt x="4512179" y="1684059"/>
                </a:cubicBezTo>
                <a:cubicBezTo>
                  <a:pt x="4525900" y="1677199"/>
                  <a:pt x="4541187" y="1673827"/>
                  <a:pt x="4554908" y="1666967"/>
                </a:cubicBezTo>
                <a:cubicBezTo>
                  <a:pt x="4640734" y="1624055"/>
                  <a:pt x="4509853" y="1677732"/>
                  <a:pt x="4614729" y="1632784"/>
                </a:cubicBezTo>
                <a:cubicBezTo>
                  <a:pt x="4623009" y="1629235"/>
                  <a:pt x="4632309" y="1628266"/>
                  <a:pt x="4640366" y="1624238"/>
                </a:cubicBezTo>
                <a:cubicBezTo>
                  <a:pt x="4655222" y="1616810"/>
                  <a:pt x="4668239" y="1606029"/>
                  <a:pt x="4683095" y="1598601"/>
                </a:cubicBezTo>
                <a:cubicBezTo>
                  <a:pt x="4691152" y="1594572"/>
                  <a:pt x="4700676" y="1594084"/>
                  <a:pt x="4708733" y="1590055"/>
                </a:cubicBezTo>
                <a:cubicBezTo>
                  <a:pt x="4717919" y="1585462"/>
                  <a:pt x="4724753" y="1576570"/>
                  <a:pt x="4734370" y="1572964"/>
                </a:cubicBezTo>
                <a:cubicBezTo>
                  <a:pt x="4747970" y="1567864"/>
                  <a:pt x="4763008" y="1567941"/>
                  <a:pt x="4777099" y="1564418"/>
                </a:cubicBezTo>
                <a:cubicBezTo>
                  <a:pt x="4785838" y="1562233"/>
                  <a:pt x="4794302" y="1559035"/>
                  <a:pt x="4802736" y="1555872"/>
                </a:cubicBezTo>
                <a:cubicBezTo>
                  <a:pt x="4817099" y="1550486"/>
                  <a:pt x="4831537" y="1545208"/>
                  <a:pt x="4845465" y="1538780"/>
                </a:cubicBezTo>
                <a:cubicBezTo>
                  <a:pt x="4868599" y="1528103"/>
                  <a:pt x="4889661" y="1512654"/>
                  <a:pt x="4913832" y="1504597"/>
                </a:cubicBezTo>
                <a:lnTo>
                  <a:pt x="5016381" y="1470414"/>
                </a:lnTo>
                <a:cubicBezTo>
                  <a:pt x="5024927" y="1467565"/>
                  <a:pt x="5034524" y="1466865"/>
                  <a:pt x="5042019" y="1461868"/>
                </a:cubicBezTo>
                <a:cubicBezTo>
                  <a:pt x="5050565" y="1456171"/>
                  <a:pt x="5058470" y="1449370"/>
                  <a:pt x="5067656" y="1444777"/>
                </a:cubicBezTo>
                <a:cubicBezTo>
                  <a:pt x="5163538" y="1396836"/>
                  <a:pt x="5002985" y="1490276"/>
                  <a:pt x="5127476" y="1419139"/>
                </a:cubicBezTo>
                <a:cubicBezTo>
                  <a:pt x="5136394" y="1414043"/>
                  <a:pt x="5143927" y="1406641"/>
                  <a:pt x="5153114" y="1402048"/>
                </a:cubicBezTo>
                <a:cubicBezTo>
                  <a:pt x="5161171" y="1398020"/>
                  <a:pt x="5170694" y="1397531"/>
                  <a:pt x="5178751" y="1393502"/>
                </a:cubicBezTo>
                <a:cubicBezTo>
                  <a:pt x="5245016" y="1360369"/>
                  <a:pt x="5165588" y="1389344"/>
                  <a:pt x="5230026" y="1367864"/>
                </a:cubicBezTo>
                <a:cubicBezTo>
                  <a:pt x="5241420" y="1359318"/>
                  <a:pt x="5251470" y="1348597"/>
                  <a:pt x="5264209" y="1342227"/>
                </a:cubicBezTo>
                <a:cubicBezTo>
                  <a:pt x="5274714" y="1336974"/>
                  <a:pt x="5287395" y="1337805"/>
                  <a:pt x="5298392" y="1333681"/>
                </a:cubicBezTo>
                <a:cubicBezTo>
                  <a:pt x="5317018" y="1326697"/>
                  <a:pt x="5361307" y="1300283"/>
                  <a:pt x="5375304" y="1290952"/>
                </a:cubicBezTo>
                <a:cubicBezTo>
                  <a:pt x="5387155" y="1283051"/>
                  <a:pt x="5397185" y="1272492"/>
                  <a:pt x="5409488" y="1265315"/>
                </a:cubicBezTo>
                <a:cubicBezTo>
                  <a:pt x="5431496" y="1252477"/>
                  <a:pt x="5453683" y="1239189"/>
                  <a:pt x="5477854" y="1231132"/>
                </a:cubicBezTo>
                <a:cubicBezTo>
                  <a:pt x="5486400" y="1228283"/>
                  <a:pt x="5495434" y="1226615"/>
                  <a:pt x="5503491" y="1222586"/>
                </a:cubicBezTo>
                <a:cubicBezTo>
                  <a:pt x="5589309" y="1179676"/>
                  <a:pt x="5458448" y="1233345"/>
                  <a:pt x="5563312" y="1188403"/>
                </a:cubicBezTo>
                <a:cubicBezTo>
                  <a:pt x="5571592" y="1184855"/>
                  <a:pt x="5581075" y="1184232"/>
                  <a:pt x="5588949" y="1179857"/>
                </a:cubicBezTo>
                <a:cubicBezTo>
                  <a:pt x="5606906" y="1169881"/>
                  <a:pt x="5620737" y="1152170"/>
                  <a:pt x="5640224" y="1145674"/>
                </a:cubicBezTo>
                <a:cubicBezTo>
                  <a:pt x="5678110" y="1133045"/>
                  <a:pt x="5698562" y="1127342"/>
                  <a:pt x="5734228" y="1111491"/>
                </a:cubicBezTo>
                <a:cubicBezTo>
                  <a:pt x="5771303" y="1095013"/>
                  <a:pt x="5759977" y="1095145"/>
                  <a:pt x="5794048" y="1085853"/>
                </a:cubicBezTo>
                <a:cubicBezTo>
                  <a:pt x="5816711" y="1079672"/>
                  <a:pt x="5840130" y="1076191"/>
                  <a:pt x="5862415" y="1068762"/>
                </a:cubicBezTo>
                <a:cubicBezTo>
                  <a:pt x="5886850" y="1060617"/>
                  <a:pt x="5895409" y="1057035"/>
                  <a:pt x="5922235" y="1051670"/>
                </a:cubicBezTo>
                <a:cubicBezTo>
                  <a:pt x="5939226" y="1048272"/>
                  <a:pt x="5956462" y="1046224"/>
                  <a:pt x="5973510" y="1043124"/>
                </a:cubicBezTo>
                <a:cubicBezTo>
                  <a:pt x="5987801" y="1040526"/>
                  <a:pt x="6001996" y="1037427"/>
                  <a:pt x="6016239" y="1034578"/>
                </a:cubicBezTo>
                <a:cubicBezTo>
                  <a:pt x="6118789" y="1037427"/>
                  <a:pt x="6221559" y="1035815"/>
                  <a:pt x="6323888" y="1043124"/>
                </a:cubicBezTo>
                <a:cubicBezTo>
                  <a:pt x="6341858" y="1044408"/>
                  <a:pt x="6357391" y="1057254"/>
                  <a:pt x="6375162" y="1060216"/>
                </a:cubicBezTo>
                <a:cubicBezTo>
                  <a:pt x="6409345" y="1065913"/>
                  <a:pt x="6443269" y="1073480"/>
                  <a:pt x="6477712" y="1077307"/>
                </a:cubicBezTo>
                <a:lnTo>
                  <a:pt x="6554624" y="1085853"/>
                </a:lnTo>
                <a:cubicBezTo>
                  <a:pt x="6583095" y="1088850"/>
                  <a:pt x="6611705" y="1090615"/>
                  <a:pt x="6640082" y="1094399"/>
                </a:cubicBezTo>
                <a:cubicBezTo>
                  <a:pt x="6741455" y="1107916"/>
                  <a:pt x="6618795" y="1098681"/>
                  <a:pt x="6734086" y="1111491"/>
                </a:cubicBezTo>
                <a:cubicBezTo>
                  <a:pt x="6776777" y="1116234"/>
                  <a:pt x="6918634" y="1125893"/>
                  <a:pt x="6956276" y="1128582"/>
                </a:cubicBezTo>
                <a:cubicBezTo>
                  <a:pt x="7139457" y="1122476"/>
                  <a:pt x="7143704" y="1136307"/>
                  <a:pt x="7255379" y="1111491"/>
                </a:cubicBezTo>
                <a:cubicBezTo>
                  <a:pt x="7315472" y="1098137"/>
                  <a:pt x="7265250" y="1108671"/>
                  <a:pt x="7315200" y="1094399"/>
                </a:cubicBezTo>
                <a:cubicBezTo>
                  <a:pt x="7326493" y="1091172"/>
                  <a:pt x="7338133" y="1089228"/>
                  <a:pt x="7349383" y="1085853"/>
                </a:cubicBezTo>
                <a:cubicBezTo>
                  <a:pt x="7366639" y="1080676"/>
                  <a:pt x="7400658" y="1068762"/>
                  <a:pt x="7400658" y="1068762"/>
                </a:cubicBezTo>
                <a:cubicBezTo>
                  <a:pt x="7409204" y="1063065"/>
                  <a:pt x="7417109" y="1056263"/>
                  <a:pt x="7426295" y="1051670"/>
                </a:cubicBezTo>
                <a:cubicBezTo>
                  <a:pt x="7434352" y="1047641"/>
                  <a:pt x="7444058" y="1047499"/>
                  <a:pt x="7451933" y="1043124"/>
                </a:cubicBezTo>
                <a:cubicBezTo>
                  <a:pt x="7469889" y="1033148"/>
                  <a:pt x="7486116" y="1020335"/>
                  <a:pt x="7503207" y="1008941"/>
                </a:cubicBezTo>
                <a:cubicBezTo>
                  <a:pt x="7511753" y="1003244"/>
                  <a:pt x="7521582" y="999112"/>
                  <a:pt x="7528845" y="991849"/>
                </a:cubicBezTo>
                <a:cubicBezTo>
                  <a:pt x="7561744" y="958950"/>
                  <a:pt x="7544426" y="972916"/>
                  <a:pt x="7580119" y="949121"/>
                </a:cubicBezTo>
                <a:lnTo>
                  <a:pt x="7614303" y="897846"/>
                </a:lnTo>
                <a:cubicBezTo>
                  <a:pt x="7620000" y="889300"/>
                  <a:pt x="7628146" y="881952"/>
                  <a:pt x="7631394" y="872208"/>
                </a:cubicBezTo>
                <a:lnTo>
                  <a:pt x="7648486" y="820934"/>
                </a:lnTo>
                <a:cubicBezTo>
                  <a:pt x="7651335" y="812388"/>
                  <a:pt x="7654847" y="804035"/>
                  <a:pt x="7657032" y="795296"/>
                </a:cubicBezTo>
                <a:cubicBezTo>
                  <a:pt x="7669100" y="747022"/>
                  <a:pt x="7663274" y="772630"/>
                  <a:pt x="7674123" y="718384"/>
                </a:cubicBezTo>
                <a:cubicBezTo>
                  <a:pt x="7657635" y="635945"/>
                  <a:pt x="7677826" y="708698"/>
                  <a:pt x="7648486" y="650018"/>
                </a:cubicBezTo>
                <a:cubicBezTo>
                  <a:pt x="7644457" y="641961"/>
                  <a:pt x="7644315" y="632255"/>
                  <a:pt x="7639940" y="624380"/>
                </a:cubicBezTo>
                <a:cubicBezTo>
                  <a:pt x="7629964" y="606424"/>
                  <a:pt x="7617151" y="590197"/>
                  <a:pt x="7605757" y="573106"/>
                </a:cubicBezTo>
                <a:cubicBezTo>
                  <a:pt x="7600060" y="564560"/>
                  <a:pt x="7595928" y="554731"/>
                  <a:pt x="7588665" y="547468"/>
                </a:cubicBezTo>
                <a:cubicBezTo>
                  <a:pt x="7571573" y="530376"/>
                  <a:pt x="7557502" y="509601"/>
                  <a:pt x="7537390" y="496193"/>
                </a:cubicBezTo>
                <a:cubicBezTo>
                  <a:pt x="7463914" y="447210"/>
                  <a:pt x="7556881" y="505939"/>
                  <a:pt x="7486116" y="470556"/>
                </a:cubicBezTo>
                <a:cubicBezTo>
                  <a:pt x="7476929" y="465963"/>
                  <a:pt x="7469665" y="458057"/>
                  <a:pt x="7460478" y="453464"/>
                </a:cubicBezTo>
                <a:cubicBezTo>
                  <a:pt x="7452421" y="449436"/>
                  <a:pt x="7443502" y="447394"/>
                  <a:pt x="7434841" y="444919"/>
                </a:cubicBezTo>
                <a:cubicBezTo>
                  <a:pt x="7406676" y="436872"/>
                  <a:pt x="7387306" y="433703"/>
                  <a:pt x="7357929" y="427827"/>
                </a:cubicBezTo>
                <a:cubicBezTo>
                  <a:pt x="7261313" y="431692"/>
                  <a:pt x="7187364" y="423467"/>
                  <a:pt x="7101555" y="444919"/>
                </a:cubicBezTo>
                <a:cubicBezTo>
                  <a:pt x="7092816" y="447104"/>
                  <a:pt x="7084464" y="450616"/>
                  <a:pt x="7075918" y="453464"/>
                </a:cubicBezTo>
                <a:cubicBezTo>
                  <a:pt x="7002451" y="502442"/>
                  <a:pt x="7095398" y="443725"/>
                  <a:pt x="7024643" y="479102"/>
                </a:cubicBezTo>
                <a:cubicBezTo>
                  <a:pt x="7014934" y="483957"/>
                  <a:pt x="6968698" y="517955"/>
                  <a:pt x="6964822" y="521831"/>
                </a:cubicBezTo>
                <a:cubicBezTo>
                  <a:pt x="6957560" y="529093"/>
                  <a:pt x="6954306" y="539578"/>
                  <a:pt x="6947731" y="547468"/>
                </a:cubicBezTo>
                <a:cubicBezTo>
                  <a:pt x="6939994" y="556753"/>
                  <a:pt x="6929830" y="563821"/>
                  <a:pt x="6922093" y="573106"/>
                </a:cubicBezTo>
                <a:cubicBezTo>
                  <a:pt x="6913621" y="583272"/>
                  <a:pt x="6881446" y="637308"/>
                  <a:pt x="6879364" y="641472"/>
                </a:cubicBezTo>
                <a:cubicBezTo>
                  <a:pt x="6875336" y="649529"/>
                  <a:pt x="6874847" y="659052"/>
                  <a:pt x="6870819" y="667109"/>
                </a:cubicBezTo>
                <a:cubicBezTo>
                  <a:pt x="6866226" y="676296"/>
                  <a:pt x="6857899" y="683361"/>
                  <a:pt x="6853727" y="692747"/>
                </a:cubicBezTo>
                <a:cubicBezTo>
                  <a:pt x="6846410" y="709210"/>
                  <a:pt x="6842332" y="726930"/>
                  <a:pt x="6836635" y="744021"/>
                </a:cubicBezTo>
                <a:lnTo>
                  <a:pt x="6828090" y="769659"/>
                </a:lnTo>
                <a:cubicBezTo>
                  <a:pt x="6825242" y="778205"/>
                  <a:pt x="6821311" y="786463"/>
                  <a:pt x="6819544" y="795296"/>
                </a:cubicBezTo>
                <a:cubicBezTo>
                  <a:pt x="6807600" y="855016"/>
                  <a:pt x="6813386" y="823698"/>
                  <a:pt x="6802452" y="889300"/>
                </a:cubicBezTo>
                <a:cubicBezTo>
                  <a:pt x="6805301" y="954818"/>
                  <a:pt x="6805968" y="1020467"/>
                  <a:pt x="6810998" y="1085853"/>
                </a:cubicBezTo>
                <a:cubicBezTo>
                  <a:pt x="6811689" y="1094835"/>
                  <a:pt x="6815515" y="1103434"/>
                  <a:pt x="6819544" y="1111491"/>
                </a:cubicBezTo>
                <a:cubicBezTo>
                  <a:pt x="6824137" y="1120677"/>
                  <a:pt x="6828906" y="1130365"/>
                  <a:pt x="6836635" y="1137128"/>
                </a:cubicBezTo>
                <a:cubicBezTo>
                  <a:pt x="6852094" y="1150655"/>
                  <a:pt x="6868423" y="1164815"/>
                  <a:pt x="6887910" y="1171311"/>
                </a:cubicBezTo>
                <a:lnTo>
                  <a:pt x="6964822" y="1196949"/>
                </a:lnTo>
                <a:lnTo>
                  <a:pt x="6990460" y="1205494"/>
                </a:lnTo>
                <a:lnTo>
                  <a:pt x="7016097" y="1214040"/>
                </a:lnTo>
                <a:cubicBezTo>
                  <a:pt x="7087312" y="1211191"/>
                  <a:pt x="7158801" y="1212359"/>
                  <a:pt x="7229742" y="1205494"/>
                </a:cubicBezTo>
                <a:cubicBezTo>
                  <a:pt x="7247674" y="1203759"/>
                  <a:pt x="7281017" y="1188403"/>
                  <a:pt x="7281017" y="1188403"/>
                </a:cubicBezTo>
                <a:cubicBezTo>
                  <a:pt x="7310841" y="1168520"/>
                  <a:pt x="7336303" y="1156387"/>
                  <a:pt x="7357929" y="1128582"/>
                </a:cubicBezTo>
                <a:cubicBezTo>
                  <a:pt x="7370540" y="1112367"/>
                  <a:pt x="7385616" y="1096794"/>
                  <a:pt x="7392112" y="1077307"/>
                </a:cubicBezTo>
                <a:lnTo>
                  <a:pt x="7417749" y="1000395"/>
                </a:lnTo>
                <a:lnTo>
                  <a:pt x="7426295" y="974758"/>
                </a:lnTo>
                <a:cubicBezTo>
                  <a:pt x="7423446" y="909240"/>
                  <a:pt x="7424497" y="843436"/>
                  <a:pt x="7417749" y="778205"/>
                </a:cubicBezTo>
                <a:cubicBezTo>
                  <a:pt x="7413995" y="741914"/>
                  <a:pt x="7397364" y="718814"/>
                  <a:pt x="7375020" y="692747"/>
                </a:cubicBezTo>
                <a:cubicBezTo>
                  <a:pt x="7367155" y="683571"/>
                  <a:pt x="7357120" y="676393"/>
                  <a:pt x="7349383" y="667109"/>
                </a:cubicBezTo>
                <a:cubicBezTo>
                  <a:pt x="7313777" y="624381"/>
                  <a:pt x="7353653" y="655714"/>
                  <a:pt x="7306654" y="624380"/>
                </a:cubicBezTo>
                <a:cubicBezTo>
                  <a:pt x="7300957" y="615834"/>
                  <a:pt x="7297292" y="605506"/>
                  <a:pt x="7289562" y="598743"/>
                </a:cubicBezTo>
                <a:cubicBezTo>
                  <a:pt x="7253395" y="567097"/>
                  <a:pt x="7247863" y="567752"/>
                  <a:pt x="7212650" y="556014"/>
                </a:cubicBezTo>
                <a:cubicBezTo>
                  <a:pt x="7187013" y="558863"/>
                  <a:pt x="7161233" y="560638"/>
                  <a:pt x="7135738" y="564560"/>
                </a:cubicBezTo>
                <a:cubicBezTo>
                  <a:pt x="7115815" y="567625"/>
                  <a:pt x="7095059" y="575271"/>
                  <a:pt x="7075918" y="581651"/>
                </a:cubicBezTo>
                <a:cubicBezTo>
                  <a:pt x="7058826" y="593046"/>
                  <a:pt x="7036038" y="598743"/>
                  <a:pt x="7024643" y="615835"/>
                </a:cubicBezTo>
                <a:cubicBezTo>
                  <a:pt x="6983393" y="677709"/>
                  <a:pt x="6999647" y="648736"/>
                  <a:pt x="6973368" y="701292"/>
                </a:cubicBezTo>
                <a:cubicBezTo>
                  <a:pt x="6970519" y="712687"/>
                  <a:pt x="6968049" y="724183"/>
                  <a:pt x="6964822" y="735476"/>
                </a:cubicBezTo>
                <a:cubicBezTo>
                  <a:pt x="6962347" y="744137"/>
                  <a:pt x="6956276" y="752105"/>
                  <a:pt x="6956276" y="761113"/>
                </a:cubicBezTo>
                <a:cubicBezTo>
                  <a:pt x="6956276" y="789741"/>
                  <a:pt x="6960469" y="818276"/>
                  <a:pt x="6964822" y="846571"/>
                </a:cubicBezTo>
                <a:cubicBezTo>
                  <a:pt x="6966192" y="855474"/>
                  <a:pt x="6967838" y="865098"/>
                  <a:pt x="6973368" y="872208"/>
                </a:cubicBezTo>
                <a:cubicBezTo>
                  <a:pt x="6988208" y="891288"/>
                  <a:pt x="7007551" y="906391"/>
                  <a:pt x="7024643" y="923483"/>
                </a:cubicBezTo>
                <a:cubicBezTo>
                  <a:pt x="7040747" y="939587"/>
                  <a:pt x="7054497" y="956692"/>
                  <a:pt x="7075918" y="966212"/>
                </a:cubicBezTo>
                <a:cubicBezTo>
                  <a:pt x="7092381" y="973529"/>
                  <a:pt x="7110101" y="977607"/>
                  <a:pt x="7127192" y="983304"/>
                </a:cubicBezTo>
                <a:lnTo>
                  <a:pt x="7152830" y="991849"/>
                </a:lnTo>
                <a:cubicBezTo>
                  <a:pt x="7229742" y="989001"/>
                  <a:pt x="7306882" y="989877"/>
                  <a:pt x="7383566" y="983304"/>
                </a:cubicBezTo>
                <a:cubicBezTo>
                  <a:pt x="7412453" y="980828"/>
                  <a:pt x="7473332" y="959079"/>
                  <a:pt x="7503207" y="949121"/>
                </a:cubicBezTo>
                <a:lnTo>
                  <a:pt x="7528845" y="940575"/>
                </a:lnTo>
                <a:cubicBezTo>
                  <a:pt x="7537391" y="934878"/>
                  <a:pt x="7545042" y="927529"/>
                  <a:pt x="7554482" y="923483"/>
                </a:cubicBezTo>
                <a:cubicBezTo>
                  <a:pt x="7605142" y="901771"/>
                  <a:pt x="7584929" y="935765"/>
                  <a:pt x="7639940" y="880754"/>
                </a:cubicBezTo>
                <a:cubicBezTo>
                  <a:pt x="7657032" y="863662"/>
                  <a:pt x="7671103" y="842887"/>
                  <a:pt x="7691215" y="829479"/>
                </a:cubicBezTo>
                <a:lnTo>
                  <a:pt x="7742490" y="795296"/>
                </a:lnTo>
                <a:cubicBezTo>
                  <a:pt x="7790914" y="722658"/>
                  <a:pt x="7711156" y="835176"/>
                  <a:pt x="7810856" y="735476"/>
                </a:cubicBezTo>
                <a:lnTo>
                  <a:pt x="7862131" y="684201"/>
                </a:lnTo>
                <a:cubicBezTo>
                  <a:pt x="7870677" y="675655"/>
                  <a:pt x="7878100" y="665815"/>
                  <a:pt x="7887768" y="658564"/>
                </a:cubicBezTo>
                <a:cubicBezTo>
                  <a:pt x="7899162" y="650018"/>
                  <a:pt x="7912489" y="643571"/>
                  <a:pt x="7921951" y="632926"/>
                </a:cubicBezTo>
                <a:cubicBezTo>
                  <a:pt x="7935598" y="617573"/>
                  <a:pt x="7944740" y="598743"/>
                  <a:pt x="7956134" y="581651"/>
                </a:cubicBezTo>
                <a:cubicBezTo>
                  <a:pt x="7961831" y="573105"/>
                  <a:pt x="7968633" y="565200"/>
                  <a:pt x="7973226" y="556014"/>
                </a:cubicBezTo>
                <a:cubicBezTo>
                  <a:pt x="7978923" y="544620"/>
                  <a:pt x="7983998" y="532892"/>
                  <a:pt x="7990318" y="521831"/>
                </a:cubicBezTo>
                <a:cubicBezTo>
                  <a:pt x="7995414" y="512913"/>
                  <a:pt x="8002816" y="505380"/>
                  <a:pt x="8007409" y="496193"/>
                </a:cubicBezTo>
                <a:cubicBezTo>
                  <a:pt x="8042783" y="425444"/>
                  <a:pt x="7984073" y="518377"/>
                  <a:pt x="8033047" y="444919"/>
                </a:cubicBezTo>
                <a:cubicBezTo>
                  <a:pt x="8035895" y="436373"/>
                  <a:pt x="8037217" y="427156"/>
                  <a:pt x="8041592" y="419281"/>
                </a:cubicBezTo>
                <a:cubicBezTo>
                  <a:pt x="8051568" y="401325"/>
                  <a:pt x="8075776" y="368007"/>
                  <a:pt x="8075776" y="368007"/>
                </a:cubicBezTo>
                <a:cubicBezTo>
                  <a:pt x="8084680" y="341291"/>
                  <a:pt x="8093316" y="307885"/>
                  <a:pt x="8118504" y="291094"/>
                </a:cubicBezTo>
                <a:lnTo>
                  <a:pt x="8144142" y="274003"/>
                </a:lnTo>
                <a:cubicBezTo>
                  <a:pt x="8155536" y="256911"/>
                  <a:pt x="8163800" y="237253"/>
                  <a:pt x="8178325" y="222728"/>
                </a:cubicBezTo>
                <a:cubicBezTo>
                  <a:pt x="8236862" y="164191"/>
                  <a:pt x="8209488" y="184861"/>
                  <a:pt x="8255237" y="154362"/>
                </a:cubicBezTo>
                <a:cubicBezTo>
                  <a:pt x="8260934" y="145816"/>
                  <a:pt x="8264599" y="135488"/>
                  <a:pt x="8272329" y="128724"/>
                </a:cubicBezTo>
                <a:cubicBezTo>
                  <a:pt x="8313105" y="93045"/>
                  <a:pt x="8326472" y="93584"/>
                  <a:pt x="8374878" y="77449"/>
                </a:cubicBezTo>
                <a:lnTo>
                  <a:pt x="8528703" y="26175"/>
                </a:lnTo>
                <a:lnTo>
                  <a:pt x="8554340" y="17629"/>
                </a:lnTo>
                <a:cubicBezTo>
                  <a:pt x="8562886" y="14780"/>
                  <a:pt x="8571238" y="11268"/>
                  <a:pt x="8579977" y="9083"/>
                </a:cubicBezTo>
                <a:cubicBezTo>
                  <a:pt x="8591372" y="6234"/>
                  <a:pt x="8602534" y="2198"/>
                  <a:pt x="8614161" y="537"/>
                </a:cubicBezTo>
                <a:cubicBezTo>
                  <a:pt x="8622621" y="-672"/>
                  <a:pt x="8631252" y="537"/>
                  <a:pt x="8639798" y="537"/>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184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9126D-8B98-A5B1-E270-134EF6DC5A2D}"/>
              </a:ext>
            </a:extLst>
          </p:cNvPr>
          <p:cNvPicPr>
            <a:picLocks noChangeAspect="1"/>
          </p:cNvPicPr>
          <p:nvPr/>
        </p:nvPicPr>
        <p:blipFill rotWithShape="1">
          <a:blip r:embed="rId2">
            <a:alphaModFix amt="60000"/>
          </a:blip>
          <a:srcRect b="6250"/>
          <a:stretch/>
        </p:blipFill>
        <p:spPr>
          <a:xfrm>
            <a:off x="0" y="10"/>
            <a:ext cx="12191980" cy="6857990"/>
          </a:xfrm>
          <a:prstGeom prst="rect">
            <a:avLst/>
          </a:prstGeom>
        </p:spPr>
      </p:pic>
      <p:sp>
        <p:nvSpPr>
          <p:cNvPr id="2" name="Title 1">
            <a:extLst>
              <a:ext uri="{FF2B5EF4-FFF2-40B4-BE49-F238E27FC236}">
                <a16:creationId xmlns:a16="http://schemas.microsoft.com/office/drawing/2014/main" id="{76863B9E-3503-5CFC-93D8-7CD4614FC80C}"/>
              </a:ext>
            </a:extLst>
          </p:cNvPr>
          <p:cNvSpPr>
            <a:spLocks noGrp="1"/>
          </p:cNvSpPr>
          <p:nvPr>
            <p:ph type="title"/>
          </p:nvPr>
        </p:nvSpPr>
        <p:spPr>
          <a:xfrm>
            <a:off x="1198182" y="335011"/>
            <a:ext cx="9792471" cy="2057037"/>
          </a:xfrm>
        </p:spPr>
        <p:txBody>
          <a:bodyPr>
            <a:normAutofit/>
          </a:bodyPr>
          <a:lstStyle/>
          <a:p>
            <a:r>
              <a:rPr lang="en-US" dirty="0">
                <a:solidFill>
                  <a:srgbClr val="FFFFFF"/>
                </a:solidFill>
                <a:latin typeface="Book Antiqua" panose="02040602050305030304" pitchFamily="18" charset="0"/>
              </a:rPr>
              <a:t>Implicit Bias</a:t>
            </a:r>
            <a:endParaRPr lang="en-US" dirty="0">
              <a:solidFill>
                <a:srgbClr val="FFFFFF"/>
              </a:solidFill>
            </a:endParaRPr>
          </a:p>
        </p:txBody>
      </p:sp>
      <p:sp>
        <p:nvSpPr>
          <p:cNvPr id="3" name="Content Placeholder 2">
            <a:extLst>
              <a:ext uri="{FF2B5EF4-FFF2-40B4-BE49-F238E27FC236}">
                <a16:creationId xmlns:a16="http://schemas.microsoft.com/office/drawing/2014/main" id="{5874530F-FDFD-810B-6264-F1027EDFF41D}"/>
              </a:ext>
            </a:extLst>
          </p:cNvPr>
          <p:cNvSpPr>
            <a:spLocks noGrp="1"/>
          </p:cNvSpPr>
          <p:nvPr>
            <p:ph idx="1"/>
          </p:nvPr>
        </p:nvSpPr>
        <p:spPr>
          <a:xfrm>
            <a:off x="928469" y="2518117"/>
            <a:ext cx="10062184" cy="3610971"/>
          </a:xfrm>
        </p:spPr>
        <p:txBody>
          <a:bodyPr>
            <a:normAutofit/>
          </a:bodyPr>
          <a:lstStyle/>
          <a:p>
            <a:pPr>
              <a:buClr>
                <a:schemeClr val="tx1"/>
              </a:buClr>
            </a:pPr>
            <a:r>
              <a:rPr lang="en-US" sz="2400" dirty="0">
                <a:solidFill>
                  <a:srgbClr val="FFFFFF"/>
                </a:solidFill>
                <a:latin typeface="Book Antiqua" panose="02040602050305030304" pitchFamily="18" charset="0"/>
              </a:rPr>
              <a:t>Attitudes, thoughts, and feelings that exist outside of conscious awareness</a:t>
            </a:r>
          </a:p>
          <a:p>
            <a:pPr lvl="1">
              <a:buClr>
                <a:schemeClr val="tx1"/>
              </a:buClr>
            </a:pPr>
            <a:r>
              <a:rPr lang="en-US" dirty="0">
                <a:solidFill>
                  <a:srgbClr val="FFFFFF"/>
                </a:solidFill>
                <a:latin typeface="Book Antiqua" panose="02040602050305030304" pitchFamily="18" charset="0"/>
              </a:rPr>
              <a:t>Thus -- difficult to consciously acknowledge and control </a:t>
            </a:r>
          </a:p>
          <a:p>
            <a:pPr>
              <a:buClr>
                <a:schemeClr val="tx1"/>
              </a:buClr>
            </a:pPr>
            <a:endParaRPr lang="en-US" sz="2400" dirty="0">
              <a:solidFill>
                <a:srgbClr val="FFFFFF"/>
              </a:solidFill>
              <a:latin typeface="Book Antiqua" panose="02040602050305030304" pitchFamily="18" charset="0"/>
            </a:endParaRPr>
          </a:p>
          <a:p>
            <a:pPr>
              <a:buClr>
                <a:schemeClr val="tx1"/>
              </a:buClr>
            </a:pPr>
            <a:r>
              <a:rPr lang="en-US" sz="2400" dirty="0">
                <a:solidFill>
                  <a:srgbClr val="FFFFFF"/>
                </a:solidFill>
                <a:latin typeface="Book Antiqua" panose="02040602050305030304" pitchFamily="18" charset="0"/>
              </a:rPr>
              <a:t>These attitudes are often automatically activated and can influence human behavior without conscious volition</a:t>
            </a:r>
          </a:p>
          <a:p>
            <a:endParaRPr lang="en-US" sz="2000" dirty="0">
              <a:solidFill>
                <a:srgbClr val="FFFFFF"/>
              </a:solidFill>
            </a:endParaRPr>
          </a:p>
        </p:txBody>
      </p:sp>
    </p:spTree>
    <p:extLst>
      <p:ext uri="{BB962C8B-B14F-4D97-AF65-F5344CB8AC3E}">
        <p14:creationId xmlns:p14="http://schemas.microsoft.com/office/powerpoint/2010/main" val="315517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9126D-8B98-A5B1-E270-134EF6DC5A2D}"/>
              </a:ext>
            </a:extLst>
          </p:cNvPr>
          <p:cNvPicPr>
            <a:picLocks noChangeAspect="1"/>
          </p:cNvPicPr>
          <p:nvPr/>
        </p:nvPicPr>
        <p:blipFill rotWithShape="1">
          <a:blip r:embed="rId2">
            <a:alphaModFix amt="40000"/>
          </a:blip>
          <a:srcRect b="6250"/>
          <a:stretch/>
        </p:blipFill>
        <p:spPr>
          <a:xfrm>
            <a:off x="0" y="10"/>
            <a:ext cx="12191980" cy="6857990"/>
          </a:xfrm>
          <a:prstGeom prst="rect">
            <a:avLst/>
          </a:prstGeom>
        </p:spPr>
      </p:pic>
      <p:sp>
        <p:nvSpPr>
          <p:cNvPr id="4" name="Title 3"/>
          <p:cNvSpPr>
            <a:spLocks noGrp="1"/>
          </p:cNvSpPr>
          <p:nvPr>
            <p:ph type="title"/>
          </p:nvPr>
        </p:nvSpPr>
        <p:spPr>
          <a:xfrm>
            <a:off x="963226" y="1672029"/>
            <a:ext cx="8825658" cy="2677648"/>
          </a:xfrm>
        </p:spPr>
        <p:txBody>
          <a:bodyPr vert="horz" lIns="91440" tIns="45720" rIns="91440" bIns="45720" rtlCol="0" anchor="b">
            <a:normAutofit/>
          </a:bodyPr>
          <a:lstStyle/>
          <a:p>
            <a:r>
              <a:rPr lang="en-US" sz="5400" dirty="0">
                <a:solidFill>
                  <a:schemeClr val="tx1"/>
                </a:solidFill>
                <a:latin typeface="Book Antiqua" panose="02040602050305030304" pitchFamily="18" charset="0"/>
              </a:rPr>
              <a:t>Why Do We Care??</a:t>
            </a:r>
          </a:p>
        </p:txBody>
      </p:sp>
      <p:sp>
        <p:nvSpPr>
          <p:cNvPr id="5" name="Text Placeholder 4"/>
          <p:cNvSpPr>
            <a:spLocks noGrp="1"/>
          </p:cNvSpPr>
          <p:nvPr>
            <p:ph type="body" idx="1"/>
          </p:nvPr>
        </p:nvSpPr>
        <p:spPr>
          <a:xfrm>
            <a:off x="1154955" y="4777380"/>
            <a:ext cx="8825658" cy="861420"/>
          </a:xfrm>
        </p:spPr>
        <p:txBody>
          <a:bodyPr vert="horz" lIns="91440" tIns="45720" rIns="91440" bIns="45720" rtlCol="0" anchor="t">
            <a:normAutofit/>
          </a:bodyPr>
          <a:lstStyle/>
          <a:p>
            <a:r>
              <a:rPr lang="en-US" dirty="0">
                <a:solidFill>
                  <a:schemeClr val="tx1"/>
                </a:solidFill>
                <a:latin typeface="Book Antiqua" panose="02040602050305030304" pitchFamily="18" charset="0"/>
              </a:rPr>
              <a:t>Why do  we care about implicit bias in healthcare</a:t>
            </a:r>
          </a:p>
        </p:txBody>
      </p:sp>
    </p:spTree>
    <p:extLst>
      <p:ext uri="{BB962C8B-B14F-4D97-AF65-F5344CB8AC3E}">
        <p14:creationId xmlns:p14="http://schemas.microsoft.com/office/powerpoint/2010/main" val="15844295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lumMod val="13019"/>
              </a:schemeClr>
            </a:gs>
            <a:gs pos="22000">
              <a:schemeClr val="accent1">
                <a:lumMod val="20002"/>
                <a:alpha val="82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Content Placeholder 4" descr="A picture containing icon&#10;&#10;Description automatically generated">
            <a:extLst>
              <a:ext uri="{FF2B5EF4-FFF2-40B4-BE49-F238E27FC236}">
                <a16:creationId xmlns:a16="http://schemas.microsoft.com/office/drawing/2014/main" id="{CB4A013B-C48F-8BE8-C002-5CE50C89A33F}"/>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338" b="21662"/>
          <a:stretch/>
        </p:blipFill>
        <p:spPr>
          <a:xfrm>
            <a:off x="20" y="10"/>
            <a:ext cx="12191980" cy="6857990"/>
          </a:xfrm>
          <a:prstGeom prst="rect">
            <a:avLst/>
          </a:prstGeom>
        </p:spPr>
      </p:pic>
      <p:sp>
        <p:nvSpPr>
          <p:cNvPr id="2" name="Title 1">
            <a:extLst>
              <a:ext uri="{FF2B5EF4-FFF2-40B4-BE49-F238E27FC236}">
                <a16:creationId xmlns:a16="http://schemas.microsoft.com/office/drawing/2014/main" id="{F2B01457-578C-37C8-B146-49ADFC3DF6D0}"/>
              </a:ext>
            </a:extLst>
          </p:cNvPr>
          <p:cNvSpPr>
            <a:spLocks noGrp="1"/>
          </p:cNvSpPr>
          <p:nvPr>
            <p:ph type="title"/>
          </p:nvPr>
        </p:nvSpPr>
        <p:spPr>
          <a:xfrm>
            <a:off x="495309" y="259571"/>
            <a:ext cx="11813921" cy="1325563"/>
          </a:xfrm>
        </p:spPr>
        <p:txBody>
          <a:bodyPr>
            <a:normAutofit/>
          </a:bodyPr>
          <a:lstStyle/>
          <a:p>
            <a:r>
              <a:rPr lang="en-US" sz="4000" dirty="0">
                <a:latin typeface="Book Antiqua" panose="02040602050305030304" pitchFamily="18" charset="0"/>
              </a:rPr>
              <a:t>Why Do We Care About </a:t>
            </a:r>
            <a:br>
              <a:rPr lang="en-US" sz="4000" dirty="0">
                <a:latin typeface="Book Antiqua" panose="02040602050305030304" pitchFamily="18" charset="0"/>
              </a:rPr>
            </a:br>
            <a:r>
              <a:rPr lang="en-US" sz="4000" dirty="0">
                <a:latin typeface="Book Antiqua" panose="02040602050305030304" pitchFamily="18" charset="0"/>
              </a:rPr>
              <a:t>Implicit Bias in Healthcare??</a:t>
            </a:r>
          </a:p>
        </p:txBody>
      </p:sp>
      <p:sp>
        <p:nvSpPr>
          <p:cNvPr id="10" name="Content Placeholder 9">
            <a:extLst>
              <a:ext uri="{FF2B5EF4-FFF2-40B4-BE49-F238E27FC236}">
                <a16:creationId xmlns:a16="http://schemas.microsoft.com/office/drawing/2014/main" id="{66A684E1-EA2E-FB5F-F119-6E142230B947}"/>
              </a:ext>
            </a:extLst>
          </p:cNvPr>
          <p:cNvSpPr>
            <a:spLocks noGrp="1"/>
          </p:cNvSpPr>
          <p:nvPr>
            <p:ph sz="half" idx="1"/>
          </p:nvPr>
        </p:nvSpPr>
        <p:spPr>
          <a:xfrm>
            <a:off x="620152" y="1678798"/>
            <a:ext cx="5358618" cy="4795154"/>
          </a:xfrm>
        </p:spPr>
        <p:txBody>
          <a:bodyPr>
            <a:normAutofit fontScale="85000" lnSpcReduction="20000"/>
          </a:bodyPr>
          <a:lstStyle/>
          <a:p>
            <a:pPr lvl="0">
              <a:buClr>
                <a:schemeClr val="accent4">
                  <a:lumMod val="20000"/>
                  <a:lumOff val="80000"/>
                </a:schemeClr>
              </a:buClr>
            </a:pPr>
            <a:r>
              <a:rPr lang="en-US" dirty="0">
                <a:latin typeface="Book Antiqua" panose="02040602050305030304" pitchFamily="18" charset="0"/>
              </a:rPr>
              <a:t>Implicit attitudes about patients may contribute to disparities in healthcare outcomes</a:t>
            </a:r>
          </a:p>
          <a:p>
            <a:pPr lvl="0">
              <a:buClr>
                <a:schemeClr val="accent4">
                  <a:lumMod val="20000"/>
                  <a:lumOff val="80000"/>
                </a:schemeClr>
              </a:buClr>
            </a:pPr>
            <a:endParaRPr lang="en-US" dirty="0">
              <a:latin typeface="Book Antiqua" panose="02040602050305030304" pitchFamily="18" charset="0"/>
            </a:endParaRPr>
          </a:p>
          <a:p>
            <a:pPr lvl="1">
              <a:buClr>
                <a:schemeClr val="accent4">
                  <a:lumMod val="20000"/>
                  <a:lumOff val="80000"/>
                </a:schemeClr>
              </a:buClr>
            </a:pPr>
            <a:r>
              <a:rPr lang="en-US" dirty="0">
                <a:latin typeface="Book Antiqua" panose="02040602050305030304" pitchFamily="18" charset="0"/>
              </a:rPr>
              <a:t>Racial</a:t>
            </a:r>
          </a:p>
          <a:p>
            <a:pPr lvl="1">
              <a:buClr>
                <a:schemeClr val="accent4">
                  <a:lumMod val="20000"/>
                  <a:lumOff val="80000"/>
                </a:schemeClr>
              </a:buClr>
            </a:pPr>
            <a:r>
              <a:rPr lang="en-US" dirty="0">
                <a:latin typeface="Book Antiqua" panose="02040602050305030304" pitchFamily="18" charset="0"/>
              </a:rPr>
              <a:t>Gender</a:t>
            </a:r>
          </a:p>
          <a:p>
            <a:pPr lvl="1">
              <a:buClr>
                <a:schemeClr val="accent4">
                  <a:lumMod val="20000"/>
                  <a:lumOff val="80000"/>
                </a:schemeClr>
              </a:buClr>
            </a:pPr>
            <a:r>
              <a:rPr lang="en-US" dirty="0">
                <a:latin typeface="Book Antiqua" panose="02040602050305030304" pitchFamily="18" charset="0"/>
              </a:rPr>
              <a:t>Disability</a:t>
            </a:r>
          </a:p>
          <a:p>
            <a:pPr lvl="1">
              <a:buClr>
                <a:schemeClr val="accent4">
                  <a:lumMod val="20000"/>
                  <a:lumOff val="80000"/>
                </a:schemeClr>
              </a:buClr>
            </a:pPr>
            <a:r>
              <a:rPr lang="en-US" dirty="0">
                <a:latin typeface="Book Antiqua" panose="02040602050305030304" pitchFamily="18" charset="0"/>
              </a:rPr>
              <a:t>SES</a:t>
            </a:r>
          </a:p>
          <a:p>
            <a:pPr lvl="1">
              <a:buClr>
                <a:schemeClr val="accent4">
                  <a:lumMod val="20000"/>
                  <a:lumOff val="80000"/>
                </a:schemeClr>
              </a:buClr>
            </a:pPr>
            <a:r>
              <a:rPr lang="en-US" dirty="0">
                <a:latin typeface="Book Antiqua" panose="02040602050305030304" pitchFamily="18" charset="0"/>
              </a:rPr>
              <a:t>Obesity</a:t>
            </a:r>
          </a:p>
          <a:p>
            <a:pPr lvl="1">
              <a:buClr>
                <a:schemeClr val="accent4">
                  <a:lumMod val="20000"/>
                  <a:lumOff val="80000"/>
                </a:schemeClr>
              </a:buClr>
            </a:pPr>
            <a:r>
              <a:rPr lang="en-US" dirty="0">
                <a:latin typeface="Book Antiqua" panose="02040602050305030304" pitchFamily="18" charset="0"/>
              </a:rPr>
              <a:t>Other</a:t>
            </a:r>
          </a:p>
          <a:p>
            <a:pPr lvl="1">
              <a:buClr>
                <a:schemeClr val="accent4">
                  <a:lumMod val="20000"/>
                  <a:lumOff val="80000"/>
                </a:schemeClr>
              </a:buClr>
            </a:pPr>
            <a:endParaRPr lang="en-US" dirty="0">
              <a:solidFill>
                <a:schemeClr val="accent4">
                  <a:lumMod val="20000"/>
                  <a:lumOff val="80000"/>
                </a:schemeClr>
              </a:solidFill>
              <a:latin typeface="Book Antiqua" panose="02040602050305030304" pitchFamily="18" charset="0"/>
            </a:endParaRPr>
          </a:p>
          <a:p>
            <a:endParaRPr lang="en-US" dirty="0">
              <a:solidFill>
                <a:srgbClr val="FFFFFF"/>
              </a:solidFill>
            </a:endParaRPr>
          </a:p>
        </p:txBody>
      </p:sp>
      <p:sp>
        <p:nvSpPr>
          <p:cNvPr id="7" name="Content Placeholder 6">
            <a:extLst>
              <a:ext uri="{FF2B5EF4-FFF2-40B4-BE49-F238E27FC236}">
                <a16:creationId xmlns:a16="http://schemas.microsoft.com/office/drawing/2014/main" id="{F69A45E4-6986-BFC2-8477-711EEACA2305}"/>
              </a:ext>
            </a:extLst>
          </p:cNvPr>
          <p:cNvSpPr>
            <a:spLocks noGrp="1"/>
          </p:cNvSpPr>
          <p:nvPr>
            <p:ph sz="half" idx="2"/>
          </p:nvPr>
        </p:nvSpPr>
        <p:spPr>
          <a:xfrm>
            <a:off x="6096000" y="1585134"/>
            <a:ext cx="5358618" cy="4795154"/>
          </a:xfrm>
        </p:spPr>
        <p:txBody>
          <a:bodyPr>
            <a:normAutofit fontScale="85000" lnSpcReduction="20000"/>
          </a:bodyPr>
          <a:lstStyle/>
          <a:p>
            <a:r>
              <a:rPr lang="en-US" sz="2800" dirty="0">
                <a:latin typeface="Book Antiqua" panose="02040602050305030304" pitchFamily="18" charset="0"/>
              </a:rPr>
              <a:t>Professionals may say that they try to treat all patients equally and may not believe they hold negative attitudes about patients</a:t>
            </a:r>
          </a:p>
          <a:p>
            <a:pPr lvl="1"/>
            <a:r>
              <a:rPr lang="en-US" dirty="0">
                <a:latin typeface="Book Antiqua" panose="02040602050305030304" pitchFamily="18" charset="0"/>
              </a:rPr>
              <a:t>By definition, we lack awareness of our unconscious biases and our actions often unknowingly suggest that these biases are active</a:t>
            </a:r>
          </a:p>
          <a:p>
            <a:pPr defTabSz="457200">
              <a:spcBef>
                <a:spcPts val="1000"/>
              </a:spcBef>
              <a:buClr>
                <a:schemeClr val="accent4">
                  <a:lumMod val="20000"/>
                  <a:lumOff val="80000"/>
                </a:schemeClr>
              </a:buClr>
              <a:buSzPct val="100000"/>
              <a:defRPr/>
            </a:pPr>
            <a:r>
              <a:rPr lang="en-US" dirty="0">
                <a:latin typeface="Book Antiqua" panose="02040602050305030304" pitchFamily="18" charset="0"/>
              </a:rPr>
              <a:t>Covert discrimination and institutional bias may be sustained by subtle implicit attitudes that may influence provider behavior and treatment choices</a:t>
            </a:r>
          </a:p>
          <a:p>
            <a:pPr marL="800100" lvl="2" indent="-342900" defTabSz="457200">
              <a:spcBef>
                <a:spcPts val="1000"/>
              </a:spcBef>
              <a:buClr>
                <a:schemeClr val="accent4">
                  <a:lumMod val="20000"/>
                  <a:lumOff val="80000"/>
                </a:schemeClr>
              </a:buClr>
              <a:buSzPct val="100000"/>
              <a:defRPr/>
            </a:pPr>
            <a:r>
              <a:rPr lang="en-US" dirty="0">
                <a:latin typeface="Book Antiqua" panose="02040602050305030304" pitchFamily="18" charset="0"/>
              </a:rPr>
              <a:t>Chair in waiting room</a:t>
            </a:r>
          </a:p>
          <a:p>
            <a:pPr marL="800100" lvl="2" indent="-342900" defTabSz="457200">
              <a:spcBef>
                <a:spcPts val="1000"/>
              </a:spcBef>
              <a:buClr>
                <a:schemeClr val="accent4">
                  <a:lumMod val="20000"/>
                  <a:lumOff val="80000"/>
                </a:schemeClr>
              </a:buClr>
              <a:buSzPct val="100000"/>
              <a:defRPr/>
            </a:pPr>
            <a:r>
              <a:rPr lang="en-US" dirty="0">
                <a:latin typeface="Book Antiqua" panose="02040602050305030304" pitchFamily="18" charset="0"/>
              </a:rPr>
              <a:t>“No bonnets” in Columbus, Ga. </a:t>
            </a:r>
          </a:p>
          <a:p>
            <a:pPr marL="800100" lvl="2" indent="-342900" defTabSz="457200">
              <a:spcBef>
                <a:spcPts val="1000"/>
              </a:spcBef>
              <a:buClr>
                <a:schemeClr val="accent4">
                  <a:lumMod val="20000"/>
                  <a:lumOff val="80000"/>
                </a:schemeClr>
              </a:buClr>
              <a:buSzPct val="100000"/>
              <a:defRPr/>
            </a:pPr>
            <a:r>
              <a:rPr lang="en-US" dirty="0">
                <a:latin typeface="Book Antiqua" panose="02040602050305030304" pitchFamily="18" charset="0"/>
              </a:rPr>
              <a:t>Pictures in advertising </a:t>
            </a:r>
          </a:p>
          <a:p>
            <a:endParaRPr lang="en-US" sz="2800" dirty="0">
              <a:solidFill>
                <a:schemeClr val="accent4">
                  <a:lumMod val="20000"/>
                  <a:lumOff val="80000"/>
                </a:schemeClr>
              </a:solidFill>
              <a:latin typeface="Book Antiqua" panose="02040602050305030304" pitchFamily="18" charset="0"/>
            </a:endParaRPr>
          </a:p>
          <a:p>
            <a:endParaRPr lang="en-US" sz="2800" dirty="0">
              <a:solidFill>
                <a:schemeClr val="accent4">
                  <a:lumMod val="20000"/>
                  <a:lumOff val="80000"/>
                </a:schemeClr>
              </a:solidFill>
              <a:latin typeface="Book Antiqua" panose="02040602050305030304" pitchFamily="18" charset="0"/>
            </a:endParaRPr>
          </a:p>
          <a:p>
            <a:endParaRPr lang="en-US" dirty="0"/>
          </a:p>
        </p:txBody>
      </p:sp>
    </p:spTree>
    <p:extLst>
      <p:ext uri="{BB962C8B-B14F-4D97-AF65-F5344CB8AC3E}">
        <p14:creationId xmlns:p14="http://schemas.microsoft.com/office/powerpoint/2010/main" val="25161140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chemeClr val="bg1">
                <a:lumMod val="13019"/>
              </a:schemeClr>
            </a:gs>
            <a:gs pos="100000">
              <a:schemeClr val="lt1">
                <a:hueOff val="0"/>
                <a:satOff val="0"/>
                <a:lumOff val="0"/>
                <a:alphaOff val="0"/>
                <a:shade val="90000"/>
                <a:lumMod val="84000"/>
              </a:schemeClr>
            </a:gs>
          </a:gsLst>
          <a:lin ang="5400000" scaled="0"/>
        </a:gradFill>
        <a:effectLst/>
      </p:bgPr>
    </p:bg>
    <p:spTree>
      <p:nvGrpSpPr>
        <p:cNvPr id="1" name=""/>
        <p:cNvGrpSpPr/>
        <p:nvPr/>
      </p:nvGrpSpPr>
      <p:grpSpPr>
        <a:xfrm>
          <a:off x="0" y="0"/>
          <a:ext cx="0" cy="0"/>
          <a:chOff x="0" y="0"/>
          <a:chExt cx="0" cy="0"/>
        </a:xfrm>
      </p:grpSpPr>
      <p:pic>
        <p:nvPicPr>
          <p:cNvPr id="5" name="Content Placeholder 4" descr="A person writing on a piece of paper&#10;&#10;Description automatically generated with medium confidence">
            <a:extLst>
              <a:ext uri="{FF2B5EF4-FFF2-40B4-BE49-F238E27FC236}">
                <a16:creationId xmlns:a16="http://schemas.microsoft.com/office/drawing/2014/main" id="{E868E767-17F7-05B4-94A9-FF10E2EB8877}"/>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826" r="7618"/>
          <a:stretch/>
        </p:blipFill>
        <p:spPr>
          <a:xfrm>
            <a:off x="0" y="0"/>
            <a:ext cx="12191980" cy="6857990"/>
          </a:xfrm>
          <a:prstGeom prst="rect">
            <a:avLst/>
          </a:prstGeom>
        </p:spPr>
      </p:pic>
      <p:sp>
        <p:nvSpPr>
          <p:cNvPr id="2" name="Title 1">
            <a:extLst>
              <a:ext uri="{FF2B5EF4-FFF2-40B4-BE49-F238E27FC236}">
                <a16:creationId xmlns:a16="http://schemas.microsoft.com/office/drawing/2014/main" id="{5290CBE8-B767-DD0E-6FA2-630CF1F7346A}"/>
              </a:ext>
            </a:extLst>
          </p:cNvPr>
          <p:cNvSpPr>
            <a:spLocks noGrp="1"/>
          </p:cNvSpPr>
          <p:nvPr>
            <p:ph type="title"/>
          </p:nvPr>
        </p:nvSpPr>
        <p:spPr>
          <a:xfrm>
            <a:off x="603750" y="353354"/>
            <a:ext cx="10515600" cy="1325563"/>
          </a:xfrm>
        </p:spPr>
        <p:txBody>
          <a:bodyPr>
            <a:normAutofit/>
          </a:bodyPr>
          <a:lstStyle/>
          <a:p>
            <a:r>
              <a:rPr lang="en-US" dirty="0">
                <a:solidFill>
                  <a:schemeClr val="tx1"/>
                </a:solidFill>
                <a:latin typeface="Book Antiqua" panose="02040602050305030304" pitchFamily="18" charset="0"/>
              </a:rPr>
              <a:t>Implicit Aptitude Test (IAT)</a:t>
            </a:r>
          </a:p>
        </p:txBody>
      </p:sp>
      <p:sp>
        <p:nvSpPr>
          <p:cNvPr id="10" name="Content Placeholder 9">
            <a:extLst>
              <a:ext uri="{FF2B5EF4-FFF2-40B4-BE49-F238E27FC236}">
                <a16:creationId xmlns:a16="http://schemas.microsoft.com/office/drawing/2014/main" id="{7258CB60-90F2-F56F-9EDD-9175CEA1E693}"/>
              </a:ext>
            </a:extLst>
          </p:cNvPr>
          <p:cNvSpPr>
            <a:spLocks noGrp="1"/>
          </p:cNvSpPr>
          <p:nvPr>
            <p:ph idx="1"/>
          </p:nvPr>
        </p:nvSpPr>
        <p:spPr>
          <a:xfrm>
            <a:off x="185936" y="1678917"/>
            <a:ext cx="5850757" cy="4382092"/>
          </a:xfrm>
        </p:spPr>
        <p:txBody>
          <a:bodyPr>
            <a:noAutofit/>
          </a:bodyPr>
          <a:lstStyle/>
          <a:p>
            <a:pPr>
              <a:buClr>
                <a:schemeClr val="tx1"/>
              </a:buClr>
            </a:pPr>
            <a:r>
              <a:rPr lang="en-US" sz="2000" dirty="0">
                <a:latin typeface="Book Antiqua" panose="02040602050305030304" pitchFamily="18" charset="0"/>
              </a:rPr>
              <a:t>Developed in 1998</a:t>
            </a:r>
          </a:p>
          <a:p>
            <a:pPr>
              <a:buClr>
                <a:schemeClr val="tx1"/>
              </a:buClr>
            </a:pPr>
            <a:r>
              <a:rPr lang="en-US" sz="2000" dirty="0">
                <a:latin typeface="Book Antiqua" panose="02040602050305030304" pitchFamily="18" charset="0"/>
              </a:rPr>
              <a:t>Calculates how quickly people associate different terms with each other</a:t>
            </a:r>
          </a:p>
          <a:p>
            <a:pPr>
              <a:buClr>
                <a:schemeClr val="tx1"/>
              </a:buClr>
            </a:pPr>
            <a:r>
              <a:rPr lang="en-US" sz="2000" dirty="0">
                <a:latin typeface="Book Antiqua" panose="02040602050305030304" pitchFamily="18" charset="0"/>
              </a:rPr>
              <a:t>Category of pairs that are unconsciously preferred are easier to sort (and therefore, take less time) than those that are not preferred</a:t>
            </a:r>
          </a:p>
          <a:p>
            <a:pPr lvl="1">
              <a:buClr>
                <a:schemeClr val="tx1"/>
              </a:buClr>
            </a:pPr>
            <a:r>
              <a:rPr lang="en-US" sz="1800" dirty="0">
                <a:latin typeface="Book Antiqua" panose="02040602050305030304" pitchFamily="18" charset="0"/>
              </a:rPr>
              <a:t>e.g., sort pictures of black and white people with words (good or bad) into pairs.  </a:t>
            </a:r>
          </a:p>
          <a:p>
            <a:pPr lvl="1">
              <a:buClr>
                <a:schemeClr val="tx1"/>
              </a:buClr>
            </a:pPr>
            <a:r>
              <a:rPr lang="en-US" sz="1800" dirty="0">
                <a:latin typeface="Book Antiqua" panose="02040602050305030304" pitchFamily="18" charset="0"/>
              </a:rPr>
              <a:t>Based on the reaction times needed to  perform these tasks, the software calculates a bias score</a:t>
            </a:r>
          </a:p>
          <a:p>
            <a:pPr>
              <a:buClr>
                <a:schemeClr val="tx1"/>
              </a:buClr>
            </a:pPr>
            <a:r>
              <a:rPr lang="en-US" sz="2000" dirty="0">
                <a:solidFill>
                  <a:srgbClr val="D8712F"/>
                </a:solidFill>
                <a:latin typeface="Book Antiqua" panose="02040602050305030304" pitchFamily="18" charset="0"/>
              </a:rPr>
              <a:t>Despite limitations and criticisms of IAT, critics do not refute the existence of unconscious bias or that it can influence life experiences</a:t>
            </a:r>
          </a:p>
        </p:txBody>
      </p:sp>
      <p:sp>
        <p:nvSpPr>
          <p:cNvPr id="7" name="Content Placeholder 1">
            <a:extLst>
              <a:ext uri="{FF2B5EF4-FFF2-40B4-BE49-F238E27FC236}">
                <a16:creationId xmlns:a16="http://schemas.microsoft.com/office/drawing/2014/main" id="{0969DDC5-14EE-CB43-31BD-1FC59E82B7F8}"/>
              </a:ext>
            </a:extLst>
          </p:cNvPr>
          <p:cNvSpPr txBox="1">
            <a:spLocks/>
          </p:cNvSpPr>
          <p:nvPr/>
        </p:nvSpPr>
        <p:spPr>
          <a:xfrm>
            <a:off x="5861550" y="1678917"/>
            <a:ext cx="6144514" cy="4382092"/>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Clr>
                <a:schemeClr val="tx1"/>
              </a:buClr>
              <a:buSzPct val="100000"/>
              <a:buFont typeface="Arial" panose="020B0604020202020204" pitchFamily="34" charset="0"/>
              <a:buChar char="•"/>
            </a:pPr>
            <a:r>
              <a:rPr lang="en-US" sz="2000" dirty="0">
                <a:solidFill>
                  <a:schemeClr val="tx1"/>
                </a:solidFill>
                <a:latin typeface="Book Antiqua" panose="02040602050305030304" pitchFamily="18" charset="0"/>
              </a:rPr>
              <a:t>According to Project Implicit (Harvard)</a:t>
            </a:r>
          </a:p>
          <a:p>
            <a:pPr lvl="1">
              <a:buClr>
                <a:schemeClr val="tx1"/>
              </a:buClr>
              <a:buSzPct val="100000"/>
              <a:buFont typeface="Arial" panose="020B0604020202020204" pitchFamily="34" charset="0"/>
              <a:buChar char="•"/>
            </a:pPr>
            <a:r>
              <a:rPr lang="en-US" sz="2000" dirty="0">
                <a:solidFill>
                  <a:schemeClr val="tx1"/>
                </a:solidFill>
                <a:latin typeface="Book Antiqua" panose="02040602050305030304" pitchFamily="18" charset="0"/>
              </a:rPr>
              <a:t>The Race IAT has been taken &gt; 4 million times</a:t>
            </a:r>
          </a:p>
          <a:p>
            <a:pPr lvl="1">
              <a:buClr>
                <a:schemeClr val="tx1"/>
              </a:buClr>
              <a:buSzPct val="100000"/>
              <a:buFont typeface="Arial" panose="020B0604020202020204" pitchFamily="34" charset="0"/>
              <a:buChar char="•"/>
            </a:pPr>
            <a:r>
              <a:rPr lang="en-US" sz="2000" dirty="0">
                <a:solidFill>
                  <a:schemeClr val="accent2"/>
                </a:solidFill>
                <a:latin typeface="Book Antiqua" panose="02040602050305030304" pitchFamily="18" charset="0"/>
              </a:rPr>
              <a:t>75% of test takers demonstrate an automatic white preference</a:t>
            </a:r>
          </a:p>
          <a:p>
            <a:pPr lvl="2">
              <a:buClr>
                <a:schemeClr val="tx1"/>
              </a:buClr>
              <a:buSzPct val="100000"/>
              <a:buFont typeface="Arial" panose="020B0604020202020204" pitchFamily="34" charset="0"/>
              <a:buChar char="•"/>
            </a:pPr>
            <a:r>
              <a:rPr lang="en-US" dirty="0">
                <a:solidFill>
                  <a:schemeClr val="accent2"/>
                </a:solidFill>
              </a:rPr>
              <a:t> </a:t>
            </a:r>
            <a:r>
              <a:rPr lang="en-US" sz="1800" dirty="0">
                <a:solidFill>
                  <a:schemeClr val="accent2"/>
                </a:solidFill>
                <a:latin typeface="Book Antiqua" panose="02040602050305030304" pitchFamily="18" charset="0"/>
              </a:rPr>
              <a:t>Meaning that most people (including a small group of black people) automatically associate white people with “goodness” and black people with “badness”  </a:t>
            </a:r>
          </a:p>
          <a:p>
            <a:pPr lvl="1">
              <a:buClr>
                <a:schemeClr val="tx1"/>
              </a:buClr>
              <a:buSzPct val="100000"/>
              <a:buFont typeface="Arial" panose="020B0604020202020204" pitchFamily="34" charset="0"/>
              <a:buChar char="•"/>
            </a:pPr>
            <a:r>
              <a:rPr lang="en-US" sz="1800" dirty="0">
                <a:solidFill>
                  <a:schemeClr val="tx1"/>
                </a:solidFill>
                <a:latin typeface="Book Antiqua" panose="02040602050305030304" pitchFamily="18" charset="0"/>
              </a:rPr>
              <a:t>The extent to which the IAT predicts behavior is unclear </a:t>
            </a:r>
          </a:p>
          <a:p>
            <a:pPr lvl="1">
              <a:buClr>
                <a:schemeClr val="tx1"/>
              </a:buClr>
              <a:buSzPct val="100000"/>
              <a:buFont typeface="Arial" panose="020B0604020202020204" pitchFamily="34" charset="0"/>
              <a:buChar char="•"/>
            </a:pPr>
            <a:r>
              <a:rPr lang="en-US" sz="1800" dirty="0">
                <a:solidFill>
                  <a:schemeClr val="tx1"/>
                </a:solidFill>
                <a:latin typeface="Book Antiqua" panose="02040602050305030304" pitchFamily="18" charset="0"/>
              </a:rPr>
              <a:t>These preferences do not necessarily mean that an individual expresses outward expressions of negative attitudes towards different social groups</a:t>
            </a:r>
          </a:p>
        </p:txBody>
      </p:sp>
    </p:spTree>
    <p:extLst>
      <p:ext uri="{BB962C8B-B14F-4D97-AF65-F5344CB8AC3E}">
        <p14:creationId xmlns:p14="http://schemas.microsoft.com/office/powerpoint/2010/main" val="29551845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80E0-1550-3383-6A43-E266368A471B}"/>
              </a:ext>
            </a:extLst>
          </p:cNvPr>
          <p:cNvSpPr>
            <a:spLocks noGrp="1"/>
          </p:cNvSpPr>
          <p:nvPr>
            <p:ph type="title"/>
          </p:nvPr>
        </p:nvSpPr>
        <p:spPr/>
        <p:txBody>
          <a:bodyPr/>
          <a:lstStyle/>
          <a:p>
            <a:endParaRPr lang="en-US"/>
          </a:p>
        </p:txBody>
      </p:sp>
      <p:pic>
        <p:nvPicPr>
          <p:cNvPr id="4" name="Online Media 3" descr="Racism explained in 30 seconds">
            <a:hlinkClick r:id="" action="ppaction://media"/>
            <a:extLst>
              <a:ext uri="{FF2B5EF4-FFF2-40B4-BE49-F238E27FC236}">
                <a16:creationId xmlns:a16="http://schemas.microsoft.com/office/drawing/2014/main" id="{6C1106C6-1621-4C87-1D7A-F7DECC692592}"/>
              </a:ext>
            </a:extLst>
          </p:cNvPr>
          <p:cNvPicPr>
            <a:picLocks noGrp="1" noRot="1" noChangeAspect="1"/>
          </p:cNvPicPr>
          <p:nvPr>
            <p:ph idx="1"/>
            <a:videoFile r:link="rId1"/>
          </p:nvPr>
        </p:nvPicPr>
        <p:blipFill>
          <a:blip r:embed="rId3"/>
          <a:stretch>
            <a:fillRect/>
          </a:stretch>
        </p:blipFill>
        <p:spPr>
          <a:xfrm>
            <a:off x="0" y="-116682"/>
            <a:ext cx="12192000" cy="7091363"/>
          </a:xfrm>
          <a:prstGeom prst="rect">
            <a:avLst/>
          </a:prstGeom>
        </p:spPr>
      </p:pic>
    </p:spTree>
    <p:extLst>
      <p:ext uri="{BB962C8B-B14F-4D97-AF65-F5344CB8AC3E}">
        <p14:creationId xmlns:p14="http://schemas.microsoft.com/office/powerpoint/2010/main" val="2603879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F3D7C24D-7422-E6D3-0052-A5A05E30AE47}"/>
              </a:ext>
            </a:extLst>
          </p:cNvPr>
          <p:cNvPicPr>
            <a:picLocks noChangeAspect="1"/>
          </p:cNvPicPr>
          <p:nvPr/>
        </p:nvPicPr>
        <p:blipFill rotWithShape="1">
          <a:blip r:embed="rId2">
            <a:alphaModFix amt="85000"/>
          </a:blip>
          <a:srcRect r="2" b="34686"/>
          <a:stretch/>
        </p:blipFill>
        <p:spPr>
          <a:xfrm>
            <a:off x="20" y="10"/>
            <a:ext cx="4923672" cy="6857990"/>
          </a:xfrm>
          <a:prstGeom prst="rect">
            <a:avLst/>
          </a:prstGeom>
        </p:spPr>
      </p:pic>
      <p:pic>
        <p:nvPicPr>
          <p:cNvPr id="16" name="Content Placeholder 15" descr="Background pattern&#10;&#10;Description automatically generated">
            <a:extLst>
              <a:ext uri="{FF2B5EF4-FFF2-40B4-BE49-F238E27FC236}">
                <a16:creationId xmlns:a16="http://schemas.microsoft.com/office/drawing/2014/main" id="{42364A9E-55DB-1A98-D68C-068B85256D44}"/>
              </a:ext>
            </a:extLst>
          </p:cNvPr>
          <p:cNvPicPr>
            <a:picLocks noChangeAspect="1"/>
          </p:cNvPicPr>
          <p:nvPr/>
        </p:nvPicPr>
        <p:blipFill rotWithShape="1">
          <a:blip r:embed="rId3">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4661" r="18639"/>
          <a:stretch/>
        </p:blipFill>
        <p:spPr>
          <a:xfrm>
            <a:off x="4923692" y="-1"/>
            <a:ext cx="7268308" cy="6858000"/>
          </a:xfrm>
          <a:prstGeom prst="rect">
            <a:avLst/>
          </a:prstGeom>
        </p:spPr>
      </p:pic>
      <p:sp>
        <p:nvSpPr>
          <p:cNvPr id="2" name="Title 1">
            <a:extLst>
              <a:ext uri="{FF2B5EF4-FFF2-40B4-BE49-F238E27FC236}">
                <a16:creationId xmlns:a16="http://schemas.microsoft.com/office/drawing/2014/main" id="{C05D36B6-2C30-91A2-C4D8-81BA480864A3}"/>
              </a:ext>
            </a:extLst>
          </p:cNvPr>
          <p:cNvSpPr>
            <a:spLocks noGrp="1"/>
          </p:cNvSpPr>
          <p:nvPr>
            <p:ph type="title"/>
          </p:nvPr>
        </p:nvSpPr>
        <p:spPr>
          <a:xfrm>
            <a:off x="5234537" y="549001"/>
            <a:ext cx="6751136" cy="706964"/>
          </a:xfrm>
        </p:spPr>
        <p:txBody>
          <a:bodyPr>
            <a:normAutofit fontScale="90000"/>
          </a:bodyPr>
          <a:lstStyle/>
          <a:p>
            <a:r>
              <a:rPr lang="en-US" dirty="0">
                <a:solidFill>
                  <a:schemeClr val="tx1"/>
                </a:solidFill>
                <a:latin typeface="Book Antiqua" panose="02040602050305030304" pitchFamily="18" charset="0"/>
              </a:rPr>
              <a:t>Implicit Biases in Childhood      	</a:t>
            </a:r>
            <a:r>
              <a:rPr lang="en-US" sz="3100" dirty="0">
                <a:solidFill>
                  <a:schemeClr val="tx1"/>
                </a:solidFill>
                <a:latin typeface="Book Antiqua" panose="02040602050305030304" pitchFamily="18" charset="0"/>
              </a:rPr>
              <a:t>(Extend </a:t>
            </a:r>
            <a:r>
              <a:rPr lang="en-US" sz="3100" dirty="0">
                <a:latin typeface="Book Antiqua" panose="02040602050305030304" pitchFamily="18" charset="0"/>
              </a:rPr>
              <a:t>I</a:t>
            </a:r>
            <a:r>
              <a:rPr lang="en-US" sz="3100" dirty="0">
                <a:solidFill>
                  <a:schemeClr val="tx1"/>
                </a:solidFill>
                <a:latin typeface="Book Antiqua" panose="02040602050305030304" pitchFamily="18" charset="0"/>
              </a:rPr>
              <a:t>nto Adulthood)</a:t>
            </a:r>
          </a:p>
        </p:txBody>
      </p:sp>
      <p:sp>
        <p:nvSpPr>
          <p:cNvPr id="18" name="Content Placeholder 3">
            <a:extLst>
              <a:ext uri="{FF2B5EF4-FFF2-40B4-BE49-F238E27FC236}">
                <a16:creationId xmlns:a16="http://schemas.microsoft.com/office/drawing/2014/main" id="{3EE9A362-A06B-B31E-E0F2-DEEA4FFAE836}"/>
              </a:ext>
            </a:extLst>
          </p:cNvPr>
          <p:cNvSpPr txBox="1">
            <a:spLocks/>
          </p:cNvSpPr>
          <p:nvPr/>
        </p:nvSpPr>
        <p:spPr>
          <a:xfrm>
            <a:off x="5234537" y="1618764"/>
            <a:ext cx="6621089" cy="3898865"/>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Clr>
                <a:schemeClr val="tx1"/>
              </a:buClr>
              <a:buSzPct val="100000"/>
              <a:buFont typeface="Arial" panose="020B0604020202020204" pitchFamily="34" charset="0"/>
              <a:buChar char="•"/>
            </a:pPr>
            <a:r>
              <a:rPr lang="en-US" sz="2000" dirty="0">
                <a:latin typeface="Book Antiqua" panose="02040602050305030304" pitchFamily="18" charset="0"/>
              </a:rPr>
              <a:t>Researchers led by Yale professor showed 135 educators videos of children in a preschool classroom setting </a:t>
            </a:r>
          </a:p>
          <a:p>
            <a:pPr lvl="1">
              <a:buClr>
                <a:schemeClr val="tx1"/>
              </a:buClr>
              <a:buSzPct val="100000"/>
              <a:buFont typeface="Arial" panose="020B0604020202020204" pitchFamily="34" charset="0"/>
              <a:buChar char="•"/>
            </a:pPr>
            <a:r>
              <a:rPr lang="en-US" dirty="0">
                <a:latin typeface="Book Antiqua" panose="02040602050305030304" pitchFamily="18" charset="0"/>
              </a:rPr>
              <a:t>Groups of 4 (2 boys and 2 girls; 2 black and 2 white)</a:t>
            </a:r>
          </a:p>
          <a:p>
            <a:pPr>
              <a:buClr>
                <a:schemeClr val="tx1"/>
              </a:buClr>
              <a:buSzPct val="100000"/>
              <a:buFont typeface="Arial" panose="020B0604020202020204" pitchFamily="34" charset="0"/>
              <a:buChar char="•"/>
            </a:pPr>
            <a:r>
              <a:rPr lang="en-US" sz="2000" dirty="0">
                <a:latin typeface="Book Antiqua" panose="02040602050305030304" pitchFamily="18" charset="0"/>
              </a:rPr>
              <a:t>The teachers were asked to detect “challenging behavior” </a:t>
            </a:r>
          </a:p>
          <a:p>
            <a:pPr>
              <a:buClr>
                <a:schemeClr val="tx1"/>
              </a:buClr>
              <a:buSzPct val="100000"/>
              <a:buFont typeface="Arial" panose="020B0604020202020204" pitchFamily="34" charset="0"/>
              <a:buChar char="•"/>
            </a:pPr>
            <a:r>
              <a:rPr lang="en-US" sz="2000" dirty="0">
                <a:latin typeface="Book Antiqua" panose="02040602050305030304" pitchFamily="18" charset="0"/>
              </a:rPr>
              <a:t>No such behavior existed  in any of the videos</a:t>
            </a:r>
          </a:p>
          <a:p>
            <a:pPr>
              <a:buClr>
                <a:schemeClr val="tx1"/>
              </a:buClr>
              <a:buSzPct val="100000"/>
              <a:buFont typeface="Arial" panose="020B0604020202020204" pitchFamily="34" charset="0"/>
              <a:buChar char="•"/>
            </a:pPr>
            <a:r>
              <a:rPr lang="en-US" sz="2000" dirty="0">
                <a:latin typeface="Book Antiqua" panose="02040602050305030304" pitchFamily="18" charset="0"/>
              </a:rPr>
              <a:t>Yet, when asked which children required the most attention, 42% of the teachers identified the Black boy </a:t>
            </a:r>
          </a:p>
          <a:p>
            <a:pPr>
              <a:buClr>
                <a:schemeClr val="tx1"/>
              </a:buClr>
              <a:buSzPct val="100000"/>
              <a:buFont typeface="Arial" panose="020B0604020202020204" pitchFamily="34" charset="0"/>
              <a:buChar char="•"/>
            </a:pPr>
            <a:r>
              <a:rPr lang="en-US" sz="2000" dirty="0">
                <a:latin typeface="Book Antiqua" panose="02040602050305030304" pitchFamily="18" charset="0"/>
              </a:rPr>
              <a:t>Independent results of an eye-tracking technology also noted that preschool teachers “show a tendency to more closely observe Black students, and especially boys, when challenging behaviors are expected”</a:t>
            </a:r>
          </a:p>
          <a:p>
            <a:pPr marL="0" indent="0">
              <a:buClr>
                <a:schemeClr val="tx1"/>
              </a:buClr>
              <a:buNone/>
            </a:pPr>
            <a:endParaRPr lang="en-US" dirty="0">
              <a:latin typeface="Book Antiqua" panose="02040602050305030304" pitchFamily="18" charset="0"/>
            </a:endParaRPr>
          </a:p>
        </p:txBody>
      </p:sp>
      <p:sp>
        <p:nvSpPr>
          <p:cNvPr id="19" name="TextBox 18">
            <a:extLst>
              <a:ext uri="{FF2B5EF4-FFF2-40B4-BE49-F238E27FC236}">
                <a16:creationId xmlns:a16="http://schemas.microsoft.com/office/drawing/2014/main" id="{B9C5B6E2-708B-0F8D-03D1-9F8359DEEC79}"/>
              </a:ext>
            </a:extLst>
          </p:cNvPr>
          <p:cNvSpPr txBox="1"/>
          <p:nvPr/>
        </p:nvSpPr>
        <p:spPr>
          <a:xfrm>
            <a:off x="7268310" y="6357875"/>
            <a:ext cx="5159403" cy="615553"/>
          </a:xfrm>
          <a:prstGeom prst="rect">
            <a:avLst/>
          </a:prstGeom>
          <a:noFill/>
        </p:spPr>
        <p:txBody>
          <a:bodyPr wrap="square" rtlCol="0">
            <a:spAutoFit/>
          </a:bodyPr>
          <a:lstStyle/>
          <a:p>
            <a:pPr lvl="0"/>
            <a:r>
              <a:rPr lang="en-US" sz="1600" dirty="0" err="1">
                <a:latin typeface="Book Antiqua" panose="02040602050305030304" pitchFamily="18" charset="0"/>
              </a:rPr>
              <a:t>Theconversation.com</a:t>
            </a:r>
            <a:r>
              <a:rPr lang="en-US" sz="1600" dirty="0">
                <a:latin typeface="Book Antiqua" panose="02040602050305030304" pitchFamily="18" charset="0"/>
              </a:rPr>
              <a:t> A. Cooke, et al. July 21,2020</a:t>
            </a:r>
          </a:p>
          <a:p>
            <a:endParaRPr lang="en-US" dirty="0"/>
          </a:p>
        </p:txBody>
      </p:sp>
    </p:spTree>
    <p:extLst>
      <p:ext uri="{BB962C8B-B14F-4D97-AF65-F5344CB8AC3E}">
        <p14:creationId xmlns:p14="http://schemas.microsoft.com/office/powerpoint/2010/main" val="996364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52905</TotalTime>
  <Words>2724</Words>
  <Application>Microsoft Office PowerPoint</Application>
  <PresentationFormat>Widescreen</PresentationFormat>
  <Paragraphs>337</Paragraphs>
  <Slides>39</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Book Antiqua</vt:lpstr>
      <vt:lpstr>Calibri</vt:lpstr>
      <vt:lpstr>Calibri Light</vt:lpstr>
      <vt:lpstr>Libre Baskerville</vt:lpstr>
      <vt:lpstr>Wingdings 3</vt:lpstr>
      <vt:lpstr>Office Theme</vt:lpstr>
      <vt:lpstr>Perspectives on  Implicit Bias in  Maternal Healthcare</vt:lpstr>
      <vt:lpstr>What is Implicit Bias?</vt:lpstr>
      <vt:lpstr>What is Implicit Bias?</vt:lpstr>
      <vt:lpstr>Implicit Bias</vt:lpstr>
      <vt:lpstr>Why Do We Care??</vt:lpstr>
      <vt:lpstr>Why Do We Care About  Implicit Bias in Healthcare??</vt:lpstr>
      <vt:lpstr>Implicit Aptitude Test (IAT)</vt:lpstr>
      <vt:lpstr>PowerPoint Presentation</vt:lpstr>
      <vt:lpstr>Implicit Biases in Childhood       (Extend Into Adulthood)</vt:lpstr>
      <vt:lpstr>Implicit Biases in Childhood  (Extend Into Adulthood)</vt:lpstr>
      <vt:lpstr>Why It Matters??</vt:lpstr>
      <vt:lpstr>PowerPoint Presentation</vt:lpstr>
      <vt:lpstr>PowerPoint Presentation</vt:lpstr>
      <vt:lpstr>PowerPoint Presentation</vt:lpstr>
      <vt:lpstr>Social Factors Affecting Health</vt:lpstr>
      <vt:lpstr>Stress Factors Affecting Health</vt:lpstr>
      <vt:lpstr>Weathering</vt:lpstr>
      <vt:lpstr>Racial Disparities in Women’s Health</vt:lpstr>
      <vt:lpstr>SMFM Position Statement</vt:lpstr>
      <vt:lpstr>Statement of Policy - ACOG</vt:lpstr>
      <vt:lpstr>PowerPoint Presentation</vt:lpstr>
      <vt:lpstr>PowerPoint Presentation</vt:lpstr>
      <vt:lpstr>PowerPoint Presentation</vt:lpstr>
      <vt:lpstr>PowerPoint Presentation</vt:lpstr>
      <vt:lpstr>Implicit Biases, Marginalization,  Discrimination, Being Ignored</vt:lpstr>
      <vt:lpstr>Serena Williams</vt:lpstr>
      <vt:lpstr>Shalon Irving</vt:lpstr>
      <vt:lpstr>PowerPoint Presentation</vt:lpstr>
      <vt:lpstr>W.E.B. Du Bois </vt:lpstr>
      <vt:lpstr>PowerPoint Presentation</vt:lpstr>
      <vt:lpstr>Why Do We Care About  Implicit Bias in Healthcare????</vt:lpstr>
      <vt:lpstr>Summary: Implicit Bias in Healthcare</vt:lpstr>
      <vt:lpstr>Implicit Bias in Healthcare</vt:lpstr>
      <vt:lpstr>“The only thing necessary for the triumph of evil is for good men to do nothing.”</vt:lpstr>
      <vt:lpstr>I am only one, but I am one.   I cannot do everything, but I can do something.    . . . .and I will not refuse to do the something that I can do.</vt:lpstr>
      <vt:lpstr>Perspectives on  Implicit Bias in  Maternal Healthcare</vt:lpstr>
      <vt:lpstr>PowerPoint Presentation</vt:lpstr>
      <vt:lpstr>Perspectives on Implicit Bias  in Maternal Healthcare</vt:lpstr>
      <vt:lpstr>PowerPoint Presentation</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Implicit Aptitude Test (IAT)</dc:title>
  <dc:creator>Dungy-Poythress, Lauren</dc:creator>
  <cp:lastModifiedBy>Roberts, Mariah A</cp:lastModifiedBy>
  <cp:revision>268</cp:revision>
  <cp:lastPrinted>2022-11-14T20:54:46Z</cp:lastPrinted>
  <dcterms:created xsi:type="dcterms:W3CDTF">2020-11-02T18:03:58Z</dcterms:created>
  <dcterms:modified xsi:type="dcterms:W3CDTF">2023-06-15T17:07:10Z</dcterms:modified>
</cp:coreProperties>
</file>