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11"/>
  </p:notesMasterIdLst>
  <p:sldIdLst>
    <p:sldId id="256" r:id="rId5"/>
    <p:sldId id="258" r:id="rId6"/>
    <p:sldId id="257" r:id="rId7"/>
    <p:sldId id="297" r:id="rId8"/>
    <p:sldId id="265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E3"/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934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233463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8D7A558-4107-4032-8E5F-99B44536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84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Subtitle 2">
            <a:extLst>
              <a:ext uri="{FF2B5EF4-FFF2-40B4-BE49-F238E27FC236}">
                <a16:creationId xmlns:a16="http://schemas.microsoft.com/office/drawing/2014/main" id="{6B5BCC80-B184-4F6C-B3E3-CFC7F4C41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113213"/>
            <a:ext cx="4636800" cy="165576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cs typeface="Calibri"/>
              </a:rPr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9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/>
          <a:lstStyle>
            <a:lvl1pPr marL="0" indent="0" algn="ctr">
              <a:buNone/>
              <a:defRPr/>
            </a:lvl1pPr>
            <a:lvl2pPr marL="360000" indent="0">
              <a:buFont typeface="Arial" panose="020B0604020202020204" pitchFamily="34" charset="0"/>
              <a:buNone/>
              <a:defRPr/>
            </a:lvl2pPr>
            <a:lvl3pPr marL="720000" indent="0">
              <a:buNone/>
              <a:defRPr/>
            </a:lvl3pPr>
            <a:lvl4pPr marL="1080000" indent="0">
              <a:buFont typeface="Arial" panose="020B0604020202020204" pitchFamily="34" charset="0"/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ontent Placeholder 2">
            <a:extLst>
              <a:ext uri="{FF2B5EF4-FFF2-40B4-BE49-F238E27FC236}">
                <a16:creationId xmlns:a16="http://schemas.microsoft.com/office/drawing/2014/main" id="{E4838519-F7BD-42C9-BDE6-B4D6DF7E11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7606" y="2877018"/>
            <a:ext cx="3060000" cy="2938561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dirty="0"/>
              <a:t>Click to edit master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6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95"/>
            <a:ext cx="10515600" cy="415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50FC60-9736-40BD-8EF0-51BD04771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6813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D564077-E600-44C8-B691-00C1C3ECC1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885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EF6670B-24A6-4EC1-AB19-83414A6BF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2249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E770BA-A562-4780-AEC9-94BC0C7C53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4764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627DB31-AE80-40F1-A5C7-E1FBE1521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7688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79604-04BA-44C3-8188-694F8E9C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325542BB-A1DE-421A-898F-007CCBCC10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6813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5E87339-255E-4557-9768-A292ED25D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6813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969EC781-370F-41FC-AD76-0728B465E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888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0C960BB-D9A3-417D-87D9-E93363FB5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888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714B566C-453D-4E47-8BE0-2EF7145AD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249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8C9D423F-AE1B-476A-AC7E-F34CE6ABF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2249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F25DCDC4-ECAE-47AB-8ED3-07D8D33BF1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476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1A7D8398-681A-475F-9624-02EFB0099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6476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9692C358-06E1-468E-90F8-9F5F391823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7688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67CC03-B865-47EB-83C3-CA5CDC584C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7688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0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78" r:id="rId4"/>
    <p:sldLayoutId id="2147483660" r:id="rId5"/>
    <p:sldLayoutId id="2147483680" r:id="rId6"/>
    <p:sldLayoutId id="2147483679" r:id="rId7"/>
    <p:sldLayoutId id="2147483677" r:id="rId8"/>
    <p:sldLayoutId id="2147483662" r:id="rId9"/>
    <p:sldLayoutId id="2147483663" r:id="rId10"/>
    <p:sldLayoutId id="2147483671" r:id="rId11"/>
    <p:sldLayoutId id="2147483676" r:id="rId12"/>
    <p:sldLayoutId id="2147483674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PIC Luncheon</a:t>
            </a:r>
            <a:br>
              <a:rPr lang="en-US" dirty="0"/>
            </a:br>
            <a:r>
              <a:rPr lang="en-US" dirty="0"/>
              <a:t>12/7/2023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Cori McKenzie MSW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2" y="536575"/>
            <a:ext cx="4638675" cy="1453003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Introduction to Bereavement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9550" y="2876550"/>
            <a:ext cx="6683376" cy="2875321"/>
          </a:xfrm>
        </p:spPr>
        <p:txBody>
          <a:bodyPr>
            <a:noAutofit/>
          </a:bodyPr>
          <a:lstStyle/>
          <a:p>
            <a:r>
              <a:rPr lang="en-US" sz="1400" dirty="0"/>
              <a:t>Meet with patients in the hospital setting at the time of the loss in the OB unit or NICU to provide emotional support, education, keepsakes, and resources</a:t>
            </a:r>
          </a:p>
          <a:p>
            <a:r>
              <a:rPr lang="en-US" sz="1400" dirty="0"/>
              <a:t>Plan and prepare alongside families who carry a pregnancy with limited life expectancy or a fatal diagnosis</a:t>
            </a:r>
          </a:p>
          <a:p>
            <a:r>
              <a:rPr lang="en-US" sz="1400" dirty="0"/>
              <a:t>Provide follow-up care and visits to meet ongoing needs</a:t>
            </a:r>
          </a:p>
          <a:p>
            <a:r>
              <a:rPr lang="en-US" sz="1400" dirty="0"/>
              <a:t>Facilitate support groups and peer support program</a:t>
            </a:r>
          </a:p>
          <a:p>
            <a:r>
              <a:rPr lang="en-US" sz="1400" dirty="0"/>
              <a:t>Focus on trauma reduction during a highly stressful time</a:t>
            </a:r>
          </a:p>
          <a:p>
            <a:r>
              <a:rPr lang="en-US" sz="1400" dirty="0"/>
              <a:t>PALS support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575"/>
            <a:ext cx="4769481" cy="1453003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Why this support </a:t>
            </a:r>
            <a:br>
              <a:rPr lang="en-US" dirty="0"/>
            </a:br>
            <a:r>
              <a:rPr lang="en-US" dirty="0"/>
              <a:t>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4300" y="2942332"/>
            <a:ext cx="3060000" cy="2938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Norah Lynn McKenzie</a:t>
            </a:r>
          </a:p>
          <a:p>
            <a:pPr marL="0" indent="0">
              <a:buNone/>
            </a:pPr>
            <a:r>
              <a:rPr lang="en-US" dirty="0"/>
              <a:t>12/31/2011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9567CC5-9835-41E1-8AE6-68754308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>
            <a:normAutofit/>
          </a:bodyPr>
          <a:lstStyle/>
          <a:p>
            <a:fld id="{D39607A7-8386-47DB-8578-DDEDD194E5D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1340D-F022-EE6D-0492-66C86F5023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05500" y="-617666"/>
            <a:ext cx="5537200" cy="83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B443-F374-4074-A3AF-F824D82C8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2013" y="553552"/>
            <a:ext cx="4079874" cy="1132373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9013BD0-EEB5-4536-B6C3-3DCD3D3F1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8363" y="1602035"/>
            <a:ext cx="4079874" cy="4446427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Remembrance photography</a:t>
            </a:r>
          </a:p>
          <a:p>
            <a:r>
              <a:rPr lang="en-US" sz="1600" dirty="0"/>
              <a:t>Inked hand and footprints</a:t>
            </a:r>
          </a:p>
          <a:p>
            <a:r>
              <a:rPr lang="en-US" sz="1600" dirty="0"/>
              <a:t>Clay impressions</a:t>
            </a:r>
          </a:p>
          <a:p>
            <a:r>
              <a:rPr lang="en-US" sz="1600" dirty="0"/>
              <a:t>Castings</a:t>
            </a:r>
          </a:p>
          <a:p>
            <a:r>
              <a:rPr lang="en-US" sz="1600" dirty="0"/>
              <a:t>Lock of hair</a:t>
            </a:r>
          </a:p>
          <a:p>
            <a:r>
              <a:rPr lang="en-US" sz="1600" dirty="0"/>
              <a:t>Clothing, hat, blanket, diaper</a:t>
            </a:r>
          </a:p>
          <a:p>
            <a:r>
              <a:rPr lang="en-US" sz="1600" dirty="0"/>
              <a:t>Teddy bear</a:t>
            </a:r>
          </a:p>
          <a:p>
            <a:r>
              <a:rPr lang="en-US" sz="1600" dirty="0"/>
              <a:t>Beaded bracelet/keychain</a:t>
            </a:r>
          </a:p>
          <a:p>
            <a:r>
              <a:rPr lang="en-US" sz="1600" dirty="0"/>
              <a:t>Healing Artists drawing</a:t>
            </a:r>
          </a:p>
          <a:p>
            <a:r>
              <a:rPr lang="en-US" sz="1600" dirty="0"/>
              <a:t>Forever in Your Heart 3D scan</a:t>
            </a:r>
          </a:p>
          <a:p>
            <a:r>
              <a:rPr lang="en-US" sz="1600" dirty="0"/>
              <a:t>Intentional memory-making opportunities</a:t>
            </a:r>
          </a:p>
          <a:p>
            <a:endParaRPr lang="en-US" sz="1600" dirty="0"/>
          </a:p>
        </p:txBody>
      </p:sp>
      <p:pic>
        <p:nvPicPr>
          <p:cNvPr id="5" name="Picture 4" descr="A drawing of a baby and a teddy bear&#10;&#10;Description automatically generated">
            <a:extLst>
              <a:ext uri="{FF2B5EF4-FFF2-40B4-BE49-F238E27FC236}">
                <a16:creationId xmlns:a16="http://schemas.microsoft.com/office/drawing/2014/main" id="{B05557CC-3A26-BFE2-8FC9-AC6F827CD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0" t="7930" r="10640" b="18533"/>
          <a:stretch/>
        </p:blipFill>
        <p:spPr>
          <a:xfrm>
            <a:off x="-6238" y="304450"/>
            <a:ext cx="2366963" cy="2945978"/>
          </a:xfrm>
          <a:prstGeom prst="rect">
            <a:avLst/>
          </a:prstGeom>
        </p:spPr>
      </p:pic>
      <p:pic>
        <p:nvPicPr>
          <p:cNvPr id="15" name="Picture Placeholder 14" descr="A heart shaped statue with feet in it&#10;&#10;Description automatically generated">
            <a:extLst>
              <a:ext uri="{FF2B5EF4-FFF2-40B4-BE49-F238E27FC236}">
                <a16:creationId xmlns:a16="http://schemas.microsoft.com/office/drawing/2014/main" id="{7CBA4EDA-A8B9-2483-23C1-DE99D5A7DA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6263" b="6263"/>
          <a:stretch>
            <a:fillRect/>
          </a:stretch>
        </p:blipFill>
        <p:spPr>
          <a:xfrm>
            <a:off x="35325" y="3298286"/>
            <a:ext cx="1827923" cy="2131964"/>
          </a:xfrm>
        </p:spPr>
      </p:pic>
      <p:pic>
        <p:nvPicPr>
          <p:cNvPr id="26" name="Picture Placeholder 25" descr="A person holding a baby foot&#10;&#10;Description automatically generated">
            <a:extLst>
              <a:ext uri="{FF2B5EF4-FFF2-40B4-BE49-F238E27FC236}">
                <a16:creationId xmlns:a16="http://schemas.microsoft.com/office/drawing/2014/main" id="{208C40D9-1951-5072-2526-37D8F90176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28228" t="14044" r="9898" b="16844"/>
          <a:stretch/>
        </p:blipFill>
        <p:spPr>
          <a:xfrm rot="5400000">
            <a:off x="3105101" y="3701860"/>
            <a:ext cx="2446066" cy="2049094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9777690-0306-ACA3-4B26-8F75E326EC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b="6228"/>
          <a:stretch/>
        </p:blipFill>
        <p:spPr>
          <a:xfrm>
            <a:off x="1914199" y="2435548"/>
            <a:ext cx="1489279" cy="18149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F8C673-6CB5-F8EF-E568-763AFA512707}"/>
              </a:ext>
            </a:extLst>
          </p:cNvPr>
          <p:cNvSpPr/>
          <p:nvPr/>
        </p:nvSpPr>
        <p:spPr>
          <a:xfrm>
            <a:off x="381000" y="6477000"/>
            <a:ext cx="7385050" cy="276138"/>
          </a:xfrm>
          <a:prstGeom prst="rect">
            <a:avLst/>
          </a:prstGeom>
          <a:solidFill>
            <a:srgbClr val="DAE3E3"/>
          </a:solidFill>
          <a:ln>
            <a:solidFill>
              <a:srgbClr val="DAE3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hand holding a blue foot in a clear block&#10;&#10;Description automatically generated">
            <a:extLst>
              <a:ext uri="{FF2B5EF4-FFF2-40B4-BE49-F238E27FC236}">
                <a16:creationId xmlns:a16="http://schemas.microsoft.com/office/drawing/2014/main" id="{8F573611-81C9-82E2-F65C-BD803D5EE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235882" y="4908667"/>
            <a:ext cx="2319556" cy="1739667"/>
          </a:xfrm>
          <a:prstGeom prst="rect">
            <a:avLst/>
          </a:prstGeom>
        </p:spPr>
      </p:pic>
      <p:pic>
        <p:nvPicPr>
          <p:cNvPr id="39" name="Picture 38" descr="A teddy bear with a blanket&#10;&#10;Description automatically generated">
            <a:extLst>
              <a:ext uri="{FF2B5EF4-FFF2-40B4-BE49-F238E27FC236}">
                <a16:creationId xmlns:a16="http://schemas.microsoft.com/office/drawing/2014/main" id="{29DB6860-5AAE-2F38-97E4-83BB9E4B19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10" r="28027"/>
          <a:stretch/>
        </p:blipFill>
        <p:spPr>
          <a:xfrm>
            <a:off x="2453239" y="12563"/>
            <a:ext cx="1900479" cy="1947028"/>
          </a:xfrm>
          <a:prstGeom prst="rect">
            <a:avLst/>
          </a:prstGeom>
        </p:spPr>
      </p:pic>
      <p:pic>
        <p:nvPicPr>
          <p:cNvPr id="33" name="Picture 32" descr="A pair of footprints on a white surface&#10;&#10;Description automatically generated">
            <a:extLst>
              <a:ext uri="{FF2B5EF4-FFF2-40B4-BE49-F238E27FC236}">
                <a16:creationId xmlns:a16="http://schemas.microsoft.com/office/drawing/2014/main" id="{0F41CECB-79BD-86D8-A4C2-03ECE003E7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32" t="14132" r="14129" b="6061"/>
          <a:stretch/>
        </p:blipFill>
        <p:spPr>
          <a:xfrm>
            <a:off x="3452442" y="1778401"/>
            <a:ext cx="1987579" cy="1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2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 dirty="0"/>
              <a:t>Local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/>
          <a:lstStyle/>
          <a:p>
            <a:r>
              <a:rPr lang="en-US" dirty="0"/>
              <a:t>Support Groups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Parkview Healing Hearts and PALS</a:t>
            </a:r>
          </a:p>
          <a:p>
            <a:r>
              <a:rPr lang="en-US" dirty="0"/>
              <a:t>Dupont Connections and PPALS</a:t>
            </a:r>
          </a:p>
          <a:p>
            <a:r>
              <a:rPr lang="en-US" dirty="0"/>
              <a:t>Icing for Izaac and Redwood Inn</a:t>
            </a:r>
          </a:p>
          <a:p>
            <a:r>
              <a:rPr lang="en-US" dirty="0"/>
              <a:t>While We’re Waiting </a:t>
            </a:r>
          </a:p>
          <a:p>
            <a:r>
              <a:rPr lang="en-US" dirty="0"/>
              <a:t>Healthier Moms and Babies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/>
          <a:lstStyle/>
          <a:p>
            <a:r>
              <a:rPr lang="en-US" dirty="0"/>
              <a:t>Other Supports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B9D020-1E25-453D-83DF-1420ACD39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r>
              <a:rPr lang="en-US" dirty="0"/>
              <a:t>Remembering Rowan</a:t>
            </a:r>
          </a:p>
          <a:p>
            <a:r>
              <a:rPr lang="en-US" dirty="0"/>
              <a:t>Now I Lay Me Down to Sleep</a:t>
            </a:r>
          </a:p>
          <a:p>
            <a:r>
              <a:rPr lang="en-US" dirty="0"/>
              <a:t>Young Mothers of America Remembrance Walk</a:t>
            </a:r>
          </a:p>
          <a:p>
            <a:r>
              <a:rPr lang="en-US" dirty="0"/>
              <a:t>Walk to Remember Fort Wayne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Slide Number Placeholder 49">
            <a:extLst>
              <a:ext uri="{FF2B5EF4-FFF2-40B4-BE49-F238E27FC236}">
                <a16:creationId xmlns:a16="http://schemas.microsoft.com/office/drawing/2014/main" id="{FE0E29C1-3AC9-4C3D-A129-4AE522CD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126" name="Slide Number Placeholder 49">
            <a:extLst>
              <a:ext uri="{FF2B5EF4-FFF2-40B4-BE49-F238E27FC236}">
                <a16:creationId xmlns:a16="http://schemas.microsoft.com/office/drawing/2014/main" id="{64086F3C-129F-4A29-A09C-7700661E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>
            <a:normAutofit/>
          </a:bodyPr>
          <a:lstStyle/>
          <a:p>
            <a:r>
              <a:rPr lang="en-US" dirty="0"/>
              <a:t>Cori McKenzie MSW</a:t>
            </a:r>
          </a:p>
          <a:p>
            <a:r>
              <a:rPr lang="en-US" dirty="0"/>
              <a:t>Parkview Health</a:t>
            </a:r>
          </a:p>
          <a:p>
            <a:endParaRPr lang="en-US" dirty="0"/>
          </a:p>
          <a:p>
            <a:r>
              <a:rPr lang="en-US" sz="1400" dirty="0"/>
              <a:t>Cori.McKenzie@Parkview.com</a:t>
            </a:r>
          </a:p>
          <a:p>
            <a:r>
              <a:rPr lang="en-US" sz="1400" dirty="0"/>
              <a:t>260-210-0323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ed design" id="{15B931B0-C7D8-4B07-ACB9-C7EFD4E6970A}" vid="{8BE1E89A-FBDD-488C-8247-991A3117BF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4A8BD-7470-4767-A78C-01B8DE47DE7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02E5C16-0C12-46F7-AC7E-7CB6B62A71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B9D788-52D8-46C3-92EC-553D7E4077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{F22BDCDF-F4FC-4613-A727-3D50D72B7403}tf11158769_win32</Template>
  <TotalTime>60</TotalTime>
  <Words>202</Words>
  <Application>Microsoft Office PowerPoint</Application>
  <PresentationFormat>Widescreen</PresentationFormat>
  <Paragraphs>47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Calibri</vt:lpstr>
      <vt:lpstr>Goudy Old Style</vt:lpstr>
      <vt:lpstr>Wingdings</vt:lpstr>
      <vt:lpstr>FrostyVTI</vt:lpstr>
      <vt:lpstr>PIC Luncheon 12/7/2023</vt:lpstr>
      <vt:lpstr>Introduction to Bereavement Coordination</vt:lpstr>
      <vt:lpstr>Why this support  matters</vt:lpstr>
      <vt:lpstr>What we do</vt:lpstr>
      <vt:lpstr>Local Resources</vt:lpstr>
      <vt:lpstr>Thank you</vt:lpstr>
    </vt:vector>
  </TitlesOfParts>
  <Company>Parkview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 Luncheon 12/7/2023</dc:title>
  <dc:creator>Cori McKenzie</dc:creator>
  <cp:lastModifiedBy>Cori McKenzie</cp:lastModifiedBy>
  <cp:revision>2</cp:revision>
  <dcterms:created xsi:type="dcterms:W3CDTF">2023-12-06T14:47:54Z</dcterms:created>
  <dcterms:modified xsi:type="dcterms:W3CDTF">2023-12-06T15:48:05Z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