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20" r:id="rId3"/>
    <p:sldMasterId id="2147483732" r:id="rId4"/>
    <p:sldMasterId id="2147483744" r:id="rId5"/>
  </p:sldMasterIdLst>
  <p:notesMasterIdLst>
    <p:notesMasterId r:id="rId17"/>
  </p:notesMasterIdLst>
  <p:sldIdLst>
    <p:sldId id="439" r:id="rId6"/>
    <p:sldId id="438" r:id="rId7"/>
    <p:sldId id="261" r:id="rId8"/>
    <p:sldId id="266" r:id="rId9"/>
    <p:sldId id="294" r:id="rId10"/>
    <p:sldId id="271" r:id="rId11"/>
    <p:sldId id="297" r:id="rId12"/>
    <p:sldId id="295" r:id="rId13"/>
    <p:sldId id="267"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669"/>
    <a:srgbClr val="528478"/>
    <a:srgbClr val="304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33EB6-670D-4C9D-B147-1611B3A7302A}" type="datetimeFigureOut">
              <a:rPr lang="en-US"/>
              <a:t>6/5/2024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A0252-9574-4EFD-8BDF-B81073B09E9C}" type="slidenum">
              <a:rPr lang="en-US"/>
              <a:t>‹#›</a:t>
            </a:fld>
            <a:endParaRPr lang="en-US"/>
          </a:p>
        </p:txBody>
      </p:sp>
    </p:spTree>
    <p:extLst>
      <p:ext uri="{BB962C8B-B14F-4D97-AF65-F5344CB8AC3E}">
        <p14:creationId xmlns:p14="http://schemas.microsoft.com/office/powerpoint/2010/main" val="309498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NMM?  It is first a response to a need in our community.  When families are facing situations like these, it is difficult to provide a nurturing home for their children.  These kinds of situations can take so much mental, emotional, and physical energy that parents feel drained and unable to give their kids everything they need during these times.  Many families rely on relatives and friends for support.  But for some parents, this is not an option.  NMM wants to come alongside parents experiencing hardships to give them a chance to get back on their feet.</a:t>
            </a:r>
          </a:p>
          <a:p>
            <a:endParaRPr lang="en-US" dirty="0">
              <a:cs typeface="Calibri"/>
            </a:endParaRPr>
          </a:p>
          <a:p>
            <a:r>
              <a:rPr lang="en-US"/>
              <a:t>Cover the concept of parent based crisis vs. child based crisis</a:t>
            </a:r>
          </a:p>
          <a:p>
            <a:r>
              <a:rPr lang="en-US" b="1"/>
              <a:t>Homelessness</a:t>
            </a:r>
            <a:endParaRPr lang="en-US"/>
          </a:p>
          <a:p>
            <a:r>
              <a:rPr lang="en-US"/>
              <a:t>Homelessness is the most common reason many parents seek help. </a:t>
            </a:r>
          </a:p>
          <a:p>
            <a:endParaRPr lang="en-US" b="1" dirty="0"/>
          </a:p>
          <a:p>
            <a:r>
              <a:rPr lang="en-US" b="1"/>
              <a:t>Medical/Health Challenges</a:t>
            </a:r>
            <a:endParaRPr lang="en-US">
              <a:cs typeface="Calibri"/>
            </a:endParaRPr>
          </a:p>
          <a:p>
            <a:r>
              <a:rPr lang="en-US" dirty="0"/>
              <a:t>In many situations, this is probably the simplest reason to work with why a parent is seeking hosting.  Usually, the extent of our work involves ensuring the parent gets into treatment or attends a visit and then making sure the parent focuses on what is needed for the child to return home.  </a:t>
            </a:r>
            <a:endParaRPr lang="en-US"/>
          </a:p>
          <a:p>
            <a:endParaRPr lang="en-US" b="1" dirty="0"/>
          </a:p>
          <a:p>
            <a:r>
              <a:rPr lang="en-US" b="1"/>
              <a:t>Unemployment and financial challenges</a:t>
            </a:r>
            <a:endParaRPr lang="en-US">
              <a:cs typeface="Calibri"/>
            </a:endParaRPr>
          </a:p>
          <a:p>
            <a:r>
              <a:rPr lang="en-US"/>
              <a:t>This usually underpins most other problems. The parent often has poor job prospects and limited earning potential.  They also probably have a spotted work history. </a:t>
            </a:r>
          </a:p>
          <a:p>
            <a:endParaRPr lang="en-US" dirty="0"/>
          </a:p>
          <a:p>
            <a:r>
              <a:rPr lang="en-US" b="1"/>
              <a:t>Mental Health</a:t>
            </a:r>
          </a:p>
          <a:p>
            <a:r>
              <a:rPr lang="en-US"/>
              <a:t>These situations require professional treatment and adherence to a treatment plan.  Untreated mental health concerns are a significant risk factor to child abuse and should be treated accordingly. </a:t>
            </a:r>
          </a:p>
          <a:p>
            <a:endParaRPr lang="en-US" dirty="0"/>
          </a:p>
          <a:p>
            <a:r>
              <a:rPr lang="en-US" b="1"/>
              <a:t>Substance Abuse</a:t>
            </a:r>
            <a:endParaRPr lang="en-US"/>
          </a:p>
          <a:p>
            <a:r>
              <a:rPr lang="en-US"/>
              <a:t>Substance abuse is a significant precipitating factor to the need for hosting.  In fact, substance abuse is also a leading factor in child abuse. </a:t>
            </a:r>
            <a:endParaRPr lang="en-US">
              <a:cs typeface="Calibri"/>
            </a:endParaRPr>
          </a:p>
        </p:txBody>
      </p:sp>
      <p:sp>
        <p:nvSpPr>
          <p:cNvPr id="4" name="Slide Number Placeholder 3"/>
          <p:cNvSpPr>
            <a:spLocks noGrp="1"/>
          </p:cNvSpPr>
          <p:nvPr>
            <p:ph type="sldNum" sz="quarter" idx="5"/>
          </p:nvPr>
        </p:nvSpPr>
        <p:spPr/>
        <p:txBody>
          <a:bodyPr/>
          <a:lstStyle/>
          <a:p>
            <a:fld id="{FC0A0252-9574-4EFD-8BDF-B81073B09E9C}" type="slidenum">
              <a:rPr lang="en-US"/>
              <a:t>3</a:t>
            </a:fld>
            <a:endParaRPr lang="en-US"/>
          </a:p>
        </p:txBody>
      </p:sp>
    </p:spTree>
    <p:extLst>
      <p:ext uri="{BB962C8B-B14F-4D97-AF65-F5344CB8AC3E}">
        <p14:creationId xmlns:p14="http://schemas.microsoft.com/office/powerpoint/2010/main" val="200874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team began this in February 2013.  Since then…  Each one of these stats represents a family, a child.  It has been encouraging to see these individual families supported through their time of need and then reunited.  </a:t>
            </a:r>
          </a:p>
          <a:p>
            <a:endParaRPr lang="en-US" dirty="0">
              <a:cs typeface="Calibri"/>
            </a:endParaRPr>
          </a:p>
        </p:txBody>
      </p:sp>
      <p:sp>
        <p:nvSpPr>
          <p:cNvPr id="4" name="Slide Number Placeholder 3"/>
          <p:cNvSpPr>
            <a:spLocks noGrp="1"/>
          </p:cNvSpPr>
          <p:nvPr>
            <p:ph type="sldNum" sz="quarter" idx="5"/>
          </p:nvPr>
        </p:nvSpPr>
        <p:spPr/>
        <p:txBody>
          <a:bodyPr/>
          <a:lstStyle/>
          <a:p>
            <a:fld id="{FC0A0252-9574-4EFD-8BDF-B81073B09E9C}" type="slidenum">
              <a:rPr lang="en-US"/>
              <a:t>9</a:t>
            </a:fld>
            <a:endParaRPr lang="en-US"/>
          </a:p>
        </p:txBody>
      </p:sp>
    </p:spTree>
    <p:extLst>
      <p:ext uri="{BB962C8B-B14F-4D97-AF65-F5344CB8AC3E}">
        <p14:creationId xmlns:p14="http://schemas.microsoft.com/office/powerpoint/2010/main" val="191647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D71213-F53E-4484-AD91-A7C9D5F18493}"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332427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D71213-F53E-4484-AD91-A7C9D5F18493}"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755273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D71213-F53E-4484-AD91-A7C9D5F18493}"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739945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D71213-F53E-4484-AD91-A7C9D5F18493}"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1409430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D71213-F53E-4484-AD91-A7C9D5F18493}"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2023937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71213-F53E-4484-AD91-A7C9D5F18493}"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1264946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D71213-F53E-4484-AD91-A7C9D5F18493}"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2831939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71213-F53E-4484-AD91-A7C9D5F18493}"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3067494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D71213-F53E-4484-AD91-A7C9D5F18493}"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6850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71213-F53E-4484-AD91-A7C9D5F18493}"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408519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71213-F53E-4484-AD91-A7C9D5F18493}"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238611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D71213-F53E-4484-AD91-A7C9D5F18493}"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409708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71213-F53E-4484-AD91-A7C9D5F18493}"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1461700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D71213-F53E-4484-AD91-A7C9D5F18493}"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3662544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D71213-F53E-4484-AD91-A7C9D5F18493}"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3481605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1AEB-4E02-476D-A32D-2632FF3232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6D1CDE-D184-40EB-956D-CD81AACF9E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26F439-B063-4134-946D-2F9302EBDE2B}"/>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CFB9EB58-C929-40D4-9C9F-6C408DDC1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12698-A608-4549-BA00-EDE2DED70710}"/>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2989861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5B5D-E218-4921-A14B-17E18BE6B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18BC3B-BAA5-439F-94B9-DAF56A026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138F5-8859-426F-BF7F-7591ED1C798D}"/>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FCA89222-44D7-44E0-A33B-E4253669B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39707-22F7-4F2A-BB88-61A779E88A91}"/>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3395115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8717-786A-45BA-B52D-1E9B9E4B80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EF556F-551E-443C-BC8E-2BB06CC9A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8F9747-51A8-4E76-B3B2-0DA261C46182}"/>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AC61BDA1-70F8-45B3-86C4-8F86B029C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1FEF8-198B-49ED-B648-ADE7D4C0FA3C}"/>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2909051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45E3-EA77-4DEF-A439-982B9AA13B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0D00C-9E47-45C9-917A-667FFF7D3C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501628-DB96-4CB9-8C3C-A427391B1E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9900D9-53D1-445D-80F6-E8DA7981D220}"/>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6" name="Footer Placeholder 5">
            <a:extLst>
              <a:ext uri="{FF2B5EF4-FFF2-40B4-BE49-F238E27FC236}">
                <a16:creationId xmlns:a16="http://schemas.microsoft.com/office/drawing/2014/main" id="{1F7B34E8-60C1-4C3F-A894-33A229B46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B89F58-98D9-4A15-9FA9-74C4E63B1E3E}"/>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1987205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4976-6F35-4BF9-A901-C61F93BDDE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F88BEC-D09A-4D3E-BC6C-EAFD9B612D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1DCCCD-F14F-47FA-9D5F-4C9307BA1F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318338-F793-4264-A32C-268B6F98D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B402C-9D12-439D-9C04-5C2519C9C5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1CEF6-C800-4771-987A-BE1671BA2E56}"/>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8" name="Footer Placeholder 7">
            <a:extLst>
              <a:ext uri="{FF2B5EF4-FFF2-40B4-BE49-F238E27FC236}">
                <a16:creationId xmlns:a16="http://schemas.microsoft.com/office/drawing/2014/main" id="{CF1BE60B-8DB3-4912-ACED-CBF5542AF6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19733B-3BA2-4EA1-BCA4-7C12598A1AF4}"/>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2053938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50F4-B7BA-4602-A964-3245B4B409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C5B49A-5499-4317-A8C2-77BB879D2871}"/>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4" name="Footer Placeholder 3">
            <a:extLst>
              <a:ext uri="{FF2B5EF4-FFF2-40B4-BE49-F238E27FC236}">
                <a16:creationId xmlns:a16="http://schemas.microsoft.com/office/drawing/2014/main" id="{C95F598A-77D1-4E0D-9F97-EEE046AA8F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C7772-BC8F-4C86-BA42-1630DA8FC94D}"/>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3120299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05BD3-1915-4B83-AEE7-18F3E93F0469}"/>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3" name="Footer Placeholder 2">
            <a:extLst>
              <a:ext uri="{FF2B5EF4-FFF2-40B4-BE49-F238E27FC236}">
                <a16:creationId xmlns:a16="http://schemas.microsoft.com/office/drawing/2014/main" id="{303C3AB9-7EF2-42C5-A9B6-485C649791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118B0A-E83C-4D57-A795-2A23F4ECBEE7}"/>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286580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71213-F53E-4484-AD91-A7C9D5F18493}"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3377763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3837-63D4-4525-89A8-F72F7DF6B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832634-E5D8-4DCA-9FF8-BC9243DD7B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BA30A-B908-4D47-9649-82C01CC10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AE88E-5C41-4A8F-B5CF-3B423D3C46A2}"/>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6" name="Footer Placeholder 5">
            <a:extLst>
              <a:ext uri="{FF2B5EF4-FFF2-40B4-BE49-F238E27FC236}">
                <a16:creationId xmlns:a16="http://schemas.microsoft.com/office/drawing/2014/main" id="{B4279BE4-1EA1-44B4-8345-02202D4040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26FC7-28BB-4755-8057-41B9C5066E8D}"/>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1989147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4C65-E9EE-4A86-AE67-EBBBF2353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DD5481-BE92-4AA1-8529-06363B079C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FBA20B-6AB2-4E4C-95A7-6C38FB9A7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95FB0-3434-4E18-A3F7-089B4779C0F2}"/>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6" name="Footer Placeholder 5">
            <a:extLst>
              <a:ext uri="{FF2B5EF4-FFF2-40B4-BE49-F238E27FC236}">
                <a16:creationId xmlns:a16="http://schemas.microsoft.com/office/drawing/2014/main" id="{206078F4-CAD2-4EEA-9FF3-3054C699C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CFD29-E60D-4101-96B3-69B4C429507E}"/>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661801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5E2E-0C80-4999-BED0-ACA44734EA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A2D69F-6F03-4632-9600-DD19DA7761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7D619-BEA0-45E0-8982-D698F54DF4B5}"/>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DB0FE2C0-66BB-4F03-8578-B0151EDBD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9D119-9C94-4CF5-B0C6-91F3EB5C1D63}"/>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107735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281B6-6F2B-4023-A3E5-B6845EFF96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1F8CC-38AF-492E-9A64-2898C2C51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43210-9885-4B8B-9194-7A1305FC9AF0}"/>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7F6DA2C2-D032-48EC-8A66-928FAEE0E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4DA5C-8079-4DF1-8AEC-7920C5CDA97B}"/>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3811117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1AEB-4E02-476D-A32D-2632FF3232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6D1CDE-D184-40EB-956D-CD81AACF9E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26F439-B063-4134-946D-2F9302EBDE2B}"/>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CFB9EB58-C929-40D4-9C9F-6C408DDC1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12698-A608-4549-BA00-EDE2DED70710}"/>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491843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5B5D-E218-4921-A14B-17E18BE6B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18BC3B-BAA5-439F-94B9-DAF56A026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138F5-8859-426F-BF7F-7591ED1C798D}"/>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FCA89222-44D7-44E0-A33B-E4253669B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39707-22F7-4F2A-BB88-61A779E88A91}"/>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2108012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8717-786A-45BA-B52D-1E9B9E4B80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EF556F-551E-443C-BC8E-2BB06CC9A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8F9747-51A8-4E76-B3B2-0DA261C46182}"/>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AC61BDA1-70F8-45B3-86C4-8F86B029C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1FEF8-198B-49ED-B648-ADE7D4C0FA3C}"/>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752743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45E3-EA77-4DEF-A439-982B9AA13B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0D00C-9E47-45C9-917A-667FFF7D3C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501628-DB96-4CB9-8C3C-A427391B1E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9900D9-53D1-445D-80F6-E8DA7981D220}"/>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6" name="Footer Placeholder 5">
            <a:extLst>
              <a:ext uri="{FF2B5EF4-FFF2-40B4-BE49-F238E27FC236}">
                <a16:creationId xmlns:a16="http://schemas.microsoft.com/office/drawing/2014/main" id="{1F7B34E8-60C1-4C3F-A894-33A229B46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B89F58-98D9-4A15-9FA9-74C4E63B1E3E}"/>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3593329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4976-6F35-4BF9-A901-C61F93BDDE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F88BEC-D09A-4D3E-BC6C-EAFD9B612D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1DCCCD-F14F-47FA-9D5F-4C9307BA1F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318338-F793-4264-A32C-268B6F98D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B402C-9D12-439D-9C04-5C2519C9C5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1CEF6-C800-4771-987A-BE1671BA2E56}"/>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8" name="Footer Placeholder 7">
            <a:extLst>
              <a:ext uri="{FF2B5EF4-FFF2-40B4-BE49-F238E27FC236}">
                <a16:creationId xmlns:a16="http://schemas.microsoft.com/office/drawing/2014/main" id="{CF1BE60B-8DB3-4912-ACED-CBF5542AF6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19733B-3BA2-4EA1-BCA4-7C12598A1AF4}"/>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2045873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50F4-B7BA-4602-A964-3245B4B409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C5B49A-5499-4317-A8C2-77BB879D2871}"/>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4" name="Footer Placeholder 3">
            <a:extLst>
              <a:ext uri="{FF2B5EF4-FFF2-40B4-BE49-F238E27FC236}">
                <a16:creationId xmlns:a16="http://schemas.microsoft.com/office/drawing/2014/main" id="{C95F598A-77D1-4E0D-9F97-EEE046AA8F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C7772-BC8F-4C86-BA42-1630DA8FC94D}"/>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194079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D71213-F53E-4484-AD91-A7C9D5F18493}"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2367595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05BD3-1915-4B83-AEE7-18F3E93F0469}"/>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3" name="Footer Placeholder 2">
            <a:extLst>
              <a:ext uri="{FF2B5EF4-FFF2-40B4-BE49-F238E27FC236}">
                <a16:creationId xmlns:a16="http://schemas.microsoft.com/office/drawing/2014/main" id="{303C3AB9-7EF2-42C5-A9B6-485C649791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118B0A-E83C-4D57-A795-2A23F4ECBEE7}"/>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3851640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3837-63D4-4525-89A8-F72F7DF6B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832634-E5D8-4DCA-9FF8-BC9243DD7B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BA30A-B908-4D47-9649-82C01CC10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AE88E-5C41-4A8F-B5CF-3B423D3C46A2}"/>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6" name="Footer Placeholder 5">
            <a:extLst>
              <a:ext uri="{FF2B5EF4-FFF2-40B4-BE49-F238E27FC236}">
                <a16:creationId xmlns:a16="http://schemas.microsoft.com/office/drawing/2014/main" id="{B4279BE4-1EA1-44B4-8345-02202D4040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26FC7-28BB-4755-8057-41B9C5066E8D}"/>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2302259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4C65-E9EE-4A86-AE67-EBBBF2353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DD5481-BE92-4AA1-8529-06363B079C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FBA20B-6AB2-4E4C-95A7-6C38FB9A7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95FB0-3434-4E18-A3F7-089B4779C0F2}"/>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6" name="Footer Placeholder 5">
            <a:extLst>
              <a:ext uri="{FF2B5EF4-FFF2-40B4-BE49-F238E27FC236}">
                <a16:creationId xmlns:a16="http://schemas.microsoft.com/office/drawing/2014/main" id="{206078F4-CAD2-4EEA-9FF3-3054C699C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CFD29-E60D-4101-96B3-69B4C429507E}"/>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3925578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5E2E-0C80-4999-BED0-ACA44734EA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A2D69F-6F03-4632-9600-DD19DA7761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7D619-BEA0-45E0-8982-D698F54DF4B5}"/>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DB0FE2C0-66BB-4F03-8578-B0151EDBD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9D119-9C94-4CF5-B0C6-91F3EB5C1D63}"/>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1495294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281B6-6F2B-4023-A3E5-B6845EFF96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1F8CC-38AF-492E-9A64-2898C2C51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43210-9885-4B8B-9194-7A1305FC9AF0}"/>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7F6DA2C2-D032-48EC-8A66-928FAEE0E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4DA5C-8079-4DF1-8AEC-7920C5CDA97B}"/>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325402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1AEB-4E02-476D-A32D-2632FF3232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6D1CDE-D184-40EB-956D-CD81AACF9E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26F439-B063-4134-946D-2F9302EBDE2B}"/>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CFB9EB58-C929-40D4-9C9F-6C408DDC1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12698-A608-4549-BA00-EDE2DED70710}"/>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4274279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F5B5D-E218-4921-A14B-17E18BE6B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18BC3B-BAA5-439F-94B9-DAF56A026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138F5-8859-426F-BF7F-7591ED1C798D}"/>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FCA89222-44D7-44E0-A33B-E4253669B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39707-22F7-4F2A-BB88-61A779E88A91}"/>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1134069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8717-786A-45BA-B52D-1E9B9E4B80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EF556F-551E-443C-BC8E-2BB06CC9AB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8F9747-51A8-4E76-B3B2-0DA261C46182}"/>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AC61BDA1-70F8-45B3-86C4-8F86B029C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1FEF8-198B-49ED-B648-ADE7D4C0FA3C}"/>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3445520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E45E3-EA77-4DEF-A439-982B9AA13B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0D00C-9E47-45C9-917A-667FFF7D3C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501628-DB96-4CB9-8C3C-A427391B1E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9900D9-53D1-445D-80F6-E8DA7981D220}"/>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6" name="Footer Placeholder 5">
            <a:extLst>
              <a:ext uri="{FF2B5EF4-FFF2-40B4-BE49-F238E27FC236}">
                <a16:creationId xmlns:a16="http://schemas.microsoft.com/office/drawing/2014/main" id="{1F7B34E8-60C1-4C3F-A894-33A229B46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B89F58-98D9-4A15-9FA9-74C4E63B1E3E}"/>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1336113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4976-6F35-4BF9-A901-C61F93BDDE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F88BEC-D09A-4D3E-BC6C-EAFD9B612D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1DCCCD-F14F-47FA-9D5F-4C9307BA1F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318338-F793-4264-A32C-268B6F98D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EB402C-9D12-439D-9C04-5C2519C9C5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1CEF6-C800-4771-987A-BE1671BA2E56}"/>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8" name="Footer Placeholder 7">
            <a:extLst>
              <a:ext uri="{FF2B5EF4-FFF2-40B4-BE49-F238E27FC236}">
                <a16:creationId xmlns:a16="http://schemas.microsoft.com/office/drawing/2014/main" id="{CF1BE60B-8DB3-4912-ACED-CBF5542AF6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19733B-3BA2-4EA1-BCA4-7C12598A1AF4}"/>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248025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71213-F53E-4484-AD91-A7C9D5F18493}"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1046627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50F4-B7BA-4602-A964-3245B4B409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C5B49A-5499-4317-A8C2-77BB879D2871}"/>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4" name="Footer Placeholder 3">
            <a:extLst>
              <a:ext uri="{FF2B5EF4-FFF2-40B4-BE49-F238E27FC236}">
                <a16:creationId xmlns:a16="http://schemas.microsoft.com/office/drawing/2014/main" id="{C95F598A-77D1-4E0D-9F97-EEE046AA8F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C7772-BC8F-4C86-BA42-1630DA8FC94D}"/>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2617176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05BD3-1915-4B83-AEE7-18F3E93F0469}"/>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3" name="Footer Placeholder 2">
            <a:extLst>
              <a:ext uri="{FF2B5EF4-FFF2-40B4-BE49-F238E27FC236}">
                <a16:creationId xmlns:a16="http://schemas.microsoft.com/office/drawing/2014/main" id="{303C3AB9-7EF2-42C5-A9B6-485C649791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118B0A-E83C-4D57-A795-2A23F4ECBEE7}"/>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30796095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3837-63D4-4525-89A8-F72F7DF6B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832634-E5D8-4DCA-9FF8-BC9243DD7B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BA30A-B908-4D47-9649-82C01CC10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AE88E-5C41-4A8F-B5CF-3B423D3C46A2}"/>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6" name="Footer Placeholder 5">
            <a:extLst>
              <a:ext uri="{FF2B5EF4-FFF2-40B4-BE49-F238E27FC236}">
                <a16:creationId xmlns:a16="http://schemas.microsoft.com/office/drawing/2014/main" id="{B4279BE4-1EA1-44B4-8345-02202D4040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26FC7-28BB-4755-8057-41B9C5066E8D}"/>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2984253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4C65-E9EE-4A86-AE67-EBBBF2353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DD5481-BE92-4AA1-8529-06363B079C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FBA20B-6AB2-4E4C-95A7-6C38FB9A7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95FB0-3434-4E18-A3F7-089B4779C0F2}"/>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6" name="Footer Placeholder 5">
            <a:extLst>
              <a:ext uri="{FF2B5EF4-FFF2-40B4-BE49-F238E27FC236}">
                <a16:creationId xmlns:a16="http://schemas.microsoft.com/office/drawing/2014/main" id="{206078F4-CAD2-4EEA-9FF3-3054C699C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CFD29-E60D-4101-96B3-69B4C429507E}"/>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2010860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5E2E-0C80-4999-BED0-ACA44734EA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A2D69F-6F03-4632-9600-DD19DA7761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7D619-BEA0-45E0-8982-D698F54DF4B5}"/>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DB0FE2C0-66BB-4F03-8578-B0151EDBD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9D119-9C94-4CF5-B0C6-91F3EB5C1D63}"/>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3641725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281B6-6F2B-4023-A3E5-B6845EFF96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1F8CC-38AF-492E-9A64-2898C2C51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43210-9885-4B8B-9194-7A1305FC9AF0}"/>
              </a:ext>
            </a:extLst>
          </p:cNvPr>
          <p:cNvSpPr>
            <a:spLocks noGrp="1"/>
          </p:cNvSpPr>
          <p:nvPr>
            <p:ph type="dt" sz="half" idx="10"/>
          </p:nvPr>
        </p:nvSpPr>
        <p:spPr/>
        <p:txBody>
          <a:body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7F6DA2C2-D032-48EC-8A66-928FAEE0E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4DA5C-8079-4DF1-8AEC-7920C5CDA97B}"/>
              </a:ext>
            </a:extLst>
          </p:cNvPr>
          <p:cNvSpPr>
            <a:spLocks noGrp="1"/>
          </p:cNvSpPr>
          <p:nvPr>
            <p:ph type="sldNum" sz="quarter" idx="12"/>
          </p:nvPr>
        </p:nvSpPr>
        <p:spPr/>
        <p:txBody>
          <a:bodyPr/>
          <a:lstStyle/>
          <a:p>
            <a:fld id="{284544C0-94A9-452D-B1DA-9774074B9EB7}" type="slidenum">
              <a:rPr lang="en-US" smtClean="0"/>
              <a:t>‹#›</a:t>
            </a:fld>
            <a:endParaRPr lang="en-US"/>
          </a:p>
        </p:txBody>
      </p:sp>
    </p:spTree>
    <p:extLst>
      <p:ext uri="{BB962C8B-B14F-4D97-AF65-F5344CB8AC3E}">
        <p14:creationId xmlns:p14="http://schemas.microsoft.com/office/powerpoint/2010/main" val="415071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D71213-F53E-4484-AD91-A7C9D5F18493}"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404123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71213-F53E-4484-AD91-A7C9D5F18493}"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315243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71213-F53E-4484-AD91-A7C9D5F18493}"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201297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71213-F53E-4484-AD91-A7C9D5F18493}"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568AF-E336-4037-A081-1213DC681F08}" type="slidenum">
              <a:rPr lang="en-US" smtClean="0"/>
              <a:t>‹#›</a:t>
            </a:fld>
            <a:endParaRPr lang="en-US"/>
          </a:p>
        </p:txBody>
      </p:sp>
    </p:spTree>
    <p:extLst>
      <p:ext uri="{BB962C8B-B14F-4D97-AF65-F5344CB8AC3E}">
        <p14:creationId xmlns:p14="http://schemas.microsoft.com/office/powerpoint/2010/main" val="264678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71213-F53E-4484-AD91-A7C9D5F18493}" type="datetimeFigureOut">
              <a:rPr lang="en-US" smtClean="0"/>
              <a:t>6/5/2024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568AF-E336-4037-A081-1213DC681F08}" type="slidenum">
              <a:rPr lang="en-US" smtClean="0"/>
              <a:t>‹#›</a:t>
            </a:fld>
            <a:endParaRPr lang="en-US"/>
          </a:p>
        </p:txBody>
      </p:sp>
    </p:spTree>
    <p:extLst>
      <p:ext uri="{BB962C8B-B14F-4D97-AF65-F5344CB8AC3E}">
        <p14:creationId xmlns:p14="http://schemas.microsoft.com/office/powerpoint/2010/main" val="19044102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71213-F53E-4484-AD91-A7C9D5F18493}" type="datetimeFigureOut">
              <a:rPr lang="en-US" smtClean="0"/>
              <a:t>6/5/2024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568AF-E336-4037-A081-1213DC681F08}" type="slidenum">
              <a:rPr lang="en-US" smtClean="0"/>
              <a:t>‹#›</a:t>
            </a:fld>
            <a:endParaRPr lang="en-US"/>
          </a:p>
        </p:txBody>
      </p:sp>
    </p:spTree>
    <p:extLst>
      <p:ext uri="{BB962C8B-B14F-4D97-AF65-F5344CB8AC3E}">
        <p14:creationId xmlns:p14="http://schemas.microsoft.com/office/powerpoint/2010/main" val="384401020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9C1150-9F40-4E76-880A-96A1E012B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819C2D-AAD9-4907-98D2-F01C7FF055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4F2A4-2D79-4993-A460-F0C9ABAEC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5610AF3F-E4C0-4EFC-9512-2AE6923BDA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9650D5-0905-4261-9B57-270FA8B55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544C0-94A9-452D-B1DA-9774074B9EB7}" type="slidenum">
              <a:rPr lang="en-US" smtClean="0"/>
              <a:t>‹#›</a:t>
            </a:fld>
            <a:endParaRPr lang="en-US"/>
          </a:p>
        </p:txBody>
      </p:sp>
    </p:spTree>
    <p:extLst>
      <p:ext uri="{BB962C8B-B14F-4D97-AF65-F5344CB8AC3E}">
        <p14:creationId xmlns:p14="http://schemas.microsoft.com/office/powerpoint/2010/main" val="18922178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9C1150-9F40-4E76-880A-96A1E012B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819C2D-AAD9-4907-98D2-F01C7FF055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4F2A4-2D79-4993-A460-F0C9ABAEC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5610AF3F-E4C0-4EFC-9512-2AE6923BDA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9650D5-0905-4261-9B57-270FA8B55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544C0-94A9-452D-B1DA-9774074B9EB7}" type="slidenum">
              <a:rPr lang="en-US" smtClean="0"/>
              <a:t>‹#›</a:t>
            </a:fld>
            <a:endParaRPr lang="en-US"/>
          </a:p>
        </p:txBody>
      </p:sp>
    </p:spTree>
    <p:extLst>
      <p:ext uri="{BB962C8B-B14F-4D97-AF65-F5344CB8AC3E}">
        <p14:creationId xmlns:p14="http://schemas.microsoft.com/office/powerpoint/2010/main" val="33203967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9C1150-9F40-4E76-880A-96A1E012B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819C2D-AAD9-4907-98D2-F01C7FF055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84F2A4-2D79-4993-A460-F0C9ABAEC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E9B1E-E39F-4E5B-A939-6EF40B848ABF}" type="datetimeFigureOut">
              <a:rPr lang="en-US" smtClean="0"/>
              <a:t>6/5/2024</a:t>
            </a:fld>
            <a:endParaRPr lang="en-US"/>
          </a:p>
        </p:txBody>
      </p:sp>
      <p:sp>
        <p:nvSpPr>
          <p:cNvPr id="5" name="Footer Placeholder 4">
            <a:extLst>
              <a:ext uri="{FF2B5EF4-FFF2-40B4-BE49-F238E27FC236}">
                <a16:creationId xmlns:a16="http://schemas.microsoft.com/office/drawing/2014/main" id="{5610AF3F-E4C0-4EFC-9512-2AE6923BDA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9650D5-0905-4261-9B57-270FA8B55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544C0-94A9-452D-B1DA-9774074B9EB7}" type="slidenum">
              <a:rPr lang="en-US" smtClean="0"/>
              <a:t>‹#›</a:t>
            </a:fld>
            <a:endParaRPr lang="en-US"/>
          </a:p>
        </p:txBody>
      </p:sp>
    </p:spTree>
    <p:extLst>
      <p:ext uri="{BB962C8B-B14F-4D97-AF65-F5344CB8AC3E}">
        <p14:creationId xmlns:p14="http://schemas.microsoft.com/office/powerpoint/2010/main" val="7205866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A3455E-5BFC-449C-81F8-1978863F13F6}"/>
              </a:ext>
            </a:extLst>
          </p:cNvPr>
          <p:cNvSpPr/>
          <p:nvPr/>
        </p:nvSpPr>
        <p:spPr>
          <a:xfrm>
            <a:off x="0" y="4521666"/>
            <a:ext cx="12192000" cy="23363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 Joseph Community Health Foundation</a:t>
            </a:r>
          </a:p>
        </p:txBody>
      </p:sp>
      <p:pic>
        <p:nvPicPr>
          <p:cNvPr id="4" name="Picture 3" descr="A picture containing text, sign&#10;&#10;Description automatically generated">
            <a:extLst>
              <a:ext uri="{FF2B5EF4-FFF2-40B4-BE49-F238E27FC236}">
                <a16:creationId xmlns:a16="http://schemas.microsoft.com/office/drawing/2014/main" id="{92478E9E-3F2B-4410-A193-89B8DCA65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044" y="1161396"/>
            <a:ext cx="5140596" cy="1632140"/>
          </a:xfrm>
          <a:prstGeom prst="rect">
            <a:avLst/>
          </a:prstGeom>
        </p:spPr>
      </p:pic>
    </p:spTree>
    <p:extLst>
      <p:ext uri="{BB962C8B-B14F-4D97-AF65-F5344CB8AC3E}">
        <p14:creationId xmlns:p14="http://schemas.microsoft.com/office/powerpoint/2010/main" val="1729568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0474A"/>
        </a:solidFill>
        <a:effectLst/>
      </p:bgPr>
    </p:bg>
    <p:spTree>
      <p:nvGrpSpPr>
        <p:cNvPr id="1" name=""/>
        <p:cNvGrpSpPr/>
        <p:nvPr/>
      </p:nvGrpSpPr>
      <p:grpSpPr>
        <a:xfrm>
          <a:off x="0" y="0"/>
          <a:ext cx="0" cy="0"/>
          <a:chOff x="0" y="0"/>
          <a:chExt cx="0" cy="0"/>
        </a:xfrm>
      </p:grpSpPr>
      <p:pic>
        <p:nvPicPr>
          <p:cNvPr id="2" name="Content Placeholder 3" descr="A picture containing drawing&#10;&#10;Description automatically generated">
            <a:extLst>
              <a:ext uri="{FF2B5EF4-FFF2-40B4-BE49-F238E27FC236}">
                <a16:creationId xmlns:a16="http://schemas.microsoft.com/office/drawing/2014/main" id="{DAD38409-E490-4E1C-B3A4-4ED2342E77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3417" y="4336247"/>
            <a:ext cx="457200" cy="457200"/>
          </a:xfrm>
          <a:prstGeom prst="rect">
            <a:avLst/>
          </a:prstGeom>
        </p:spPr>
      </p:pic>
      <p:grpSp>
        <p:nvGrpSpPr>
          <p:cNvPr id="3" name="Group 2">
            <a:extLst>
              <a:ext uri="{FF2B5EF4-FFF2-40B4-BE49-F238E27FC236}">
                <a16:creationId xmlns:a16="http://schemas.microsoft.com/office/drawing/2014/main" id="{2D77561F-BEFB-4E62-8EE6-8B8BB634F56A}"/>
              </a:ext>
            </a:extLst>
          </p:cNvPr>
          <p:cNvGrpSpPr/>
          <p:nvPr/>
        </p:nvGrpSpPr>
        <p:grpSpPr>
          <a:xfrm>
            <a:off x="1447800" y="3431209"/>
            <a:ext cx="6879395" cy="476295"/>
            <a:chOff x="500672" y="2971800"/>
            <a:chExt cx="6879395" cy="476295"/>
          </a:xfrm>
        </p:grpSpPr>
        <p:pic>
          <p:nvPicPr>
            <p:cNvPr id="4" name="Picture 3" descr="A picture containing drawing&#10;&#10;Description automatically generated">
              <a:extLst>
                <a:ext uri="{FF2B5EF4-FFF2-40B4-BE49-F238E27FC236}">
                  <a16:creationId xmlns:a16="http://schemas.microsoft.com/office/drawing/2014/main" id="{B30D4012-544D-4269-B9E2-147A166DD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672" y="2971800"/>
              <a:ext cx="452817" cy="457200"/>
            </a:xfrm>
            <a:prstGeom prst="rect">
              <a:avLst/>
            </a:prstGeom>
          </p:spPr>
        </p:pic>
        <p:sp>
          <p:nvSpPr>
            <p:cNvPr id="5" name="Rectangle 4">
              <a:extLst>
                <a:ext uri="{FF2B5EF4-FFF2-40B4-BE49-F238E27FC236}">
                  <a16:creationId xmlns:a16="http://schemas.microsoft.com/office/drawing/2014/main" id="{A6C7AB67-1D5E-45C7-9C75-0E9DA7AF4D62}"/>
                </a:ext>
              </a:extLst>
            </p:cNvPr>
            <p:cNvSpPr/>
            <p:nvPr/>
          </p:nvSpPr>
          <p:spPr>
            <a:xfrm>
              <a:off x="1095269" y="2986430"/>
              <a:ext cx="628479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200" normalizeH="0" baseline="0" noProof="0" dirty="0">
                  <a:ln>
                    <a:noFill/>
                  </a:ln>
                  <a:solidFill>
                    <a:srgbClr val="F5F6F4"/>
                  </a:solidFill>
                  <a:effectLst/>
                  <a:uLnTx/>
                  <a:uFillTx/>
                  <a:latin typeface="Calibri"/>
                  <a:ea typeface="+mn-ea"/>
                  <a:cs typeface="+mn-cs"/>
                </a:rPr>
                <a:t>New Mercies Ministries</a:t>
              </a:r>
            </a:p>
          </p:txBody>
        </p:sp>
      </p:grpSp>
      <p:grpSp>
        <p:nvGrpSpPr>
          <p:cNvPr id="6" name="Group 5">
            <a:extLst>
              <a:ext uri="{FF2B5EF4-FFF2-40B4-BE49-F238E27FC236}">
                <a16:creationId xmlns:a16="http://schemas.microsoft.com/office/drawing/2014/main" id="{575B8D78-2639-42ED-947B-E27FBA61AA54}"/>
              </a:ext>
            </a:extLst>
          </p:cNvPr>
          <p:cNvGrpSpPr/>
          <p:nvPr/>
        </p:nvGrpSpPr>
        <p:grpSpPr>
          <a:xfrm>
            <a:off x="1443417" y="2526171"/>
            <a:ext cx="7155110" cy="461665"/>
            <a:chOff x="496289" y="3870097"/>
            <a:chExt cx="7155110" cy="461665"/>
          </a:xfrm>
        </p:grpSpPr>
        <p:pic>
          <p:nvPicPr>
            <p:cNvPr id="7" name="Picture 6" descr="A picture containing drawing&#10;&#10;Description automatically generated">
              <a:extLst>
                <a:ext uri="{FF2B5EF4-FFF2-40B4-BE49-F238E27FC236}">
                  <a16:creationId xmlns:a16="http://schemas.microsoft.com/office/drawing/2014/main" id="{E002554F-6314-4030-9C07-EAC2722159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89" y="3870097"/>
              <a:ext cx="457200" cy="457200"/>
            </a:xfrm>
            <a:prstGeom prst="rect">
              <a:avLst/>
            </a:prstGeom>
          </p:spPr>
        </p:pic>
        <p:sp>
          <p:nvSpPr>
            <p:cNvPr id="8" name="Rectangle 7">
              <a:extLst>
                <a:ext uri="{FF2B5EF4-FFF2-40B4-BE49-F238E27FC236}">
                  <a16:creationId xmlns:a16="http://schemas.microsoft.com/office/drawing/2014/main" id="{C28F61FC-2E1A-43EA-B3FE-AD851F776F78}"/>
                </a:ext>
              </a:extLst>
            </p:cNvPr>
            <p:cNvSpPr/>
            <p:nvPr/>
          </p:nvSpPr>
          <p:spPr>
            <a:xfrm>
              <a:off x="1095269" y="3870097"/>
              <a:ext cx="65561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200" normalizeH="0" baseline="0" noProof="0" dirty="0">
                  <a:ln>
                    <a:noFill/>
                  </a:ln>
                  <a:solidFill>
                    <a:srgbClr val="F5F6F4"/>
                  </a:solidFill>
                  <a:effectLst/>
                  <a:uLnTx/>
                  <a:uFillTx/>
                  <a:latin typeface="Calibri"/>
                  <a:ea typeface="+mn-ea"/>
                  <a:cs typeface="+mn-cs"/>
                </a:rPr>
                <a:t>New Mercies Ministries</a:t>
              </a:r>
            </a:p>
          </p:txBody>
        </p:sp>
      </p:grpSp>
      <p:sp>
        <p:nvSpPr>
          <p:cNvPr id="9" name="TextBox 8">
            <a:extLst>
              <a:ext uri="{FF2B5EF4-FFF2-40B4-BE49-F238E27FC236}">
                <a16:creationId xmlns:a16="http://schemas.microsoft.com/office/drawing/2014/main" id="{8DAA13B3-EC97-4986-AC92-631C22A153F8}"/>
              </a:ext>
            </a:extLst>
          </p:cNvPr>
          <p:cNvSpPr txBox="1"/>
          <p:nvPr/>
        </p:nvSpPr>
        <p:spPr>
          <a:xfrm>
            <a:off x="2042397" y="4377949"/>
            <a:ext cx="39707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300" dirty="0">
                <a:solidFill>
                  <a:srgbClr val="F5F6F4"/>
                </a:solidFill>
                <a:latin typeface="Calibri"/>
              </a:rPr>
              <a:t>n</a:t>
            </a:r>
            <a:r>
              <a:rPr kumimoji="0" lang="en-US" sz="2400" b="1" i="0" u="none" strike="noStrike" kern="1200" cap="none" spc="300" normalizeH="0" baseline="0" noProof="0" dirty="0" err="1">
                <a:ln>
                  <a:noFill/>
                </a:ln>
                <a:solidFill>
                  <a:srgbClr val="F5F6F4"/>
                </a:solidFill>
                <a:effectLst/>
                <a:uLnTx/>
                <a:uFillTx/>
                <a:latin typeface="Calibri"/>
                <a:ea typeface="+mn-ea"/>
                <a:cs typeface="+mn-cs"/>
              </a:rPr>
              <a:t>mm_northeastindiana</a:t>
            </a:r>
            <a:endParaRPr kumimoji="0" lang="en-US" sz="2400" b="1" i="0" u="none" strike="noStrike" kern="1200" cap="none" spc="300" normalizeH="0" baseline="0" noProof="0" dirty="0">
              <a:ln>
                <a:noFill/>
              </a:ln>
              <a:solidFill>
                <a:srgbClr val="F5F6F4"/>
              </a:solidFill>
              <a:effectLst/>
              <a:uLnTx/>
              <a:uFillTx/>
              <a:latin typeface="Calibri"/>
              <a:ea typeface="+mn-ea"/>
              <a:cs typeface="+mn-cs"/>
            </a:endParaRPr>
          </a:p>
        </p:txBody>
      </p:sp>
      <p:sp>
        <p:nvSpPr>
          <p:cNvPr id="10" name="TextBox 9">
            <a:extLst>
              <a:ext uri="{FF2B5EF4-FFF2-40B4-BE49-F238E27FC236}">
                <a16:creationId xmlns:a16="http://schemas.microsoft.com/office/drawing/2014/main" id="{B88C1002-9DFD-40DF-9C5C-B01EBAF10D64}"/>
              </a:ext>
            </a:extLst>
          </p:cNvPr>
          <p:cNvSpPr txBox="1"/>
          <p:nvPr/>
        </p:nvSpPr>
        <p:spPr>
          <a:xfrm>
            <a:off x="1371600" y="1026863"/>
            <a:ext cx="2997937"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F5F6F4"/>
                </a:solidFill>
                <a:effectLst/>
                <a:uLnTx/>
                <a:uFillTx/>
                <a:latin typeface="Arial" panose="020B0604020202020204" pitchFamily="34" charset="0"/>
                <a:ea typeface="+mn-ea"/>
                <a:cs typeface="Arial" panose="020B0604020202020204" pitchFamily="34" charset="0"/>
              </a:rPr>
              <a:t>Follow Us</a:t>
            </a:r>
          </a:p>
        </p:txBody>
      </p:sp>
      <p:pic>
        <p:nvPicPr>
          <p:cNvPr id="13" name="Picture 12">
            <a:extLst>
              <a:ext uri="{FF2B5EF4-FFF2-40B4-BE49-F238E27FC236}">
                <a16:creationId xmlns:a16="http://schemas.microsoft.com/office/drawing/2014/main" id="{82A133F2-3942-41F8-B17E-A3E3A7F1F16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621930" y="2894"/>
            <a:ext cx="4570070" cy="6855106"/>
          </a:xfrm>
          <a:prstGeom prst="rect">
            <a:avLst/>
          </a:prstGeom>
        </p:spPr>
      </p:pic>
    </p:spTree>
    <p:extLst>
      <p:ext uri="{BB962C8B-B14F-4D97-AF65-F5344CB8AC3E}">
        <p14:creationId xmlns:p14="http://schemas.microsoft.com/office/powerpoint/2010/main" val="5514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0474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5A8482-B597-426B-AC5D-7699355FE511}"/>
              </a:ext>
            </a:extLst>
          </p:cNvPr>
          <p:cNvSpPr txBox="1"/>
          <p:nvPr/>
        </p:nvSpPr>
        <p:spPr>
          <a:xfrm>
            <a:off x="685800" y="1046584"/>
            <a:ext cx="3424335"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Questions?</a:t>
            </a:r>
          </a:p>
        </p:txBody>
      </p:sp>
      <p:sp>
        <p:nvSpPr>
          <p:cNvPr id="3" name="TextBox 2">
            <a:extLst>
              <a:ext uri="{FF2B5EF4-FFF2-40B4-BE49-F238E27FC236}">
                <a16:creationId xmlns:a16="http://schemas.microsoft.com/office/drawing/2014/main" id="{A73D9B4D-0F37-49C6-B2DE-2A8FD67C4C62}"/>
              </a:ext>
            </a:extLst>
          </p:cNvPr>
          <p:cNvSpPr txBox="1"/>
          <p:nvPr/>
        </p:nvSpPr>
        <p:spPr>
          <a:xfrm>
            <a:off x="685800" y="2590800"/>
            <a:ext cx="8718028" cy="27546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3500" b="1" i="0" u="none" strike="noStrike" kern="1200" cap="none" spc="200" normalizeH="0" baseline="0" noProof="0">
                <a:ln>
                  <a:noFill/>
                </a:ln>
                <a:solidFill>
                  <a:srgbClr val="FFFFFF"/>
                </a:solidFill>
                <a:effectLst/>
                <a:uLnTx/>
                <a:uFillTx/>
                <a:cs typeface="Arial" panose="020B0604020202020204" pitchFamily="34" charset="0"/>
              </a:rPr>
              <a:t>Email Us: </a:t>
            </a:r>
            <a:r>
              <a:rPr kumimoji="0" lang="en-US" sz="3000" i="0" u="none" strike="noStrike" kern="1200" cap="none" spc="200" normalizeH="0" baseline="0" noProof="0">
                <a:ln>
                  <a:noFill/>
                </a:ln>
                <a:solidFill>
                  <a:srgbClr val="FFFFFF"/>
                </a:solidFill>
                <a:effectLst/>
                <a:uLnTx/>
                <a:uFillTx/>
                <a:cs typeface="Arial" panose="020B0604020202020204" pitchFamily="34" charset="0"/>
              </a:rPr>
              <a:t>northeastindiana@new-mercies.org</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3500" b="1" i="0" u="none" strike="noStrike" kern="1200" cap="none" spc="200" normalizeH="0" baseline="0" noProof="0">
                <a:ln>
                  <a:noFill/>
                </a:ln>
                <a:solidFill>
                  <a:srgbClr val="FFFFFF"/>
                </a:solidFill>
                <a:effectLst/>
                <a:uLnTx/>
                <a:uFillTx/>
                <a:cs typeface="Arial" panose="020B0604020202020204" pitchFamily="34" charset="0"/>
              </a:rPr>
              <a:t>Phone:  </a:t>
            </a:r>
            <a:r>
              <a:rPr kumimoji="0" lang="en-US" sz="3000" i="0" u="none" strike="noStrike" kern="1200" cap="none" spc="200" normalizeH="0" baseline="0" noProof="0">
                <a:ln>
                  <a:noFill/>
                </a:ln>
                <a:solidFill>
                  <a:srgbClr val="FFFFFF"/>
                </a:solidFill>
                <a:effectLst/>
                <a:uLnTx/>
                <a:uFillTx/>
                <a:cs typeface="Arial" panose="020B0604020202020204" pitchFamily="34" charset="0"/>
              </a:rPr>
              <a:t>260.627.9002</a:t>
            </a:r>
            <a:endParaRPr kumimoji="0" lang="en-US" sz="3000" i="0" u="none" strike="noStrike" kern="1200" cap="none" spc="0" normalizeH="0" baseline="0" noProof="0">
              <a:ln>
                <a:noFill/>
              </a:ln>
              <a:solidFill>
                <a:srgbClr val="FFFFFF"/>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3500" b="1" i="0" u="none" strike="noStrike" kern="1200" cap="none" spc="200" normalizeH="0" baseline="0" noProof="0">
                <a:ln>
                  <a:noFill/>
                </a:ln>
                <a:solidFill>
                  <a:srgbClr val="FFFFFF"/>
                </a:solidFill>
                <a:effectLst/>
                <a:uLnTx/>
                <a:uFillTx/>
                <a:cs typeface="Arial" panose="020B0604020202020204" pitchFamily="34" charset="0"/>
              </a:rPr>
              <a:t>Website: </a:t>
            </a:r>
            <a:r>
              <a:rPr kumimoji="0" lang="en-US" sz="3000" i="0" u="none" strike="noStrike" kern="1200" cap="none" spc="200" normalizeH="0" baseline="0" noProof="0">
                <a:ln>
                  <a:noFill/>
                </a:ln>
                <a:solidFill>
                  <a:srgbClr val="FFFFFF"/>
                </a:solidFill>
                <a:effectLst/>
                <a:uLnTx/>
                <a:uFillTx/>
                <a:cs typeface="Arial" panose="020B0604020202020204" pitchFamily="34" charset="0"/>
              </a:rPr>
              <a:t>new-mercies.org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9035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38573-CC4A-4419-AF49-E79822672DCE}"/>
              </a:ext>
            </a:extLst>
          </p:cNvPr>
          <p:cNvSpPr>
            <a:spLocks noGrp="1"/>
          </p:cNvSpPr>
          <p:nvPr>
            <p:ph type="title"/>
          </p:nvPr>
        </p:nvSpPr>
        <p:spPr>
          <a:xfrm>
            <a:off x="429768" y="411480"/>
            <a:ext cx="11201400" cy="1106424"/>
          </a:xfrm>
        </p:spPr>
        <p:txBody>
          <a:bodyPr>
            <a:normAutofit/>
          </a:bodyPr>
          <a:lstStyle/>
          <a:p>
            <a:r>
              <a:rPr lang="en-US" sz="3600" dirty="0">
                <a:latin typeface="Arial" panose="020B0604020202020204" pitchFamily="34" charset="0"/>
                <a:cs typeface="Arial" panose="020B0604020202020204" pitchFamily="34" charset="0"/>
              </a:rPr>
              <a:t>About New Mercies Ministries</a:t>
            </a:r>
            <a:endParaRPr lang="en-US" sz="3600" dirty="0"/>
          </a:p>
        </p:txBody>
      </p:sp>
      <p:pic>
        <p:nvPicPr>
          <p:cNvPr id="6" name="Picture 5" descr="A group of children smiling&#10;&#10;Description automatically generated with medium confidence">
            <a:extLst>
              <a:ext uri="{FF2B5EF4-FFF2-40B4-BE49-F238E27FC236}">
                <a16:creationId xmlns:a16="http://schemas.microsoft.com/office/drawing/2014/main" id="{FDF49FF7-B143-4CD0-9F22-9D1B97B933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7" r="499" b="3928"/>
          <a:stretch/>
        </p:blipFill>
        <p:spPr>
          <a:xfrm>
            <a:off x="429768" y="1721923"/>
            <a:ext cx="6704891" cy="4342976"/>
          </a:xfrm>
          <a:prstGeom prst="rect">
            <a:avLst/>
          </a:prstGeom>
        </p:spPr>
      </p:pic>
      <p:sp>
        <p:nvSpPr>
          <p:cNvPr id="7" name="Content Placeholder 6">
            <a:extLst>
              <a:ext uri="{FF2B5EF4-FFF2-40B4-BE49-F238E27FC236}">
                <a16:creationId xmlns:a16="http://schemas.microsoft.com/office/drawing/2014/main" id="{9EB884DA-56D3-4349-82F2-6F09DD0E68E3}"/>
              </a:ext>
            </a:extLst>
          </p:cNvPr>
          <p:cNvSpPr>
            <a:spLocks noGrp="1"/>
          </p:cNvSpPr>
          <p:nvPr>
            <p:ph idx="1"/>
          </p:nvPr>
        </p:nvSpPr>
        <p:spPr>
          <a:xfrm>
            <a:off x="7315201" y="1721923"/>
            <a:ext cx="4447031" cy="2450582"/>
          </a:xfrm>
        </p:spPr>
        <p:txBody>
          <a:bodyPr anchor="ctr">
            <a:normAutofit/>
          </a:bodyPr>
          <a:lstStyle/>
          <a:p>
            <a:pPr marL="0" indent="0">
              <a:buNone/>
            </a:pPr>
            <a:r>
              <a:rPr lang="en-US" sz="3200" dirty="0">
                <a:latin typeface="Arial" panose="020B0604020202020204" pitchFamily="34" charset="0"/>
                <a:cs typeface="Arial" panose="020B0604020202020204" pitchFamily="34" charset="0"/>
              </a:rPr>
              <a:t>Mission Statement: </a:t>
            </a:r>
          </a:p>
          <a:p>
            <a:pPr marL="0" indent="0">
              <a:buNone/>
            </a:pPr>
            <a:r>
              <a:rPr lang="en-US" sz="2000" b="0" i="0" dirty="0">
                <a:effectLst/>
                <a:latin typeface="Arial" panose="020B0604020202020204" pitchFamily="34" charset="0"/>
                <a:cs typeface="Arial" panose="020B0604020202020204" pitchFamily="34" charset="0"/>
              </a:rPr>
              <a:t>A gospel-centered organization providing supportive connections, safe housing, and restorative services for women and families, empowering them to gain stability and ultimately live independently.</a:t>
            </a:r>
          </a:p>
          <a:p>
            <a:pPr marL="0" indent="0">
              <a:buNone/>
            </a:pPr>
            <a:endParaRPr lang="en-US" sz="2000" dirty="0">
              <a:latin typeface="Arial" panose="020B0604020202020204" pitchFamily="34" charset="0"/>
              <a:cs typeface="Arial" panose="020B0604020202020204" pitchFamily="34" charset="0"/>
            </a:endParaRPr>
          </a:p>
          <a:p>
            <a:endParaRPr lang="en-US" sz="1400" dirty="0"/>
          </a:p>
        </p:txBody>
      </p:sp>
      <p:sp>
        <p:nvSpPr>
          <p:cNvPr id="3" name="Content Placeholder 6">
            <a:extLst>
              <a:ext uri="{FF2B5EF4-FFF2-40B4-BE49-F238E27FC236}">
                <a16:creationId xmlns:a16="http://schemas.microsoft.com/office/drawing/2014/main" id="{94CB7157-3170-30E3-7945-BEE65703F81F}"/>
              </a:ext>
            </a:extLst>
          </p:cNvPr>
          <p:cNvSpPr txBox="1">
            <a:spLocks/>
          </p:cNvSpPr>
          <p:nvPr/>
        </p:nvSpPr>
        <p:spPr>
          <a:xfrm>
            <a:off x="7315202" y="3968884"/>
            <a:ext cx="4627572" cy="2655651"/>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0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30474A"/>
                </a:solidFill>
                <a:effectLst/>
                <a:uLnTx/>
                <a:uFillTx/>
                <a:latin typeface="Arial" panose="020B0604020202020204" pitchFamily="34" charset="0"/>
                <a:ea typeface="+mn-ea"/>
                <a:cs typeface="Arial" panose="020B0604020202020204" pitchFamily="34" charset="0"/>
              </a:rPr>
              <a:t>Core Values: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0474A"/>
                </a:solidFill>
                <a:effectLst/>
                <a:uLnTx/>
                <a:uFillTx/>
                <a:latin typeface="Arial" panose="020B0604020202020204" pitchFamily="34" charset="0"/>
                <a:ea typeface="+mn-ea"/>
                <a:cs typeface="Arial" panose="020B0604020202020204" pitchFamily="34" charset="0"/>
              </a:rPr>
              <a:t>Grace-Based Relationships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30474A"/>
                </a:solidFill>
                <a:effectLst/>
                <a:uLnTx/>
                <a:uFillTx/>
                <a:latin typeface="Arial" panose="020B0604020202020204" pitchFamily="34" charset="0"/>
                <a:ea typeface="+mn-ea"/>
                <a:cs typeface="Arial" panose="020B0604020202020204" pitchFamily="34" charset="0"/>
              </a:rPr>
              <a:t>non-judgmental and seeking to understand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30474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0474A"/>
                </a:solidFill>
                <a:effectLst/>
                <a:uLnTx/>
                <a:uFillTx/>
                <a:latin typeface="Arial" panose="020B0604020202020204" pitchFamily="34" charset="0"/>
                <a:ea typeface="+mn-ea"/>
                <a:cs typeface="Arial" panose="020B0604020202020204" pitchFamily="34" charset="0"/>
              </a:rPr>
              <a:t>Christ-Like Service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30474A"/>
                </a:solidFill>
                <a:effectLst/>
                <a:uLnTx/>
                <a:uFillTx/>
                <a:latin typeface="Arial" panose="020B0604020202020204" pitchFamily="34" charset="0"/>
                <a:ea typeface="+mn-ea"/>
                <a:cs typeface="Arial" panose="020B0604020202020204" pitchFamily="34" charset="0"/>
              </a:rPr>
              <a:t>loving neighbors as Christ loves us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30474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0474A"/>
                </a:solidFill>
                <a:effectLst/>
                <a:uLnTx/>
                <a:uFillTx/>
                <a:latin typeface="Arial" panose="020B0604020202020204" pitchFamily="34" charset="0"/>
                <a:ea typeface="+mn-ea"/>
                <a:cs typeface="Arial" panose="020B0604020202020204" pitchFamily="34" charset="0"/>
              </a:rPr>
              <a:t>Trustworthy Stewardship</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30474A"/>
                </a:solidFill>
                <a:effectLst/>
                <a:uLnTx/>
                <a:uFillTx/>
                <a:latin typeface="Arial" panose="020B0604020202020204" pitchFamily="34" charset="0"/>
                <a:ea typeface="+mn-ea"/>
                <a:cs typeface="Arial" panose="020B0604020202020204" pitchFamily="34" charset="0"/>
              </a:rPr>
              <a:t>rooted in best practices and what works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30474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0474A"/>
                </a:solidFill>
                <a:effectLst/>
                <a:uLnTx/>
                <a:uFillTx/>
                <a:latin typeface="Arial" panose="020B0604020202020204" pitchFamily="34" charset="0"/>
                <a:ea typeface="+mn-ea"/>
                <a:cs typeface="Arial" panose="020B0604020202020204" pitchFamily="34" charset="0"/>
              </a:rPr>
              <a:t>Dignity in Care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rgbClr val="30474A"/>
                </a:solidFill>
                <a:effectLst/>
                <a:uLnTx/>
                <a:uFillTx/>
                <a:latin typeface="Arial" panose="020B0604020202020204" pitchFamily="34" charset="0"/>
                <a:ea typeface="+mn-ea"/>
                <a:cs typeface="Arial" panose="020B0604020202020204" pitchFamily="34" charset="0"/>
              </a:rPr>
              <a:t>empowering and doing-with not compelling and doing for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0474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867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16DA78C-19B4-488D-B0E0-CDA88E2627C5}"/>
              </a:ext>
            </a:extLst>
          </p:cNvPr>
          <p:cNvPicPr>
            <a:picLocks noChangeAspect="1"/>
          </p:cNvPicPr>
          <p:nvPr/>
        </p:nvPicPr>
        <p:blipFill rotWithShape="1">
          <a:blip r:embed="rId3">
            <a:extLst>
              <a:ext uri="{28A0092B-C50C-407E-A947-70E740481C1C}">
                <a14:useLocalDpi xmlns:a14="http://schemas.microsoft.com/office/drawing/2010/main" val="0"/>
              </a:ext>
            </a:extLst>
          </a:blip>
          <a:srcRect r="5882" b="-1"/>
          <a:stretch/>
        </p:blipFill>
        <p:spPr>
          <a:xfrm>
            <a:off x="2522356" y="10"/>
            <a:ext cx="9669642" cy="6857990"/>
          </a:xfrm>
          <a:prstGeom prst="rect">
            <a:avLst/>
          </a:prstGeom>
        </p:spPr>
      </p:pic>
      <p:sp>
        <p:nvSpPr>
          <p:cNvPr id="14"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4A854E0-8986-408C-A4FA-73AC6DF4FE6D}"/>
              </a:ext>
            </a:extLst>
          </p:cNvPr>
          <p:cNvSpPr txBox="1"/>
          <p:nvPr/>
        </p:nvSpPr>
        <p:spPr>
          <a:xfrm>
            <a:off x="569168" y="365125"/>
            <a:ext cx="4091222" cy="1899912"/>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500" b="0" i="0" u="none" strike="noStrike" cap="none" spc="0" normalizeH="0" baseline="0" noProof="0" dirty="0">
                <a:ln>
                  <a:noFill/>
                </a:ln>
                <a:effectLst/>
                <a:uLnTx/>
                <a:uFillTx/>
                <a:latin typeface="Arial" panose="020B0604020202020204" pitchFamily="34" charset="0"/>
                <a:ea typeface="+mj-ea"/>
                <a:cs typeface="Arial" panose="020B0604020202020204" pitchFamily="34" charset="0"/>
              </a:rPr>
              <a:t>The Need</a:t>
            </a:r>
          </a:p>
        </p:txBody>
      </p:sp>
      <p:sp>
        <p:nvSpPr>
          <p:cNvPr id="4" name="Rectangle 3"/>
          <p:cNvSpPr/>
          <p:nvPr/>
        </p:nvSpPr>
        <p:spPr>
          <a:xfrm>
            <a:off x="703684" y="2352042"/>
            <a:ext cx="4135953" cy="3742762"/>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lang="en-US" sz="2500" dirty="0"/>
              <a:t>Families facing difficult life circumstances</a:t>
            </a:r>
            <a:endParaRPr kumimoji="0" lang="en-US" sz="25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endParaRPr>
          </a:p>
          <a:p>
            <a:pPr marL="285750" indent="-228600">
              <a:lnSpc>
                <a:spcPct val="90000"/>
              </a:lnSpc>
              <a:spcAft>
                <a:spcPts val="600"/>
              </a:spcAft>
              <a:buFont typeface="Arial" panose="020B0604020202020204" pitchFamily="34" charset="0"/>
              <a:buChar char="•"/>
            </a:pPr>
            <a:r>
              <a:rPr lang="en-US" sz="2300" dirty="0"/>
              <a:t>Homelessness </a:t>
            </a:r>
          </a:p>
          <a:p>
            <a:pPr marL="285750" indent="-228600">
              <a:lnSpc>
                <a:spcPct val="90000"/>
              </a:lnSpc>
              <a:spcAft>
                <a:spcPts val="600"/>
              </a:spcAft>
              <a:buFont typeface="Arial" panose="020B0604020202020204" pitchFamily="34" charset="0"/>
              <a:buChar char="•"/>
            </a:pPr>
            <a:r>
              <a:rPr lang="en-US" sz="2300" dirty="0"/>
              <a:t>Medical / Hospitalization </a:t>
            </a:r>
          </a:p>
          <a:p>
            <a:pPr marL="285750" indent="-228600">
              <a:lnSpc>
                <a:spcPct val="90000"/>
              </a:lnSpc>
              <a:spcAft>
                <a:spcPts val="600"/>
              </a:spcAft>
              <a:buFont typeface="Arial" panose="020B0604020202020204" pitchFamily="34" charset="0"/>
              <a:buChar char="•"/>
            </a:pPr>
            <a:r>
              <a:rPr lang="en-US" sz="2300" dirty="0"/>
              <a:t>Mental Health Issues </a:t>
            </a:r>
          </a:p>
          <a:p>
            <a:pPr marL="285750" indent="-228600">
              <a:lnSpc>
                <a:spcPct val="90000"/>
              </a:lnSpc>
              <a:spcAft>
                <a:spcPts val="600"/>
              </a:spcAft>
              <a:buFont typeface="Arial" panose="020B0604020202020204" pitchFamily="34" charset="0"/>
              <a:buChar char="•"/>
            </a:pPr>
            <a:r>
              <a:rPr lang="en-US" sz="2300" dirty="0"/>
              <a:t>Unemployment </a:t>
            </a:r>
          </a:p>
          <a:p>
            <a:pPr marL="285750" indent="-228600">
              <a:lnSpc>
                <a:spcPct val="90000"/>
              </a:lnSpc>
              <a:spcAft>
                <a:spcPts val="600"/>
              </a:spcAft>
              <a:buFont typeface="Arial" panose="020B0604020202020204" pitchFamily="34" charset="0"/>
              <a:buChar char="•"/>
            </a:pPr>
            <a:r>
              <a:rPr lang="en-US" sz="2300" dirty="0"/>
              <a:t>Domestic Violence </a:t>
            </a:r>
          </a:p>
          <a:p>
            <a:pPr marL="285750" indent="-228600">
              <a:lnSpc>
                <a:spcPct val="90000"/>
              </a:lnSpc>
              <a:spcAft>
                <a:spcPts val="600"/>
              </a:spcAft>
              <a:buFont typeface="Arial" panose="020B0604020202020204" pitchFamily="34" charset="0"/>
              <a:buChar char="•"/>
            </a:pPr>
            <a:r>
              <a:rPr lang="en-US" sz="2300" dirty="0"/>
              <a:t>Drug / Alcohol Rehabilitation </a:t>
            </a:r>
          </a:p>
        </p:txBody>
      </p:sp>
      <p:sp>
        <p:nvSpPr>
          <p:cNvPr id="2" name="TextBox 1"/>
          <p:cNvSpPr txBox="1"/>
          <p:nvPr/>
        </p:nvSpPr>
        <p:spPr>
          <a:xfrm>
            <a:off x="1802320" y="2818386"/>
            <a:ext cx="2236280" cy="3573270"/>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1500" b="0" i="0" u="none" strike="noStrike" kern="1200" cap="none" spc="0" normalizeH="0" baseline="0" noProof="0" dirty="0">
              <a:ln>
                <a:noFill/>
              </a:ln>
              <a:solidFill>
                <a:srgbClr val="314149"/>
              </a:solidFill>
              <a:effectLst/>
              <a:uLnTx/>
              <a:uFillTx/>
              <a:latin typeface="Calibri"/>
              <a:ea typeface="+mn-ea"/>
              <a:cs typeface="+mn-cs"/>
            </a:endParaRPr>
          </a:p>
        </p:txBody>
      </p:sp>
      <p:cxnSp>
        <p:nvCxnSpPr>
          <p:cNvPr id="52" name="Straight Connector 51">
            <a:extLst>
              <a:ext uri="{FF2B5EF4-FFF2-40B4-BE49-F238E27FC236}">
                <a16:creationId xmlns:a16="http://schemas.microsoft.com/office/drawing/2014/main" id="{1BB8DC60-F733-41CF-86BD-CBEA61044E52}"/>
              </a:ext>
            </a:extLst>
          </p:cNvPr>
          <p:cNvCxnSpPr>
            <a:cxnSpLocks/>
          </p:cNvCxnSpPr>
          <p:nvPr/>
        </p:nvCxnSpPr>
        <p:spPr>
          <a:xfrm>
            <a:off x="708987" y="1752578"/>
            <a:ext cx="3435641" cy="0"/>
          </a:xfrm>
          <a:prstGeom prst="line">
            <a:avLst/>
          </a:prstGeom>
          <a:ln>
            <a:solidFill>
              <a:srgbClr val="3F7669"/>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88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42">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8"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6293040-0123-456A-BC13-FA04527505F9}"/>
              </a:ext>
            </a:extLst>
          </p:cNvPr>
          <p:cNvSpPr txBox="1"/>
          <p:nvPr/>
        </p:nvSpPr>
        <p:spPr>
          <a:xfrm>
            <a:off x="713064" y="978619"/>
            <a:ext cx="3682767" cy="1106424"/>
          </a:xfrm>
          <a:prstGeom prst="rect">
            <a:avLst/>
          </a:prstGeom>
        </p:spPr>
        <p:txBody>
          <a:bodyPr vert="horz" lIns="91440" tIns="45720" rIns="91440" bIns="45720" rtlCol="0" anchor="ctr">
            <a:noAutofit/>
          </a:bodyPr>
          <a:lstStyle/>
          <a:p>
            <a:pPr marL="0" marR="0" lvl="0" indent="0" fontAlgn="auto">
              <a:lnSpc>
                <a:spcPct val="90000"/>
              </a:lnSpc>
              <a:spcBef>
                <a:spcPct val="0"/>
              </a:spcBef>
              <a:spcAft>
                <a:spcPts val="600"/>
              </a:spcAft>
              <a:buClrTx/>
              <a:buSzTx/>
              <a:tabLst/>
              <a:defRPr/>
            </a:pPr>
            <a:r>
              <a:rPr kumimoji="0" lang="en-US" sz="4000" b="0" i="0" u="none" strike="noStrike" cap="none" spc="0" normalizeH="0" baseline="0" noProof="0">
                <a:ln>
                  <a:noFill/>
                </a:ln>
                <a:effectLst/>
                <a:uLnTx/>
                <a:uFillTx/>
                <a:latin typeface="Arial" panose="020B0604020202020204" pitchFamily="34" charset="0"/>
                <a:ea typeface="+mj-ea"/>
                <a:cs typeface="Arial" panose="020B0604020202020204" pitchFamily="34" charset="0"/>
              </a:rPr>
              <a:t>The Response</a:t>
            </a:r>
            <a:endParaRPr kumimoji="0" lang="en-US" sz="4000" b="0" i="0" u="none" strike="noStrike"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69"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0" name="Rectangle 48">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1BF00B8-52EA-496B-A284-6BA24EFE9E5C}"/>
              </a:ext>
            </a:extLst>
          </p:cNvPr>
          <p:cNvSpPr txBox="1"/>
          <p:nvPr/>
        </p:nvSpPr>
        <p:spPr>
          <a:xfrm>
            <a:off x="841247" y="2359152"/>
            <a:ext cx="3410712" cy="3425043"/>
          </a:xfrm>
          <a:prstGeom prst="rect">
            <a:avLst/>
          </a:prstGeom>
        </p:spPr>
        <p:txBody>
          <a:bodyPr vert="horz" lIns="91440" tIns="45720" rIns="91440" bIns="45720" rtlCol="0" anchor="t">
            <a:normAutofit/>
          </a:bodyPr>
          <a:lstStyle/>
          <a:p>
            <a:pPr marR="0" lvl="0" fontAlgn="auto">
              <a:lnSpc>
                <a:spcPct val="90000"/>
              </a:lnSpc>
              <a:spcBef>
                <a:spcPts val="0"/>
              </a:spcBef>
              <a:spcAft>
                <a:spcPts val="600"/>
              </a:spcAft>
              <a:buClrTx/>
              <a:buSzTx/>
              <a:tabLst/>
              <a:defRPr/>
            </a:pPr>
            <a:r>
              <a:rPr lang="en-US" sz="2500" dirty="0"/>
              <a:t>New Mercies Ministries</a:t>
            </a:r>
            <a:endParaRPr kumimoji="0" lang="en-US" sz="250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endParaRPr>
          </a:p>
          <a:p>
            <a:pPr>
              <a:lnSpc>
                <a:spcPct val="90000"/>
              </a:lnSpc>
              <a:defRPr/>
            </a:pPr>
            <a:r>
              <a:rPr kumimoji="0" lang="en-US" sz="2800" b="0" i="0" u="none" strike="noStrike" cap="none" spc="0" normalizeH="0" baseline="0" noProof="0" dirty="0">
                <a:ln>
                  <a:noFill/>
                </a:ln>
                <a:effectLst/>
                <a:uLnTx/>
                <a:uFillTx/>
              </a:rPr>
              <a:t>A network of Host Families who provide parents in need with a loving home </a:t>
            </a:r>
            <a:r>
              <a:rPr lang="en-US" sz="2800" dirty="0"/>
              <a:t>to</a:t>
            </a:r>
            <a:r>
              <a:rPr kumimoji="0" lang="en-US" sz="2800" b="0" i="0" u="none" strike="noStrike" cap="none" spc="0" normalizeH="0" baseline="0" noProof="0" dirty="0">
                <a:ln>
                  <a:noFill/>
                </a:ln>
                <a:effectLst/>
                <a:uLnTx/>
                <a:uFillTx/>
              </a:rPr>
              <a:t> safely host their children temporarily</a:t>
            </a:r>
            <a:r>
              <a:rPr lang="en-US" sz="1700" dirty="0"/>
              <a:t>.</a:t>
            </a:r>
            <a:endParaRPr lang="en-US" sz="1700" b="0" i="0" u="none" strike="noStrike" cap="none" spc="0" normalizeH="0" baseline="0" noProof="0" dirty="0">
              <a:ln>
                <a:noFill/>
              </a:ln>
              <a:effectLst/>
              <a:uLnTx/>
              <a:uFillTx/>
              <a:cs typeface="Calibri"/>
            </a:endParaRPr>
          </a:p>
        </p:txBody>
      </p:sp>
      <p:pic>
        <p:nvPicPr>
          <p:cNvPr id="7" name="Picture 6" descr="A picture containing water, outdoor, sky, person&#10;&#10;Description automatically generated">
            <a:extLst>
              <a:ext uri="{FF2B5EF4-FFF2-40B4-BE49-F238E27FC236}">
                <a16:creationId xmlns:a16="http://schemas.microsoft.com/office/drawing/2014/main" id="{9B54C800-E3D0-4222-BFD6-BF697C75A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700" y="0"/>
            <a:ext cx="4578104" cy="6858000"/>
          </a:xfrm>
          <a:prstGeom prst="rect">
            <a:avLst/>
          </a:prstGeom>
        </p:spPr>
      </p:pic>
    </p:spTree>
    <p:extLst>
      <p:ext uri="{BB962C8B-B14F-4D97-AF65-F5344CB8AC3E}">
        <p14:creationId xmlns:p14="http://schemas.microsoft.com/office/powerpoint/2010/main" val="4019271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useBgFill="1">
        <p:nvSpPr>
          <p:cNvPr id="73" name="Rectangle 64">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CF9C55-03CE-41C3-9F87-BDB027971150}"/>
              </a:ext>
            </a:extLst>
          </p:cNvPr>
          <p:cNvSpPr>
            <a:spLocks noGrp="1"/>
          </p:cNvSpPr>
          <p:nvPr>
            <p:ph type="title"/>
          </p:nvPr>
        </p:nvSpPr>
        <p:spPr>
          <a:xfrm>
            <a:off x="410547" y="963877"/>
            <a:ext cx="3922015" cy="4930246"/>
          </a:xfrm>
        </p:spPr>
        <p:txBody>
          <a:bodyPr>
            <a:normAutofit/>
          </a:bodyPr>
          <a:lstStyle/>
          <a:p>
            <a:pPr algn="r"/>
            <a:r>
              <a:rPr lang="en-US" sz="3200" dirty="0">
                <a:latin typeface="Arial" panose="020B0604020202020204" pitchFamily="34" charset="0"/>
                <a:cs typeface="Arial" panose="020B0604020202020204" pitchFamily="34" charset="0"/>
              </a:rPr>
              <a:t>Family Preservation</a:t>
            </a:r>
          </a:p>
        </p:txBody>
      </p:sp>
      <p:cxnSp>
        <p:nvCxnSpPr>
          <p:cNvPr id="78" name="Straight Connector 6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7AC37A-A1C4-4C47-84A8-311727248A47}"/>
              </a:ext>
            </a:extLst>
          </p:cNvPr>
          <p:cNvSpPr>
            <a:spLocks noGrp="1"/>
          </p:cNvSpPr>
          <p:nvPr>
            <p:ph idx="1"/>
          </p:nvPr>
        </p:nvSpPr>
        <p:spPr>
          <a:xfrm>
            <a:off x="4976031" y="1064239"/>
            <a:ext cx="6552819" cy="4930246"/>
          </a:xfrm>
        </p:spPr>
        <p:txBody>
          <a:bodyPr anchor="ctr">
            <a:normAutofit fontScale="77500" lnSpcReduction="20000"/>
          </a:bodyPr>
          <a:lstStyle/>
          <a:p>
            <a:pPr lvl="0">
              <a:lnSpc>
                <a:spcPct val="120000"/>
              </a:lnSpc>
              <a:spcBef>
                <a:spcPts val="0"/>
              </a:spcBef>
              <a:buClr>
                <a:schemeClr val="dk1"/>
              </a:buClr>
              <a:buSzPct val="25000"/>
              <a:buNone/>
            </a:pPr>
            <a:r>
              <a:rPr lang="en-US" sz="2800" dirty="0">
                <a:latin typeface="Arial" panose="020B0604020202020204" pitchFamily="34" charset="0"/>
                <a:cs typeface="Arial" panose="020B0604020202020204" pitchFamily="34" charset="0"/>
              </a:rPr>
              <a:t>Child Abuse / Neglect Prevention:  </a:t>
            </a:r>
            <a:r>
              <a:rPr lang="en-US" sz="2800" dirty="0"/>
              <a:t>provides an overwhelmed and resource-limited parent with a safe, temporary place for their child without threat of losing custody. By offering support, the goal is to avert the potential for abuse and neglect.</a:t>
            </a:r>
          </a:p>
          <a:p>
            <a:pPr lvl="0">
              <a:lnSpc>
                <a:spcPct val="120000"/>
              </a:lnSpc>
              <a:spcBef>
                <a:spcPts val="0"/>
              </a:spcBef>
              <a:buClr>
                <a:schemeClr val="dk1"/>
              </a:buClr>
              <a:buSzPct val="25000"/>
              <a:buNone/>
            </a:pPr>
            <a:endParaRPr lang="en-US" sz="2800" b="1" dirty="0"/>
          </a:p>
          <a:p>
            <a:pPr lvl="0">
              <a:lnSpc>
                <a:spcPct val="120000"/>
              </a:lnSpc>
              <a:spcBef>
                <a:spcPts val="0"/>
              </a:spcBef>
              <a:buClr>
                <a:schemeClr val="dk1"/>
              </a:buClr>
              <a:buSzPct val="25000"/>
              <a:buNone/>
            </a:pPr>
            <a:r>
              <a:rPr lang="en-US" sz="2800" dirty="0">
                <a:latin typeface="Arial" panose="020B0604020202020204" pitchFamily="34" charset="0"/>
                <a:cs typeface="Arial" panose="020B0604020202020204" pitchFamily="34" charset="0"/>
              </a:rPr>
              <a:t>Child Welfare Deflection: </a:t>
            </a:r>
            <a:r>
              <a:rPr lang="en-US" sz="2800" dirty="0"/>
              <a:t>provides a safe alternative to child welfare custody, reducing the number of children entering the child welfare system. </a:t>
            </a:r>
          </a:p>
          <a:p>
            <a:pPr lvl="0">
              <a:lnSpc>
                <a:spcPct val="120000"/>
              </a:lnSpc>
              <a:spcBef>
                <a:spcPts val="0"/>
              </a:spcBef>
              <a:buClr>
                <a:schemeClr val="dk1"/>
              </a:buClr>
              <a:buSzPct val="25000"/>
              <a:buNone/>
            </a:pPr>
            <a:endParaRPr lang="en-US" sz="2800" dirty="0"/>
          </a:p>
          <a:p>
            <a:pPr lvl="0">
              <a:lnSpc>
                <a:spcPct val="120000"/>
              </a:lnSpc>
              <a:spcBef>
                <a:spcPts val="0"/>
              </a:spcBef>
              <a:buClr>
                <a:schemeClr val="dk1"/>
              </a:buClr>
              <a:buSzPct val="25000"/>
              <a:buNone/>
            </a:pPr>
            <a:r>
              <a:rPr lang="en-US" sz="2800" dirty="0">
                <a:latin typeface="Arial" panose="020B0604020202020204" pitchFamily="34" charset="0"/>
                <a:cs typeface="Arial" panose="020B0604020202020204" pitchFamily="34" charset="0"/>
              </a:rPr>
              <a:t>Family Support and Stabilization: </a:t>
            </a:r>
            <a:r>
              <a:rPr lang="en-US" sz="2800" dirty="0"/>
              <a:t>Many parents struggle because of limited social support and unavailable extended family. Volunteers often become the extended family and support system. </a:t>
            </a:r>
          </a:p>
          <a:p>
            <a:endParaRPr lang="en-US" sz="1900" dirty="0"/>
          </a:p>
        </p:txBody>
      </p:sp>
    </p:spTree>
    <p:extLst>
      <p:ext uri="{BB962C8B-B14F-4D97-AF65-F5344CB8AC3E}">
        <p14:creationId xmlns:p14="http://schemas.microsoft.com/office/powerpoint/2010/main" val="159067370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AD1776-087B-4A0F-A08A-368753AD9A02}"/>
              </a:ext>
            </a:extLst>
          </p:cNvPr>
          <p:cNvSpPr txBox="1"/>
          <p:nvPr/>
        </p:nvSpPr>
        <p:spPr>
          <a:xfrm>
            <a:off x="357820" y="2455256"/>
            <a:ext cx="11195083" cy="3993401"/>
          </a:xfrm>
          <a:prstGeom prst="rect">
            <a:avLst/>
          </a:prstGeom>
          <a:noFill/>
        </p:spPr>
        <p:txBody>
          <a:bodyPr wrap="square" lIns="91440" tIns="45720" rIns="91440" bIns="45720" rtlCol="0" anchor="t">
            <a:spAutoFit/>
          </a:bodyPr>
          <a:lstStyle/>
          <a:p>
            <a:pPr indent="-342900">
              <a:spcBef>
                <a:spcPts val="700"/>
              </a:spcBef>
              <a:defRPr sz="2800">
                <a:latin typeface="Garamond"/>
                <a:ea typeface="Garamond"/>
                <a:cs typeface="Garamond"/>
                <a:sym typeface="Garamond"/>
              </a:defRPr>
            </a:pPr>
            <a:r>
              <a:rPr kumimoji="0" lang="en-US" sz="2800" b="0" i="0" u="none" strike="noStrike" kern="1200" cap="none" spc="0" normalizeH="0" baseline="0" noProof="0" dirty="0">
                <a:ln>
                  <a:noFill/>
                </a:ln>
                <a:solidFill>
                  <a:srgbClr val="215960"/>
                </a:solidFill>
                <a:effectLst/>
                <a:uLnTx/>
                <a:uFillTx/>
                <a:latin typeface="Calibri"/>
                <a:cs typeface="Calibri"/>
                <a:sym typeface="Garamond"/>
              </a:rPr>
              <a:t>Volunteer Driven / Staff Supported: The hosting relationship and network of support is created through a community of devoted volunteers who are motivated by faith and compassion to keep children safe and families intact.</a:t>
            </a:r>
            <a:r>
              <a:rPr lang="en-US" sz="2800" dirty="0">
                <a:solidFill>
                  <a:srgbClr val="215960"/>
                </a:solidFill>
                <a:latin typeface="Calibri"/>
                <a:cs typeface="Calibri"/>
                <a:sym typeface="Garamond"/>
              </a:rPr>
              <a:t> </a:t>
            </a:r>
            <a:r>
              <a:rPr kumimoji="0" lang="en-US" sz="2800" b="0" i="0" u="none" strike="noStrike" kern="1200" cap="none" spc="0" normalizeH="0" baseline="0" noProof="0" dirty="0">
                <a:ln>
                  <a:noFill/>
                </a:ln>
                <a:solidFill>
                  <a:srgbClr val="215960"/>
                </a:solidFill>
                <a:effectLst/>
                <a:uLnTx/>
                <a:uFillTx/>
                <a:latin typeface="Calibri"/>
                <a:cs typeface="Calibri"/>
                <a:sym typeface="Garamond"/>
              </a:rPr>
              <a:t> Key volunteer roles include Host Families, Family Coaches, and </a:t>
            </a:r>
            <a:r>
              <a:rPr lang="en-US" sz="2800" dirty="0">
                <a:solidFill>
                  <a:srgbClr val="215960"/>
                </a:solidFill>
                <a:latin typeface="Calibri"/>
                <a:cs typeface="Calibri"/>
                <a:sym typeface="Garamond"/>
              </a:rPr>
              <a:t>Support Volunteers</a:t>
            </a:r>
            <a:r>
              <a:rPr kumimoji="0" lang="en-US" sz="2800" b="0" i="0" u="none" strike="noStrike" kern="1200" cap="none" spc="0" normalizeH="0" baseline="0" noProof="0" dirty="0">
                <a:ln>
                  <a:noFill/>
                </a:ln>
                <a:solidFill>
                  <a:srgbClr val="215960"/>
                </a:solidFill>
                <a:effectLst/>
                <a:uLnTx/>
                <a:uFillTx/>
                <a:latin typeface="Calibri"/>
                <a:cs typeface="Calibri"/>
                <a:sym typeface="Garamond"/>
              </a:rPr>
              <a:t>.</a:t>
            </a:r>
          </a:p>
          <a:p>
            <a:pPr marL="0" marR="0" lvl="0" indent="-342900" algn="l" defTabSz="914400" rtl="0" eaLnBrk="1" fontAlgn="auto" latinLnBrk="0" hangingPunct="1">
              <a:lnSpc>
                <a:spcPct val="100000"/>
              </a:lnSpc>
              <a:spcBef>
                <a:spcPts val="700"/>
              </a:spcBef>
              <a:spcAft>
                <a:spcPts val="0"/>
              </a:spcAft>
              <a:buClrTx/>
              <a:buSzTx/>
              <a:buFontTx/>
              <a:buNone/>
              <a:tabLst/>
              <a:defRPr sz="2800">
                <a:latin typeface="Garamond"/>
                <a:ea typeface="Garamond"/>
                <a:cs typeface="Garamond"/>
                <a:sym typeface="Garamond"/>
              </a:defRPr>
            </a:pPr>
            <a:endParaRPr kumimoji="0" lang="en-US" sz="2000" b="0" i="0" u="none" strike="noStrike" kern="1200" cap="none" spc="0" normalizeH="0" baseline="0" noProof="0" dirty="0">
              <a:ln>
                <a:noFill/>
              </a:ln>
              <a:solidFill>
                <a:srgbClr val="215960"/>
              </a:solidFill>
              <a:effectLst/>
              <a:uLnTx/>
              <a:uFillTx/>
              <a:latin typeface="Calibri" panose="020F0502020204030204" pitchFamily="34" charset="0"/>
              <a:cs typeface="Calibri" panose="020F0502020204030204" pitchFamily="34" charset="0"/>
              <a:sym typeface="Garamond"/>
            </a:endParaRPr>
          </a:p>
          <a:p>
            <a:pPr marL="285750" marR="0" lvl="0" indent="-285750" algn="l" defTabSz="914400" rtl="0" eaLnBrk="1" fontAlgn="auto" latinLnBrk="0" hangingPunct="1">
              <a:lnSpc>
                <a:spcPct val="100000"/>
              </a:lnSpc>
              <a:spcBef>
                <a:spcPts val="700"/>
              </a:spcBef>
              <a:spcAft>
                <a:spcPts val="0"/>
              </a:spcAft>
              <a:buClrTx/>
              <a:buSzTx/>
              <a:buFontTx/>
              <a:buNone/>
              <a:tabLst/>
              <a:defRPr sz="2800">
                <a:latin typeface="Garamond"/>
                <a:ea typeface="Garamond"/>
                <a:cs typeface="Garamond"/>
                <a:sym typeface="Garamond"/>
              </a:defRPr>
            </a:pPr>
            <a:r>
              <a:rPr kumimoji="0" lang="en-US" sz="2800" b="0" i="0" u="none" strike="noStrike" kern="1200" cap="none" spc="0" normalizeH="0" baseline="0" noProof="0" dirty="0">
                <a:ln>
                  <a:noFill/>
                </a:ln>
                <a:solidFill>
                  <a:srgbClr val="215960"/>
                </a:solidFill>
                <a:effectLst/>
                <a:uLnTx/>
                <a:uFillTx/>
                <a:latin typeface="Calibri"/>
                <a:cs typeface="Calibri"/>
                <a:sym typeface="Garamond"/>
              </a:rPr>
              <a:t>Voluntary: Parents maintain full custody and can request the return of their children at any time.</a:t>
            </a:r>
            <a:endParaRPr lang="en-US" sz="2800" b="0" i="0" u="none" strike="noStrike" kern="1200" cap="none" spc="0" normalizeH="0" baseline="0" noProof="0" dirty="0">
              <a:ln>
                <a:noFill/>
              </a:ln>
              <a:solidFill>
                <a:srgbClr val="215960"/>
              </a:solidFill>
              <a:effectLst/>
              <a:uLnTx/>
              <a:uFillTx/>
              <a:latin typeface="Calibri"/>
              <a:cs typeface="Calibri"/>
            </a:endParaRPr>
          </a:p>
          <a:p>
            <a:pPr marL="285750" marR="0" lvl="0" indent="-285750" algn="l" defTabSz="914400" rtl="0" eaLnBrk="1" fontAlgn="auto" latinLnBrk="0" hangingPunct="1">
              <a:lnSpc>
                <a:spcPct val="100000"/>
              </a:lnSpc>
              <a:spcBef>
                <a:spcPts val="700"/>
              </a:spcBef>
              <a:spcAft>
                <a:spcPts val="0"/>
              </a:spcAft>
              <a:buClrTx/>
              <a:buSzTx/>
              <a:buFontTx/>
              <a:buNone/>
              <a:tabLst/>
              <a:defRPr sz="2800">
                <a:latin typeface="Garamond"/>
                <a:ea typeface="Garamond"/>
                <a:cs typeface="Garamond"/>
                <a:sym typeface="Garamond"/>
              </a:defRPr>
            </a:pPr>
            <a:endParaRPr kumimoji="0" lang="en-US" sz="2000" b="0" i="0" u="none" strike="noStrike" kern="1200" cap="none" spc="0" normalizeH="0" baseline="0" noProof="0" dirty="0">
              <a:ln>
                <a:noFill/>
              </a:ln>
              <a:solidFill>
                <a:srgbClr val="215960"/>
              </a:solidFill>
              <a:effectLst/>
              <a:uLnTx/>
              <a:uFillTx/>
              <a:latin typeface="Calibri" panose="020F0502020204030204" pitchFamily="34" charset="0"/>
              <a:cs typeface="Calibri" panose="020F0502020204030204" pitchFamily="34" charset="0"/>
              <a:sym typeface="Garamond"/>
            </a:endParaRPr>
          </a:p>
        </p:txBody>
      </p:sp>
      <p:sp>
        <p:nvSpPr>
          <p:cNvPr id="4" name="Rectangle 3">
            <a:extLst>
              <a:ext uri="{FF2B5EF4-FFF2-40B4-BE49-F238E27FC236}">
                <a16:creationId xmlns:a16="http://schemas.microsoft.com/office/drawing/2014/main" id="{913D1E7C-01CA-41BA-BA6C-904952B787C8}"/>
              </a:ext>
            </a:extLst>
          </p:cNvPr>
          <p:cNvSpPr/>
          <p:nvPr/>
        </p:nvSpPr>
        <p:spPr>
          <a:xfrm>
            <a:off x="0" y="388620"/>
            <a:ext cx="12192000" cy="1817370"/>
          </a:xfrm>
          <a:prstGeom prst="rect">
            <a:avLst/>
          </a:prstGeom>
          <a:gradFill flip="none" rotWithShape="1">
            <a:gsLst>
              <a:gs pos="58000">
                <a:schemeClr val="bg2">
                  <a:lumMod val="75000"/>
                </a:schemeClr>
              </a:gs>
              <a:gs pos="87000">
                <a:schemeClr val="bg2">
                  <a:lumMod val="40000"/>
                  <a:lumOff val="60000"/>
                </a:schemeClr>
              </a:gs>
              <a:gs pos="100000">
                <a:schemeClr val="accent1">
                  <a:lumMod val="45000"/>
                  <a:lumOff val="55000"/>
                </a:schemeClr>
              </a:gs>
              <a:gs pos="100000">
                <a:schemeClr val="accent1">
                  <a:lumMod val="30000"/>
                  <a:lumOff val="7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140" normalizeH="0" baseline="0" noProof="0" dirty="0">
                <a:ln>
                  <a:noFill/>
                </a:ln>
                <a:solidFill>
                  <a:srgbClr val="FFFFFF"/>
                </a:solidFill>
                <a:effectLst/>
                <a:uLnTx/>
                <a:uFillTx/>
                <a:latin typeface="Arial Nova" panose="020B0504020202020204" pitchFamily="34" charset="0"/>
                <a:ea typeface="+mn-ea"/>
                <a:cs typeface="+mn-cs"/>
              </a:rPr>
              <a:t>  </a:t>
            </a:r>
            <a:r>
              <a:rPr kumimoji="0" lang="en-US" sz="5000" i="0" u="none" strike="noStrike" kern="1200" cap="none" spc="140" normalizeH="0" baseline="0" noProof="0" dirty="0">
                <a:ln>
                  <a:noFill/>
                </a:ln>
                <a:solidFill>
                  <a:srgbClr val="FFFFFF"/>
                </a:solidFill>
                <a:effectLst/>
                <a:uLnTx/>
                <a:uFillTx/>
                <a:latin typeface="Arial" panose="020B0604020202020204" pitchFamily="34" charset="0"/>
                <a:cs typeface="Arial" panose="020B0604020202020204" pitchFamily="34" charset="0"/>
              </a:rPr>
              <a:t>Overview</a:t>
            </a:r>
          </a:p>
        </p:txBody>
      </p:sp>
    </p:spTree>
    <p:extLst>
      <p:ext uri="{BB962C8B-B14F-4D97-AF65-F5344CB8AC3E}">
        <p14:creationId xmlns:p14="http://schemas.microsoft.com/office/powerpoint/2010/main" val="257050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F7669"/>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BC9578-5E59-4A21-90F8-8620C1A38FA6}"/>
              </a:ext>
            </a:extLst>
          </p:cNvPr>
          <p:cNvSpPr>
            <a:spLocks noGrp="1"/>
          </p:cNvSpPr>
          <p:nvPr>
            <p:ph type="title"/>
          </p:nvPr>
        </p:nvSpPr>
        <p:spPr>
          <a:xfrm>
            <a:off x="943276" y="712268"/>
            <a:ext cx="10410524" cy="1193533"/>
          </a:xfrm>
        </p:spPr>
        <p:txBody>
          <a:bodyPr>
            <a:normAutofit/>
          </a:bodyPr>
          <a:lstStyle/>
          <a:p>
            <a:r>
              <a:rPr lang="en-US" sz="4500" dirty="0">
                <a:solidFill>
                  <a:srgbClr val="FFFFFF"/>
                </a:solidFill>
                <a:latin typeface="Arial" panose="020B0604020202020204" pitchFamily="34" charset="0"/>
                <a:cs typeface="Arial" panose="020B0604020202020204" pitchFamily="34" charset="0"/>
              </a:rPr>
              <a:t>Referral Sources</a:t>
            </a: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04EBA6-B0E8-4B9C-8E29-1E77BA05BA64}"/>
              </a:ext>
            </a:extLst>
          </p:cNvPr>
          <p:cNvSpPr>
            <a:spLocks noGrp="1"/>
          </p:cNvSpPr>
          <p:nvPr>
            <p:ph idx="1"/>
          </p:nvPr>
        </p:nvSpPr>
        <p:spPr>
          <a:xfrm>
            <a:off x="762000" y="1740725"/>
            <a:ext cx="10410524" cy="5117276"/>
          </a:xfrm>
        </p:spPr>
        <p:txBody>
          <a:bodyPr vert="horz" lIns="91440" tIns="45720" rIns="91440" bIns="45720" rtlCol="0" anchor="t">
            <a:normAutofit/>
          </a:bodyPr>
          <a:lstStyle/>
          <a:p>
            <a:pPr marL="101600" indent="0">
              <a:spcBef>
                <a:spcPts val="0"/>
              </a:spcBef>
              <a:buNone/>
              <a:defRPr sz="2000" b="1">
                <a:latin typeface="Garamond"/>
                <a:ea typeface="Garamond"/>
                <a:cs typeface="Garamond"/>
                <a:sym typeface="Garamond"/>
              </a:defRPr>
            </a:pPr>
            <a:endParaRPr lang="en-US" sz="2300" dirty="0">
              <a:latin typeface="Calibri" panose="020F0502020204030204" pitchFamily="34" charset="0"/>
              <a:cs typeface="Calibri" panose="020F0502020204030204" pitchFamily="34" charset="0"/>
            </a:endParaRPr>
          </a:p>
          <a:p>
            <a:pPr marL="101600" indent="0">
              <a:spcBef>
                <a:spcPts val="0"/>
              </a:spcBef>
              <a:buNone/>
              <a:defRPr sz="2000" b="1">
                <a:latin typeface="Garamond"/>
                <a:ea typeface="Garamond"/>
                <a:cs typeface="Garamond"/>
                <a:sym typeface="Garamond"/>
              </a:defRPr>
            </a:pPr>
            <a:r>
              <a:rPr lang="en-US" sz="2300" dirty="0">
                <a:latin typeface="Calibri" panose="020F0502020204030204" pitchFamily="34" charset="0"/>
                <a:cs typeface="Calibri" panose="020F0502020204030204" pitchFamily="34" charset="0"/>
              </a:rPr>
              <a:t>Reasons for Referral:</a:t>
            </a:r>
            <a:r>
              <a:rPr lang="en-US" sz="2300" b="0" dirty="0">
                <a:latin typeface="Calibri" panose="020F0502020204030204" pitchFamily="34" charset="0"/>
                <a:cs typeface="Calibri" panose="020F0502020204030204" pitchFamily="34" charset="0"/>
              </a:rPr>
              <a:t> Homelessness, hospitalization, substance abuse, mental health issues, domestic violence, etc.</a:t>
            </a:r>
          </a:p>
          <a:p>
            <a:pPr marL="101600" indent="0">
              <a:spcBef>
                <a:spcPts val="0"/>
              </a:spcBef>
              <a:buNone/>
              <a:defRPr sz="2000" b="1">
                <a:latin typeface="Garamond"/>
                <a:ea typeface="Garamond"/>
                <a:cs typeface="Garamond"/>
                <a:sym typeface="Garamond"/>
              </a:defRPr>
            </a:pPr>
            <a:endParaRPr lang="en-US" sz="2300" b="0" dirty="0">
              <a:latin typeface="Calibri" panose="020F0502020204030204" pitchFamily="34" charset="0"/>
              <a:cs typeface="Calibri" panose="020F0502020204030204" pitchFamily="34" charset="0"/>
            </a:endParaRPr>
          </a:p>
          <a:p>
            <a:pPr marL="501650" lvl="1" indent="0">
              <a:spcBef>
                <a:spcPts val="0"/>
              </a:spcBef>
              <a:buNone/>
              <a:defRPr sz="1600">
                <a:latin typeface="Garamond"/>
                <a:ea typeface="Garamond"/>
                <a:cs typeface="Garamond"/>
                <a:sym typeface="Garamond"/>
              </a:defRPr>
            </a:pPr>
            <a:r>
              <a:rPr lang="en-US" sz="2300" dirty="0">
                <a:latin typeface="Calibri" panose="020F0502020204030204" pitchFamily="34" charset="0"/>
                <a:cs typeface="Calibri" panose="020F0502020204030204" pitchFamily="34" charset="0"/>
              </a:rPr>
              <a:t>Top Referrers:</a:t>
            </a:r>
          </a:p>
          <a:p>
            <a:pPr marL="857250" lvl="1" indent="-355600">
              <a:spcBef>
                <a:spcPts val="0"/>
              </a:spcBef>
              <a:buFont typeface="Garamond"/>
              <a:defRPr sz="1600">
                <a:latin typeface="Garamond"/>
                <a:ea typeface="Garamond"/>
                <a:cs typeface="Garamond"/>
                <a:sym typeface="Garamond"/>
              </a:defRPr>
            </a:pPr>
            <a:r>
              <a:rPr lang="en-US" sz="2300" dirty="0">
                <a:latin typeface="Calibri" panose="020F0502020204030204" pitchFamily="34" charset="0"/>
                <a:cs typeface="Calibri" panose="020F0502020204030204" pitchFamily="34" charset="0"/>
              </a:rPr>
              <a:t>East Allen County Schools / Fort Wayne Community Schools</a:t>
            </a:r>
          </a:p>
          <a:p>
            <a:pPr marL="857250" lvl="1" indent="-355600">
              <a:spcBef>
                <a:spcPts val="0"/>
              </a:spcBef>
              <a:buFont typeface="Garamond"/>
              <a:defRPr sz="1600">
                <a:latin typeface="Garamond"/>
                <a:ea typeface="Garamond"/>
                <a:cs typeface="Garamond"/>
                <a:sym typeface="Garamond"/>
              </a:defRPr>
            </a:pPr>
            <a:r>
              <a:rPr lang="en-US" sz="2300" dirty="0">
                <a:latin typeface="Calibri"/>
                <a:cs typeface="Calibri"/>
              </a:rPr>
              <a:t>Daybreak / Healthy Families</a:t>
            </a:r>
          </a:p>
          <a:p>
            <a:pPr marL="857250" lvl="1" indent="-355600">
              <a:spcBef>
                <a:spcPts val="0"/>
              </a:spcBef>
              <a:buFont typeface="Garamond"/>
              <a:defRPr sz="1600">
                <a:latin typeface="Garamond"/>
                <a:ea typeface="Garamond"/>
                <a:cs typeface="Garamond"/>
                <a:sym typeface="Garamond"/>
              </a:defRPr>
            </a:pPr>
            <a:r>
              <a:rPr lang="en-US" sz="2300" dirty="0">
                <a:latin typeface="Calibri" panose="020F0502020204030204" pitchFamily="34" charset="0"/>
                <a:cs typeface="Calibri" panose="020F0502020204030204" pitchFamily="34" charset="0"/>
              </a:rPr>
              <a:t>First Steps / Healthier Moms and Babies / Lutheran Social Services</a:t>
            </a:r>
          </a:p>
          <a:p>
            <a:pPr marL="857250" lvl="1" indent="-355600">
              <a:spcBef>
                <a:spcPts val="0"/>
              </a:spcBef>
              <a:buFont typeface="Garamond"/>
              <a:defRPr sz="1600">
                <a:latin typeface="Garamond"/>
                <a:ea typeface="Garamond"/>
                <a:cs typeface="Garamond"/>
                <a:sym typeface="Garamond"/>
              </a:defRPr>
            </a:pPr>
            <a:r>
              <a:rPr lang="en-US" sz="2300" dirty="0">
                <a:latin typeface="Calibri" panose="020F0502020204030204" pitchFamily="34" charset="0"/>
                <a:cs typeface="Calibri" panose="020F0502020204030204" pitchFamily="34" charset="0"/>
              </a:rPr>
              <a:t>Bowen Center / Park Center / Parkview Behavioral Health</a:t>
            </a:r>
          </a:p>
          <a:p>
            <a:pPr marL="857250" lvl="1" indent="-355600">
              <a:spcBef>
                <a:spcPts val="0"/>
              </a:spcBef>
              <a:buFont typeface="Garamond"/>
              <a:defRPr sz="1600">
                <a:latin typeface="Garamond"/>
                <a:ea typeface="Garamond"/>
                <a:cs typeface="Garamond"/>
                <a:sym typeface="Garamond"/>
              </a:defRPr>
            </a:pPr>
            <a:r>
              <a:rPr lang="en-US" sz="2300" dirty="0">
                <a:latin typeface="Calibri" panose="020F0502020204030204" pitchFamily="34" charset="0"/>
                <a:cs typeface="Calibri" panose="020F0502020204030204" pitchFamily="34" charset="0"/>
              </a:rPr>
              <a:t>Charis House / Vincent Village / Just Neighbors</a:t>
            </a:r>
          </a:p>
          <a:p>
            <a:pPr marL="857250" lvl="1" indent="-355600">
              <a:spcBef>
                <a:spcPts val="0"/>
              </a:spcBef>
              <a:buFont typeface="Garamond"/>
              <a:defRPr sz="1600">
                <a:latin typeface="Garamond"/>
                <a:ea typeface="Garamond"/>
                <a:cs typeface="Garamond"/>
                <a:sym typeface="Garamond"/>
              </a:defRPr>
            </a:pPr>
            <a:r>
              <a:rPr lang="en-US" sz="2300" dirty="0">
                <a:latin typeface="Calibri"/>
                <a:cs typeface="Calibri"/>
              </a:rPr>
              <a:t>Inspiration Ministries (Noble) / Hearten House (Dekalb) </a:t>
            </a:r>
          </a:p>
          <a:p>
            <a:pPr marL="857250" lvl="1" indent="-355600">
              <a:spcBef>
                <a:spcPts val="0"/>
              </a:spcBef>
              <a:buFont typeface="Garamond"/>
              <a:defRPr sz="1600">
                <a:latin typeface="Garamond"/>
                <a:ea typeface="Garamond"/>
                <a:cs typeface="Garamond"/>
                <a:sym typeface="Garamond"/>
              </a:defRPr>
            </a:pPr>
            <a:r>
              <a:rPr lang="en-US" sz="2300" dirty="0">
                <a:latin typeface="Calibri"/>
                <a:cs typeface="Calibri"/>
              </a:rPr>
              <a:t>Gateway Woods</a:t>
            </a:r>
          </a:p>
          <a:p>
            <a:pPr marL="857250" lvl="1" indent="-355600">
              <a:spcBef>
                <a:spcPts val="0"/>
              </a:spcBef>
              <a:buFont typeface="Garamond"/>
              <a:defRPr sz="1600">
                <a:latin typeface="Garamond"/>
                <a:ea typeface="Garamond"/>
                <a:cs typeface="Garamond"/>
                <a:sym typeface="Garamond"/>
              </a:defRPr>
            </a:pPr>
            <a:r>
              <a:rPr lang="en-US" sz="2300" dirty="0">
                <a:latin typeface="Calibri"/>
                <a:cs typeface="Calibri"/>
              </a:rPr>
              <a:t>Parkview Hospital </a:t>
            </a:r>
            <a:endParaRPr lang="en-US" sz="2300" dirty="0">
              <a:latin typeface="Calibri" panose="020F0502020204030204" pitchFamily="34" charset="0"/>
              <a:cs typeface="Calibri" panose="020F0502020204030204" pitchFamily="34" charset="0"/>
            </a:endParaRPr>
          </a:p>
          <a:p>
            <a:pPr marL="857250" lvl="1" indent="-355600">
              <a:spcBef>
                <a:spcPts val="0"/>
              </a:spcBef>
              <a:buFont typeface="Garamond"/>
              <a:defRPr sz="1600">
                <a:latin typeface="Garamond"/>
                <a:ea typeface="Garamond"/>
                <a:cs typeface="Garamond"/>
                <a:sym typeface="Garamond"/>
              </a:defRPr>
            </a:pPr>
            <a:r>
              <a:rPr lang="en-US" sz="2300" dirty="0">
                <a:latin typeface="Calibri"/>
                <a:cs typeface="Calibri"/>
              </a:rPr>
              <a:t>Amani Family Services</a:t>
            </a:r>
          </a:p>
          <a:p>
            <a:pPr marL="857250" lvl="1" indent="-355600">
              <a:spcBef>
                <a:spcPts val="0"/>
              </a:spcBef>
              <a:buFont typeface="Garamond"/>
              <a:defRPr sz="1600">
                <a:latin typeface="Garamond"/>
                <a:ea typeface="Garamond"/>
                <a:cs typeface="Garamond"/>
                <a:sym typeface="Garamond"/>
              </a:defRPr>
            </a:pPr>
            <a:r>
              <a:rPr lang="en-US" sz="2300" dirty="0">
                <a:latin typeface="Calibri"/>
                <a:cs typeface="Calibri"/>
              </a:rPr>
              <a:t>Churches</a:t>
            </a:r>
            <a:endParaRPr lang="en-US" sz="2300" dirty="0">
              <a:latin typeface="Calibri" panose="020F0502020204030204" pitchFamily="34" charset="0"/>
              <a:cs typeface="Calibri" panose="020F0502020204030204" pitchFamily="34" charset="0"/>
            </a:endParaRPr>
          </a:p>
          <a:p>
            <a:pPr marL="857250" lvl="1" indent="-355600">
              <a:spcBef>
                <a:spcPts val="0"/>
              </a:spcBef>
              <a:buFont typeface="Garamond"/>
              <a:buChar char="•"/>
            </a:pPr>
            <a:endParaRPr lang="en-US" sz="2300" dirty="0">
              <a:solidFill>
                <a:srgbClr val="FFFFFF"/>
              </a:solidFill>
              <a:latin typeface="Calibri" panose="020F0502020204030204" pitchFamily="34" charset="0"/>
              <a:cs typeface="Calibri" panose="020F0502020204030204" pitchFamily="34" charset="0"/>
            </a:endParaRPr>
          </a:p>
          <a:p>
            <a:pPr marL="857250" lvl="1" indent="-355600">
              <a:spcBef>
                <a:spcPts val="0"/>
              </a:spcBef>
              <a:buFont typeface="Garamond"/>
            </a:pPr>
            <a:endParaRPr lang="en-US" sz="2300" dirty="0">
              <a:solidFill>
                <a:srgbClr val="FFFFFF"/>
              </a:solidFill>
              <a:latin typeface="Calibri" panose="020F0502020204030204" pitchFamily="34" charset="0"/>
              <a:cs typeface="Calibri" panose="020F0502020204030204" pitchFamily="34" charset="0"/>
            </a:endParaRPr>
          </a:p>
          <a:p>
            <a:endParaRPr lang="en-US" sz="240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583967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293040-0123-456A-BC13-FA04527505F9}"/>
              </a:ext>
            </a:extLst>
          </p:cNvPr>
          <p:cNvSpPr txBox="1"/>
          <p:nvPr/>
        </p:nvSpPr>
        <p:spPr>
          <a:xfrm>
            <a:off x="5646575" y="1138012"/>
            <a:ext cx="5869858" cy="1352177"/>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kumimoji="0" lang="en-US" sz="4500" b="0" i="0" u="none" strike="noStrike" kern="1200" cap="none" spc="0" normalizeH="0" baseline="0" noProof="0" dirty="0">
                <a:ln>
                  <a:noFill/>
                </a:ln>
                <a:solidFill>
                  <a:srgbClr val="30474A"/>
                </a:solidFill>
                <a:effectLst/>
                <a:uLnTx/>
                <a:uFillTx/>
                <a:latin typeface="Arial"/>
                <a:cs typeface="Arial"/>
              </a:rPr>
              <a:t>New Mercies</a:t>
            </a:r>
            <a:r>
              <a:rPr lang="en-US" sz="4500" dirty="0">
                <a:solidFill>
                  <a:srgbClr val="30474A"/>
                </a:solidFill>
                <a:latin typeface="Arial"/>
                <a:cs typeface="Arial"/>
              </a:rPr>
              <a:t> </a:t>
            </a:r>
            <a:r>
              <a:rPr kumimoji="0" lang="en-US" sz="4500" b="0" i="0" u="none" strike="noStrike" kern="1200" cap="none" spc="0" normalizeH="0" baseline="0" noProof="0" dirty="0">
                <a:ln>
                  <a:noFill/>
                </a:ln>
                <a:solidFill>
                  <a:srgbClr val="30474A"/>
                </a:solidFill>
                <a:effectLst/>
                <a:uLnTx/>
                <a:uFillTx/>
                <a:latin typeface="Arial"/>
                <a:cs typeface="Arial"/>
              </a:rPr>
              <a:t>Details</a:t>
            </a:r>
          </a:p>
        </p:txBody>
      </p:sp>
      <p:sp>
        <p:nvSpPr>
          <p:cNvPr id="4" name="TextBox 3">
            <a:extLst>
              <a:ext uri="{FF2B5EF4-FFF2-40B4-BE49-F238E27FC236}">
                <a16:creationId xmlns:a16="http://schemas.microsoft.com/office/drawing/2014/main" id="{71BF00B8-52EA-496B-A284-6BA24EFE9E5C}"/>
              </a:ext>
            </a:extLst>
          </p:cNvPr>
          <p:cNvSpPr txBox="1"/>
          <p:nvPr/>
        </p:nvSpPr>
        <p:spPr>
          <a:xfrm>
            <a:off x="5241034" y="2490189"/>
            <a:ext cx="6680940" cy="346864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30474A"/>
              </a:solidFill>
              <a:effectLst/>
              <a:uLnTx/>
              <a:uFillTx/>
              <a:latin typeface="Calibri"/>
              <a:ea typeface="+mn-ea"/>
              <a:cs typeface="+mn-cs"/>
            </a:endParaRPr>
          </a:p>
          <a:p>
            <a:pPr marL="342900" indent="-228600">
              <a:lnSpc>
                <a:spcPct val="90000"/>
              </a:lnSpc>
              <a:spcAft>
                <a:spcPts val="1200"/>
              </a:spcAft>
              <a:buFont typeface="Arial" panose="020B0604020202020204" pitchFamily="34" charset="0"/>
              <a:buChar char="•"/>
              <a:defRPr/>
            </a:pPr>
            <a:r>
              <a:rPr kumimoji="0" lang="en-US" sz="3200" b="0" i="0" u="none" strike="noStrike" kern="1200" cap="none" spc="0" normalizeH="0" baseline="0" noProof="0" dirty="0">
                <a:ln>
                  <a:noFill/>
                </a:ln>
                <a:solidFill>
                  <a:srgbClr val="30474A"/>
                </a:solidFill>
                <a:effectLst/>
                <a:uLnTx/>
                <a:uFillTx/>
                <a:latin typeface="Calibri"/>
                <a:ea typeface="+mn-ea"/>
                <a:cs typeface="+mn-cs"/>
              </a:rPr>
              <a:t>Length of Stay: Local average is </a:t>
            </a:r>
            <a:r>
              <a:rPr lang="en-US" sz="3200" dirty="0">
                <a:solidFill>
                  <a:srgbClr val="30474A"/>
                </a:solidFill>
                <a:latin typeface="Calibri"/>
              </a:rPr>
              <a:t>19 days</a:t>
            </a:r>
            <a:r>
              <a:rPr kumimoji="0" lang="en-US" sz="3200" b="0" i="0" u="none" strike="noStrike" kern="1200" cap="none" spc="0" normalizeH="0" baseline="0" noProof="0" dirty="0">
                <a:ln>
                  <a:noFill/>
                </a:ln>
                <a:solidFill>
                  <a:srgbClr val="30474A"/>
                </a:solidFill>
                <a:effectLst/>
                <a:uLnTx/>
                <a:uFillTx/>
                <a:latin typeface="Calibri"/>
                <a:ea typeface="+mn-ea"/>
                <a:cs typeface="+mn-cs"/>
              </a:rPr>
              <a:t> with ranges from </a:t>
            </a:r>
            <a:r>
              <a:rPr lang="en-US" sz="3200" dirty="0">
                <a:solidFill>
                  <a:srgbClr val="30474A"/>
                </a:solidFill>
                <a:latin typeface="Calibri"/>
              </a:rPr>
              <a:t>1 day </a:t>
            </a:r>
            <a:r>
              <a:rPr kumimoji="0" lang="en-US" sz="3200" b="0" i="0" u="none" strike="noStrike" kern="1200" cap="none" spc="0" normalizeH="0" baseline="0" noProof="0" dirty="0">
                <a:ln>
                  <a:noFill/>
                </a:ln>
                <a:solidFill>
                  <a:srgbClr val="30474A"/>
                </a:solidFill>
                <a:effectLst/>
                <a:uLnTx/>
                <a:uFillTx/>
                <a:latin typeface="Calibri"/>
                <a:ea typeface="+mn-ea"/>
                <a:cs typeface="+mn-cs"/>
              </a:rPr>
              <a:t>to</a:t>
            </a:r>
            <a:r>
              <a:rPr lang="en-US" sz="3200" dirty="0">
                <a:solidFill>
                  <a:srgbClr val="30474A"/>
                </a:solidFill>
                <a:latin typeface="Calibri"/>
              </a:rPr>
              <a:t> 12 months or more</a:t>
            </a:r>
            <a:endParaRPr lang="en-US" sz="3200" b="0" i="0" u="none" strike="noStrike" kern="1200" cap="none" spc="0" normalizeH="0" baseline="0" noProof="0" dirty="0">
              <a:ln>
                <a:noFill/>
              </a:ln>
              <a:solidFill>
                <a:srgbClr val="30474A"/>
              </a:solidFill>
              <a:effectLst/>
              <a:uLnTx/>
              <a:uFillTx/>
              <a:latin typeface="Calibri"/>
              <a:cs typeface="Calibri"/>
            </a:endParaRPr>
          </a:p>
          <a:p>
            <a:pPr marL="34290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30474A"/>
                </a:solidFill>
                <a:effectLst/>
                <a:uLnTx/>
                <a:uFillTx/>
                <a:latin typeface="Calibri"/>
                <a:ea typeface="+mn-ea"/>
                <a:cs typeface="+mn-cs"/>
              </a:rPr>
              <a:t>Ages: Children 0-20 are eligible</a:t>
            </a:r>
          </a:p>
          <a:p>
            <a:pPr marL="34290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en-US" sz="3200" dirty="0">
                <a:solidFill>
                  <a:srgbClr val="30474A"/>
                </a:solidFill>
                <a:latin typeface="Calibri"/>
              </a:rPr>
              <a:t>Discharge: 99% of children are returned to parents</a:t>
            </a:r>
            <a:endParaRPr lang="en-US" sz="3200" dirty="0">
              <a:solidFill>
                <a:srgbClr val="F5F6F4"/>
              </a:solidFill>
              <a:latin typeface="Calibri"/>
            </a:endParaRPr>
          </a:p>
        </p:txBody>
      </p:sp>
      <p:pic>
        <p:nvPicPr>
          <p:cNvPr id="12" name="Picture 11" descr="A picture containing person, person, blurry&#10;&#10;Description automatically generated">
            <a:extLst>
              <a:ext uri="{FF2B5EF4-FFF2-40B4-BE49-F238E27FC236}">
                <a16:creationId xmlns:a16="http://schemas.microsoft.com/office/drawing/2014/main" id="{9B5C46B8-C9DD-4AEE-AB87-DB2348DE8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8858" cy="6858000"/>
          </a:xfrm>
          <a:prstGeom prst="rect">
            <a:avLst/>
          </a:prstGeom>
        </p:spPr>
      </p:pic>
    </p:spTree>
    <p:extLst>
      <p:ext uri="{BB962C8B-B14F-4D97-AF65-F5344CB8AC3E}">
        <p14:creationId xmlns:p14="http://schemas.microsoft.com/office/powerpoint/2010/main" val="3861620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0474A"/>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1F8D26-BD05-45CA-B6EB-60814110AD5C}"/>
              </a:ext>
            </a:extLst>
          </p:cNvPr>
          <p:cNvSpPr/>
          <p:nvPr/>
        </p:nvSpPr>
        <p:spPr>
          <a:xfrm>
            <a:off x="457199" y="418052"/>
            <a:ext cx="5791200" cy="6019800"/>
          </a:xfrm>
          <a:prstGeom prst="rect">
            <a:avLst/>
          </a:prstGeom>
          <a:solidFill>
            <a:srgbClr val="528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extBox 1">
            <a:extLst>
              <a:ext uri="{FF2B5EF4-FFF2-40B4-BE49-F238E27FC236}">
                <a16:creationId xmlns:a16="http://schemas.microsoft.com/office/drawing/2014/main" id="{D99C844C-AF1F-4AED-8175-C518FF83C92F}"/>
              </a:ext>
            </a:extLst>
          </p:cNvPr>
          <p:cNvSpPr txBox="1"/>
          <p:nvPr/>
        </p:nvSpPr>
        <p:spPr>
          <a:xfrm>
            <a:off x="728661" y="1088744"/>
            <a:ext cx="5248275" cy="7848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500" dirty="0">
                <a:solidFill>
                  <a:srgbClr val="FFFFFF"/>
                </a:solidFill>
                <a:latin typeface="Arial"/>
                <a:cs typeface="Arial"/>
              </a:rPr>
              <a:t>Statistics</a:t>
            </a:r>
            <a:endParaRPr kumimoji="0" lang="en-US" sz="4500" b="0" i="0" u="none" strike="noStrike" kern="1200" cap="none" spc="0" normalizeH="0" baseline="0" noProof="0" dirty="0">
              <a:ln>
                <a:noFill/>
              </a:ln>
              <a:solidFill>
                <a:srgbClr val="FFFFFF"/>
              </a:solidFill>
              <a:effectLst/>
              <a:uLnTx/>
              <a:uFillTx/>
              <a:latin typeface="Arial"/>
              <a:cs typeface="Arial"/>
            </a:endParaRPr>
          </a:p>
        </p:txBody>
      </p:sp>
      <p:sp>
        <p:nvSpPr>
          <p:cNvPr id="3" name="TextBox 2">
            <a:extLst>
              <a:ext uri="{FF2B5EF4-FFF2-40B4-BE49-F238E27FC236}">
                <a16:creationId xmlns:a16="http://schemas.microsoft.com/office/drawing/2014/main" id="{B1C805BC-1745-4E05-BE87-201E9A2B04E1}"/>
              </a:ext>
            </a:extLst>
          </p:cNvPr>
          <p:cNvSpPr txBox="1"/>
          <p:nvPr/>
        </p:nvSpPr>
        <p:spPr>
          <a:xfrm>
            <a:off x="609600" y="2249298"/>
            <a:ext cx="5486400" cy="4284250"/>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Total Hostings: </a:t>
            </a:r>
            <a:r>
              <a:rPr lang="en-US" sz="3600" dirty="0">
                <a:solidFill>
                  <a:srgbClr val="FFFFFF"/>
                </a:solidFill>
                <a:latin typeface="Calibri"/>
              </a:rPr>
              <a:t>1563</a:t>
            </a:r>
            <a:endParaRPr lang="en-US" sz="3600" b="0" i="0" u="none" strike="noStrike" kern="1200" cap="none" spc="0" normalizeH="0" baseline="0" noProof="0" dirty="0">
              <a:ln>
                <a:noFill/>
              </a:ln>
              <a:solidFill>
                <a:srgbClr val="FFFFFF"/>
              </a:solidFill>
              <a:effectLst/>
              <a:uLnTx/>
              <a:uFillTx/>
              <a:latin typeface="Calibri"/>
              <a:cs typeface="Calibri"/>
            </a:endParaRPr>
          </a:p>
          <a:p>
            <a:pPr marL="285750" marR="0" lvl="0"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en-US" sz="3600" b="0" i="0" u="none" strike="noStrike" kern="1200" cap="none" spc="0" normalizeH="0" baseline="0" noProof="0" dirty="0">
                <a:ln>
                  <a:noFill/>
                </a:ln>
                <a:solidFill>
                  <a:srgbClr val="FFFFFF"/>
                </a:solidFill>
                <a:effectLst/>
                <a:uLnTx/>
                <a:uFillTx/>
                <a:latin typeface="Calibri"/>
                <a:cs typeface="Calibri"/>
              </a:rPr>
              <a:t>Kids Served: </a:t>
            </a:r>
            <a:r>
              <a:rPr lang="en-US" sz="3600" dirty="0">
                <a:solidFill>
                  <a:srgbClr val="FFFFFF"/>
                </a:solidFill>
                <a:latin typeface="Calibri"/>
                <a:cs typeface="Calibri"/>
              </a:rPr>
              <a:t>507</a:t>
            </a:r>
            <a:endParaRPr lang="en-US" sz="3600" b="0" i="0" u="none" strike="noStrike" kern="1200" cap="none" spc="0" normalizeH="0" baseline="0" noProof="0" dirty="0">
              <a:ln>
                <a:noFill/>
              </a:ln>
              <a:solidFill>
                <a:srgbClr val="FFFFFF"/>
              </a:solidFill>
              <a:effectLst/>
              <a:uLnTx/>
              <a:uFillTx/>
              <a:latin typeface="Calibri"/>
              <a:cs typeface="Calibri"/>
            </a:endParaRPr>
          </a:p>
          <a:p>
            <a:pPr marL="285750" marR="0" lvl="0"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Host Families: 60</a:t>
            </a:r>
            <a:endParaRPr lang="en-US" sz="3600" b="0" i="0" u="none" strike="noStrike" kern="1200" cap="none" spc="0" normalizeH="0" baseline="0" noProof="0" dirty="0">
              <a:ln>
                <a:noFill/>
              </a:ln>
              <a:solidFill>
                <a:srgbClr val="FFFFFF"/>
              </a:solidFill>
              <a:effectLst/>
              <a:uLnTx/>
              <a:uFillTx/>
              <a:latin typeface="Calibri"/>
              <a:cs typeface="Calibri"/>
            </a:endParaRPr>
          </a:p>
          <a:p>
            <a:pPr marL="285750" marR="0" lvl="0"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Volunteers: 202</a:t>
            </a:r>
          </a:p>
          <a:p>
            <a:pPr marL="285750" marR="0" lvl="0"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en-US" sz="3600" dirty="0">
                <a:solidFill>
                  <a:srgbClr val="FFFFFF"/>
                </a:solidFill>
                <a:latin typeface="Calibri"/>
              </a:rPr>
              <a:t>5 County Focus </a:t>
            </a:r>
          </a:p>
          <a:p>
            <a:pPr marL="285750" marR="0" lvl="0" indent="-28575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en-US" sz="3600" dirty="0">
                <a:solidFill>
                  <a:srgbClr val="FFFFFF"/>
                </a:solidFill>
                <a:latin typeface="Calibri"/>
              </a:rPr>
              <a:t>10 county Reach</a:t>
            </a:r>
            <a:endParaRPr lang="en-US" sz="3600" b="0" i="0" u="none" strike="noStrike" kern="1200" cap="none" spc="0" normalizeH="0" baseline="0" noProof="0" dirty="0">
              <a:ln>
                <a:noFill/>
              </a:ln>
              <a:solidFill>
                <a:srgbClr val="FFFFFF"/>
              </a:solidFill>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6" descr="A person holding a wire fence&#10;&#10;Description automatically generated">
            <a:extLst>
              <a:ext uri="{FF2B5EF4-FFF2-40B4-BE49-F238E27FC236}">
                <a16:creationId xmlns:a16="http://schemas.microsoft.com/office/drawing/2014/main" id="{78CD752F-09D8-46C2-94CC-DE48C95C6246}"/>
              </a:ext>
            </a:extLst>
          </p:cNvPr>
          <p:cNvPicPr>
            <a:picLocks noChangeAspect="1"/>
          </p:cNvPicPr>
          <p:nvPr/>
        </p:nvPicPr>
        <p:blipFill rotWithShape="1">
          <a:blip r:embed="rId3">
            <a:extLst>
              <a:ext uri="{28A0092B-C50C-407E-A947-70E740481C1C}">
                <a14:useLocalDpi xmlns:a14="http://schemas.microsoft.com/office/drawing/2010/main" val="0"/>
              </a:ext>
            </a:extLst>
          </a:blip>
          <a:srcRect l="29133" r="17382" b="-1"/>
          <a:stretch/>
        </p:blipFill>
        <p:spPr>
          <a:xfrm>
            <a:off x="6696911" y="10"/>
            <a:ext cx="5495089" cy="6857990"/>
          </a:xfrm>
          <a:prstGeom prst="rect">
            <a:avLst/>
          </a:prstGeom>
        </p:spPr>
      </p:pic>
    </p:spTree>
    <p:extLst>
      <p:ext uri="{BB962C8B-B14F-4D97-AF65-F5344CB8AC3E}">
        <p14:creationId xmlns:p14="http://schemas.microsoft.com/office/powerpoint/2010/main" val="97413662"/>
      </p:ext>
    </p:extLst>
  </p:cSld>
  <p:clrMapOvr>
    <a:masterClrMapping/>
  </p:clrMapOvr>
</p:sld>
</file>

<file path=ppt/theme/theme1.xml><?xml version="1.0" encoding="utf-8"?>
<a:theme xmlns:a="http://schemas.openxmlformats.org/drawingml/2006/main" name="Office Theme">
  <a:themeElements>
    <a:clrScheme name="NMM">
      <a:dk1>
        <a:srgbClr val="30474A"/>
      </a:dk1>
      <a:lt1>
        <a:srgbClr val="FFFFFF"/>
      </a:lt1>
      <a:dk2>
        <a:srgbClr val="3F7669"/>
      </a:dk2>
      <a:lt2>
        <a:srgbClr val="799F96"/>
      </a:lt2>
      <a:accent1>
        <a:srgbClr val="77B28C"/>
      </a:accent1>
      <a:accent2>
        <a:srgbClr val="BC5548"/>
      </a:accent2>
      <a:accent3>
        <a:srgbClr val="EAEAEA"/>
      </a:accent3>
      <a:accent4>
        <a:srgbClr val="528478"/>
      </a:accent4>
      <a:accent5>
        <a:srgbClr val="659187"/>
      </a:accent5>
      <a:accent6>
        <a:srgbClr val="2B4043"/>
      </a:accent6>
      <a:hlink>
        <a:srgbClr val="FFFFFF"/>
      </a:hlink>
      <a:folHlink>
        <a:srgbClr val="4559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MM">
      <a:dk1>
        <a:srgbClr val="30474A"/>
      </a:dk1>
      <a:lt1>
        <a:srgbClr val="FFFFFF"/>
      </a:lt1>
      <a:dk2>
        <a:srgbClr val="3F7669"/>
      </a:dk2>
      <a:lt2>
        <a:srgbClr val="799F96"/>
      </a:lt2>
      <a:accent1>
        <a:srgbClr val="77B28C"/>
      </a:accent1>
      <a:accent2>
        <a:srgbClr val="BC5548"/>
      </a:accent2>
      <a:accent3>
        <a:srgbClr val="EAEAEA"/>
      </a:accent3>
      <a:accent4>
        <a:srgbClr val="528478"/>
      </a:accent4>
      <a:accent5>
        <a:srgbClr val="659187"/>
      </a:accent5>
      <a:accent6>
        <a:srgbClr val="2B4043"/>
      </a:accent6>
      <a:hlink>
        <a:srgbClr val="FFFFFF"/>
      </a:hlink>
      <a:folHlink>
        <a:srgbClr val="4559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NMM">
      <a:dk1>
        <a:srgbClr val="30474A"/>
      </a:dk1>
      <a:lt1>
        <a:srgbClr val="FFFFFF"/>
      </a:lt1>
      <a:dk2>
        <a:srgbClr val="3F7669"/>
      </a:dk2>
      <a:lt2>
        <a:srgbClr val="799F96"/>
      </a:lt2>
      <a:accent1>
        <a:srgbClr val="77B28C"/>
      </a:accent1>
      <a:accent2>
        <a:srgbClr val="BC5548"/>
      </a:accent2>
      <a:accent3>
        <a:srgbClr val="EAEAEA"/>
      </a:accent3>
      <a:accent4>
        <a:srgbClr val="528478"/>
      </a:accent4>
      <a:accent5>
        <a:srgbClr val="659187"/>
      </a:accent5>
      <a:accent6>
        <a:srgbClr val="2B4043"/>
      </a:accent6>
      <a:hlink>
        <a:srgbClr val="FFFFFF"/>
      </a:hlink>
      <a:folHlink>
        <a:srgbClr val="4559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NMM">
      <a:dk1>
        <a:srgbClr val="30474A"/>
      </a:dk1>
      <a:lt1>
        <a:srgbClr val="FFFFFF"/>
      </a:lt1>
      <a:dk2>
        <a:srgbClr val="3F7669"/>
      </a:dk2>
      <a:lt2>
        <a:srgbClr val="799F96"/>
      </a:lt2>
      <a:accent1>
        <a:srgbClr val="77B28C"/>
      </a:accent1>
      <a:accent2>
        <a:srgbClr val="BC5548"/>
      </a:accent2>
      <a:accent3>
        <a:srgbClr val="EAEAEA"/>
      </a:accent3>
      <a:accent4>
        <a:srgbClr val="528478"/>
      </a:accent4>
      <a:accent5>
        <a:srgbClr val="659187"/>
      </a:accent5>
      <a:accent6>
        <a:srgbClr val="2B4043"/>
      </a:accent6>
      <a:hlink>
        <a:srgbClr val="FFFFFF"/>
      </a:hlink>
      <a:folHlink>
        <a:srgbClr val="4559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NMM">
      <a:dk1>
        <a:srgbClr val="30474A"/>
      </a:dk1>
      <a:lt1>
        <a:srgbClr val="FFFFFF"/>
      </a:lt1>
      <a:dk2>
        <a:srgbClr val="3F7669"/>
      </a:dk2>
      <a:lt2>
        <a:srgbClr val="799F96"/>
      </a:lt2>
      <a:accent1>
        <a:srgbClr val="77B28C"/>
      </a:accent1>
      <a:accent2>
        <a:srgbClr val="BC5548"/>
      </a:accent2>
      <a:accent3>
        <a:srgbClr val="EAEAEA"/>
      </a:accent3>
      <a:accent4>
        <a:srgbClr val="528478"/>
      </a:accent4>
      <a:accent5>
        <a:srgbClr val="659187"/>
      </a:accent5>
      <a:accent6>
        <a:srgbClr val="2B4043"/>
      </a:accent6>
      <a:hlink>
        <a:srgbClr val="FFFFFF"/>
      </a:hlink>
      <a:folHlink>
        <a:srgbClr val="4559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797</Words>
  <Application>Microsoft Office PowerPoint</Application>
  <PresentationFormat>Widescreen</PresentationFormat>
  <Paragraphs>95</Paragraphs>
  <Slides>11</Slides>
  <Notes>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Arial</vt:lpstr>
      <vt:lpstr>Arial Nova</vt:lpstr>
      <vt:lpstr>Calibri</vt:lpstr>
      <vt:lpstr>Calibri Light</vt:lpstr>
      <vt:lpstr>Garamond</vt:lpstr>
      <vt:lpstr>Office Theme</vt:lpstr>
      <vt:lpstr>2_Office Theme</vt:lpstr>
      <vt:lpstr>1_Office Theme</vt:lpstr>
      <vt:lpstr>4_Office Theme</vt:lpstr>
      <vt:lpstr>5_Office Theme</vt:lpstr>
      <vt:lpstr>PowerPoint Presentation</vt:lpstr>
      <vt:lpstr>About New Mercies Ministries</vt:lpstr>
      <vt:lpstr>PowerPoint Presentation</vt:lpstr>
      <vt:lpstr>PowerPoint Presentation</vt:lpstr>
      <vt:lpstr>Family Preservation</vt:lpstr>
      <vt:lpstr>PowerPoint Presentation</vt:lpstr>
      <vt:lpstr>Referral 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Troy Schrock</dc:creator>
  <cp:lastModifiedBy>Mark Burkholder</cp:lastModifiedBy>
  <cp:revision>140</cp:revision>
  <dcterms:created xsi:type="dcterms:W3CDTF">2021-07-13T13:27:56Z</dcterms:created>
  <dcterms:modified xsi:type="dcterms:W3CDTF">2024-06-05T15:39:28Z</dcterms:modified>
</cp:coreProperties>
</file>