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Brittany" panose="020B0604020202020204" charset="0"/>
      <p:regular r:id="rId16"/>
    </p:embeddedFont>
    <p:embeddedFont>
      <p:font typeface="Montserrat Classic" panose="020B0604020202020204" charset="0"/>
      <p:regular r:id="rId17"/>
    </p:embeddedFont>
    <p:embeddedFont>
      <p:font typeface="Montserrat Classic 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watch?v=tr-7x0XATj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E9B2"/>
        </a:solidFill>
        <a:effectLst/>
      </p:bgPr>
    </p:bg>
    <p:spTree>
      <p:nvGrpSpPr>
        <p:cNvPr id="1" name=""/>
        <p:cNvGrpSpPr/>
        <p:nvPr/>
      </p:nvGrpSpPr>
      <p:grpSpPr>
        <a:xfrm>
          <a:off x="0" y="0"/>
          <a:ext cx="0" cy="0"/>
          <a:chOff x="0" y="0"/>
          <a:chExt cx="0" cy="0"/>
        </a:xfrm>
      </p:grpSpPr>
      <p:grpSp>
        <p:nvGrpSpPr>
          <p:cNvPr id="2" name="Group 2"/>
          <p:cNvGrpSpPr/>
          <p:nvPr/>
        </p:nvGrpSpPr>
        <p:grpSpPr>
          <a:xfrm>
            <a:off x="3531674" y="2584904"/>
            <a:ext cx="5469649" cy="546964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983312" y="4598659"/>
            <a:ext cx="14275988" cy="1870076"/>
          </a:xfrm>
          <a:prstGeom prst="rect">
            <a:avLst/>
          </a:prstGeom>
        </p:spPr>
        <p:txBody>
          <a:bodyPr lIns="0" tIns="0" rIns="0" bIns="0" rtlCol="0" anchor="t">
            <a:spAutoFit/>
          </a:bodyPr>
          <a:lstStyle/>
          <a:p>
            <a:pPr algn="ctr">
              <a:lnSpc>
                <a:spcPts val="14000"/>
              </a:lnSpc>
            </a:pPr>
            <a:r>
              <a:rPr lang="en-US" sz="14000">
                <a:solidFill>
                  <a:srgbClr val="00C2CB"/>
                </a:solidFill>
                <a:latin typeface="Montserrat Classic Bold"/>
                <a:ea typeface="Montserrat Classic Bold"/>
                <a:cs typeface="Montserrat Classic Bold"/>
                <a:sym typeface="Montserrat Classic Bold"/>
              </a:rPr>
              <a:t>       PE</a:t>
            </a:r>
          </a:p>
        </p:txBody>
      </p:sp>
      <p:sp>
        <p:nvSpPr>
          <p:cNvPr id="6" name="Freeform 6"/>
          <p:cNvSpPr/>
          <p:nvPr/>
        </p:nvSpPr>
        <p:spPr>
          <a:xfrm>
            <a:off x="3388229" y="2584904"/>
            <a:ext cx="5469649" cy="5469649"/>
          </a:xfrm>
          <a:custGeom>
            <a:avLst/>
            <a:gdLst/>
            <a:ahLst/>
            <a:cxnLst/>
            <a:rect l="l" t="t" r="r" b="b"/>
            <a:pathLst>
              <a:path w="5469649" h="5469649">
                <a:moveTo>
                  <a:pt x="0" y="0"/>
                </a:moveTo>
                <a:lnTo>
                  <a:pt x="5469649" y="0"/>
                </a:lnTo>
                <a:lnTo>
                  <a:pt x="5469649" y="5469650"/>
                </a:lnTo>
                <a:lnTo>
                  <a:pt x="0" y="5469650"/>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4704579" y="2518196"/>
            <a:ext cx="10833454" cy="2000250"/>
          </a:xfrm>
          <a:prstGeom prst="rect">
            <a:avLst/>
          </a:prstGeom>
        </p:spPr>
        <p:txBody>
          <a:bodyPr lIns="0" tIns="0" rIns="0" bIns="0" rtlCol="0" anchor="t">
            <a:spAutoFit/>
          </a:bodyPr>
          <a:lstStyle/>
          <a:p>
            <a:pPr algn="ctr">
              <a:lnSpc>
                <a:spcPts val="15000"/>
              </a:lnSpc>
            </a:pPr>
            <a:r>
              <a:rPr lang="en-US" sz="15000">
                <a:solidFill>
                  <a:srgbClr val="00C2CB"/>
                </a:solidFill>
                <a:latin typeface="Brittany"/>
                <a:ea typeface="Brittany"/>
                <a:cs typeface="Brittany"/>
                <a:sym typeface="Brittany"/>
              </a:rPr>
              <a:t>A Mother’s</a:t>
            </a:r>
          </a:p>
        </p:txBody>
      </p:sp>
      <p:sp>
        <p:nvSpPr>
          <p:cNvPr id="8" name="TextBox 8"/>
          <p:cNvSpPr txBox="1"/>
          <p:nvPr/>
        </p:nvSpPr>
        <p:spPr>
          <a:xfrm>
            <a:off x="4340478" y="4598659"/>
            <a:ext cx="11561656" cy="1870076"/>
          </a:xfrm>
          <a:prstGeom prst="rect">
            <a:avLst/>
          </a:prstGeom>
        </p:spPr>
        <p:txBody>
          <a:bodyPr lIns="0" tIns="0" rIns="0" bIns="0" rtlCol="0" anchor="t">
            <a:spAutoFit/>
          </a:bodyPr>
          <a:lstStyle/>
          <a:p>
            <a:pPr algn="ctr">
              <a:lnSpc>
                <a:spcPts val="14000"/>
              </a:lnSpc>
            </a:pPr>
            <a:r>
              <a:rPr lang="en-US" sz="14000">
                <a:solidFill>
                  <a:srgbClr val="000000"/>
                </a:solidFill>
                <a:latin typeface="Montserrat Classic Bold"/>
                <a:ea typeface="Montserrat Classic Bold"/>
                <a:cs typeface="Montserrat Classic Bold"/>
                <a:sym typeface="Montserrat Classic Bold"/>
              </a:rPr>
              <a:t>HOPE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330815">
            <a:off x="8842905" y="-1167364"/>
            <a:ext cx="9235941" cy="11928245"/>
            <a:chOff x="0" y="0"/>
            <a:chExt cx="2432511" cy="3141595"/>
          </a:xfrm>
        </p:grpSpPr>
        <p:sp>
          <p:nvSpPr>
            <p:cNvPr id="3" name="Freeform 3"/>
            <p:cNvSpPr/>
            <p:nvPr/>
          </p:nvSpPr>
          <p:spPr>
            <a:xfrm>
              <a:off x="0" y="0"/>
              <a:ext cx="2432511" cy="3141595"/>
            </a:xfrm>
            <a:custGeom>
              <a:avLst/>
              <a:gdLst/>
              <a:ahLst/>
              <a:cxnLst/>
              <a:rect l="l" t="t" r="r" b="b"/>
              <a:pathLst>
                <a:path w="2432511" h="3141595">
                  <a:moveTo>
                    <a:pt x="0" y="0"/>
                  </a:moveTo>
                  <a:lnTo>
                    <a:pt x="2432511" y="0"/>
                  </a:lnTo>
                  <a:lnTo>
                    <a:pt x="2432511" y="3141595"/>
                  </a:lnTo>
                  <a:lnTo>
                    <a:pt x="0" y="3141595"/>
                  </a:lnTo>
                  <a:close/>
                </a:path>
              </a:pathLst>
            </a:custGeom>
            <a:solidFill>
              <a:srgbClr val="CCE9B2"/>
            </a:solidFill>
          </p:spPr>
          <p:txBody>
            <a:bodyPr/>
            <a:lstStyle/>
            <a:p>
              <a:endParaRPr lang="en-US"/>
            </a:p>
          </p:txBody>
        </p:sp>
        <p:sp>
          <p:nvSpPr>
            <p:cNvPr id="4" name="TextBox 4"/>
            <p:cNvSpPr txBox="1"/>
            <p:nvPr/>
          </p:nvSpPr>
          <p:spPr>
            <a:xfrm>
              <a:off x="0" y="-38100"/>
              <a:ext cx="2432511" cy="317969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311601" y="4502387"/>
            <a:ext cx="9080294" cy="1069976"/>
          </a:xfrm>
          <a:prstGeom prst="rect">
            <a:avLst/>
          </a:prstGeom>
        </p:spPr>
        <p:txBody>
          <a:bodyPr lIns="0" tIns="0" rIns="0" bIns="0" rtlCol="0" anchor="t">
            <a:spAutoFit/>
          </a:bodyPr>
          <a:lstStyle/>
          <a:p>
            <a:pPr algn="l">
              <a:lnSpc>
                <a:spcPts val="8000"/>
              </a:lnSpc>
            </a:pPr>
            <a:r>
              <a:rPr lang="en-US" sz="8000">
                <a:solidFill>
                  <a:srgbClr val="000000"/>
                </a:solidFill>
                <a:latin typeface="Montserrat Classic Bold"/>
                <a:ea typeface="Montserrat Classic Bold"/>
                <a:cs typeface="Montserrat Classic Bold"/>
                <a:sym typeface="Montserrat Classic Bold"/>
              </a:rPr>
              <a:t>QUALIFICATIONS</a:t>
            </a:r>
          </a:p>
        </p:txBody>
      </p:sp>
      <p:sp>
        <p:nvSpPr>
          <p:cNvPr id="6" name="TextBox 6"/>
          <p:cNvSpPr txBox="1"/>
          <p:nvPr/>
        </p:nvSpPr>
        <p:spPr>
          <a:xfrm>
            <a:off x="311601" y="5890572"/>
            <a:ext cx="6433982" cy="824865"/>
          </a:xfrm>
          <a:prstGeom prst="rect">
            <a:avLst/>
          </a:prstGeom>
        </p:spPr>
        <p:txBody>
          <a:bodyPr lIns="0" tIns="0" rIns="0" bIns="0" rtlCol="0" anchor="t">
            <a:spAutoFit/>
          </a:bodyPr>
          <a:lstStyle/>
          <a:p>
            <a:pPr algn="l">
              <a:lnSpc>
                <a:spcPts val="3359"/>
              </a:lnSpc>
            </a:pPr>
            <a:r>
              <a:rPr lang="en-US" sz="2399">
                <a:solidFill>
                  <a:srgbClr val="000000"/>
                </a:solidFill>
                <a:latin typeface="Montserrat Classic"/>
                <a:ea typeface="Montserrat Classic"/>
                <a:cs typeface="Montserrat Classic"/>
                <a:sym typeface="Montserrat Classic"/>
              </a:rPr>
              <a:t>In order to be considered for A Mother's Hope program you must be:</a:t>
            </a:r>
          </a:p>
        </p:txBody>
      </p:sp>
      <p:sp>
        <p:nvSpPr>
          <p:cNvPr id="7" name="TextBox 7"/>
          <p:cNvSpPr txBox="1"/>
          <p:nvPr/>
        </p:nvSpPr>
        <p:spPr>
          <a:xfrm>
            <a:off x="311601" y="3020454"/>
            <a:ext cx="5703935" cy="1387475"/>
          </a:xfrm>
          <a:prstGeom prst="rect">
            <a:avLst/>
          </a:prstGeom>
        </p:spPr>
        <p:txBody>
          <a:bodyPr lIns="0" tIns="0" rIns="0" bIns="0" rtlCol="0" anchor="t">
            <a:spAutoFit/>
          </a:bodyPr>
          <a:lstStyle/>
          <a:p>
            <a:pPr algn="l">
              <a:lnSpc>
                <a:spcPts val="10599"/>
              </a:lnSpc>
            </a:pPr>
            <a:r>
              <a:rPr lang="en-US" sz="9999">
                <a:solidFill>
                  <a:srgbClr val="000000"/>
                </a:solidFill>
                <a:latin typeface="Brittany"/>
                <a:ea typeface="Brittany"/>
                <a:cs typeface="Brittany"/>
                <a:sym typeface="Brittany"/>
              </a:rPr>
              <a:t>resident</a:t>
            </a:r>
          </a:p>
        </p:txBody>
      </p:sp>
      <p:sp>
        <p:nvSpPr>
          <p:cNvPr id="8" name="TextBox 8"/>
          <p:cNvSpPr txBox="1"/>
          <p:nvPr/>
        </p:nvSpPr>
        <p:spPr>
          <a:xfrm>
            <a:off x="8384503" y="300037"/>
            <a:ext cx="1504436" cy="1257300"/>
          </a:xfrm>
          <a:prstGeom prst="rect">
            <a:avLst/>
          </a:prstGeom>
        </p:spPr>
        <p:txBody>
          <a:bodyPr lIns="0" tIns="0" rIns="0" bIns="0" rtlCol="0" anchor="t">
            <a:spAutoFit/>
          </a:bodyPr>
          <a:lstStyle/>
          <a:p>
            <a:pPr marL="0" lvl="1" indent="0" algn="ctr">
              <a:lnSpc>
                <a:spcPts val="10499"/>
              </a:lnSpc>
              <a:spcBef>
                <a:spcPct val="0"/>
              </a:spcBef>
            </a:pPr>
            <a:r>
              <a:rPr lang="en-US" sz="6999">
                <a:solidFill>
                  <a:srgbClr val="000000"/>
                </a:solidFill>
                <a:latin typeface="Montserrat Classic Bold"/>
                <a:ea typeface="Montserrat Classic Bold"/>
                <a:cs typeface="Montserrat Classic Bold"/>
                <a:sym typeface="Montserrat Classic Bold"/>
              </a:rPr>
              <a:t>01</a:t>
            </a:r>
          </a:p>
        </p:txBody>
      </p:sp>
      <p:sp>
        <p:nvSpPr>
          <p:cNvPr id="9" name="TextBox 9"/>
          <p:cNvSpPr txBox="1"/>
          <p:nvPr/>
        </p:nvSpPr>
        <p:spPr>
          <a:xfrm>
            <a:off x="10154950" y="704850"/>
            <a:ext cx="3583197" cy="552450"/>
          </a:xfrm>
          <a:prstGeom prst="rect">
            <a:avLst/>
          </a:prstGeom>
        </p:spPr>
        <p:txBody>
          <a:bodyPr lIns="0" tIns="0" rIns="0" bIns="0" rtlCol="0" anchor="t">
            <a:spAutoFit/>
          </a:bodyPr>
          <a:lstStyle/>
          <a:p>
            <a:pPr marL="0" lvl="1" indent="0" algn="l">
              <a:lnSpc>
                <a:spcPts val="4500"/>
              </a:lnSpc>
              <a:spcBef>
                <a:spcPct val="0"/>
              </a:spcBef>
            </a:pPr>
            <a:r>
              <a:rPr lang="en-US" sz="3000">
                <a:solidFill>
                  <a:srgbClr val="000000"/>
                </a:solidFill>
                <a:latin typeface="Montserrat Classic Bold"/>
                <a:ea typeface="Montserrat Classic Bold"/>
                <a:cs typeface="Montserrat Classic Bold"/>
                <a:sym typeface="Montserrat Classic Bold"/>
              </a:rPr>
              <a:t>Pregnant</a:t>
            </a:r>
          </a:p>
        </p:txBody>
      </p:sp>
      <p:grpSp>
        <p:nvGrpSpPr>
          <p:cNvPr id="10" name="Group 10"/>
          <p:cNvGrpSpPr/>
          <p:nvPr/>
        </p:nvGrpSpPr>
        <p:grpSpPr>
          <a:xfrm>
            <a:off x="9669909" y="3451269"/>
            <a:ext cx="5353644" cy="1261415"/>
            <a:chOff x="0" y="0"/>
            <a:chExt cx="7138192" cy="1681887"/>
          </a:xfrm>
        </p:grpSpPr>
        <p:sp>
          <p:nvSpPr>
            <p:cNvPr id="11" name="TextBox 11"/>
            <p:cNvSpPr txBox="1"/>
            <p:nvPr/>
          </p:nvSpPr>
          <p:spPr>
            <a:xfrm>
              <a:off x="0" y="-63931"/>
              <a:ext cx="2005915" cy="1609725"/>
            </a:xfrm>
            <a:prstGeom prst="rect">
              <a:avLst/>
            </a:prstGeom>
          </p:spPr>
          <p:txBody>
            <a:bodyPr lIns="0" tIns="0" rIns="0" bIns="0" rtlCol="0" anchor="t">
              <a:spAutoFit/>
            </a:bodyPr>
            <a:lstStyle/>
            <a:p>
              <a:pPr marL="0" lvl="1" indent="0" algn="ctr">
                <a:lnSpc>
                  <a:spcPts val="10499"/>
                </a:lnSpc>
                <a:spcBef>
                  <a:spcPct val="0"/>
                </a:spcBef>
              </a:pPr>
              <a:r>
                <a:rPr lang="en-US" sz="6999">
                  <a:solidFill>
                    <a:srgbClr val="000000"/>
                  </a:solidFill>
                  <a:latin typeface="Montserrat Classic Bold"/>
                  <a:ea typeface="Montserrat Classic Bold"/>
                  <a:cs typeface="Montserrat Classic Bold"/>
                  <a:sym typeface="Montserrat Classic Bold"/>
                </a:rPr>
                <a:t>03</a:t>
              </a:r>
            </a:p>
          </p:txBody>
        </p:sp>
        <p:sp>
          <p:nvSpPr>
            <p:cNvPr id="12" name="TextBox 12"/>
            <p:cNvSpPr txBox="1"/>
            <p:nvPr/>
          </p:nvSpPr>
          <p:spPr>
            <a:xfrm>
              <a:off x="2360595" y="-95250"/>
              <a:ext cx="4777597" cy="704850"/>
            </a:xfrm>
            <a:prstGeom prst="rect">
              <a:avLst/>
            </a:prstGeom>
          </p:spPr>
          <p:txBody>
            <a:bodyPr lIns="0" tIns="0" rIns="0" bIns="0" rtlCol="0" anchor="t">
              <a:spAutoFit/>
            </a:bodyPr>
            <a:lstStyle/>
            <a:p>
              <a:pPr marL="0" lvl="1" indent="0" algn="l">
                <a:lnSpc>
                  <a:spcPts val="4500"/>
                </a:lnSpc>
                <a:spcBef>
                  <a:spcPct val="0"/>
                </a:spcBef>
              </a:pPr>
              <a:r>
                <a:rPr lang="en-US" sz="3000">
                  <a:solidFill>
                    <a:srgbClr val="000000"/>
                  </a:solidFill>
                  <a:latin typeface="Montserrat Classic Bold"/>
                  <a:ea typeface="Montserrat Classic Bold"/>
                  <a:cs typeface="Montserrat Classic Bold"/>
                  <a:sym typeface="Montserrat Classic Bold"/>
                </a:rPr>
                <a:t>Follow Rules</a:t>
              </a:r>
            </a:p>
          </p:txBody>
        </p:sp>
        <p:sp>
          <p:nvSpPr>
            <p:cNvPr id="13" name="TextBox 13"/>
            <p:cNvSpPr txBox="1"/>
            <p:nvPr/>
          </p:nvSpPr>
          <p:spPr>
            <a:xfrm>
              <a:off x="2321349" y="762196"/>
              <a:ext cx="4816843" cy="919692"/>
            </a:xfrm>
            <a:prstGeom prst="rect">
              <a:avLst/>
            </a:prstGeom>
          </p:spPr>
          <p:txBody>
            <a:bodyPr lIns="0" tIns="0" rIns="0" bIns="0" rtlCol="0" anchor="t">
              <a:spAutoFit/>
            </a:bodyPr>
            <a:lstStyle/>
            <a:p>
              <a:pPr algn="l">
                <a:lnSpc>
                  <a:spcPts val="2800"/>
                </a:lnSpc>
              </a:pPr>
              <a:r>
                <a:rPr lang="en-US" sz="2000">
                  <a:solidFill>
                    <a:srgbClr val="000000"/>
                  </a:solidFill>
                  <a:latin typeface="Montserrat Classic"/>
                  <a:ea typeface="Montserrat Classic"/>
                  <a:cs typeface="Montserrat Classic"/>
                  <a:sym typeface="Montserrat Classic"/>
                </a:rPr>
                <a:t>Willing to follow the rules and structure of the home</a:t>
              </a:r>
            </a:p>
          </p:txBody>
        </p:sp>
      </p:grpSp>
      <p:grpSp>
        <p:nvGrpSpPr>
          <p:cNvPr id="14" name="Group 14"/>
          <p:cNvGrpSpPr/>
          <p:nvPr/>
        </p:nvGrpSpPr>
        <p:grpSpPr>
          <a:xfrm>
            <a:off x="10861348" y="6507500"/>
            <a:ext cx="5353644" cy="1261415"/>
            <a:chOff x="0" y="0"/>
            <a:chExt cx="7138192" cy="1681887"/>
          </a:xfrm>
        </p:grpSpPr>
        <p:sp>
          <p:nvSpPr>
            <p:cNvPr id="15" name="TextBox 15"/>
            <p:cNvSpPr txBox="1"/>
            <p:nvPr/>
          </p:nvSpPr>
          <p:spPr>
            <a:xfrm>
              <a:off x="0" y="-63931"/>
              <a:ext cx="2005915" cy="1609725"/>
            </a:xfrm>
            <a:prstGeom prst="rect">
              <a:avLst/>
            </a:prstGeom>
          </p:spPr>
          <p:txBody>
            <a:bodyPr lIns="0" tIns="0" rIns="0" bIns="0" rtlCol="0" anchor="t">
              <a:spAutoFit/>
            </a:bodyPr>
            <a:lstStyle/>
            <a:p>
              <a:pPr marL="0" lvl="1" indent="0" algn="ctr">
                <a:lnSpc>
                  <a:spcPts val="10499"/>
                </a:lnSpc>
                <a:spcBef>
                  <a:spcPct val="0"/>
                </a:spcBef>
              </a:pPr>
              <a:r>
                <a:rPr lang="en-US" sz="6999">
                  <a:solidFill>
                    <a:srgbClr val="000000"/>
                  </a:solidFill>
                  <a:latin typeface="Montserrat Classic Bold"/>
                  <a:ea typeface="Montserrat Classic Bold"/>
                  <a:cs typeface="Montserrat Classic Bold"/>
                  <a:sym typeface="Montserrat Classic Bold"/>
                </a:rPr>
                <a:t>05</a:t>
              </a:r>
            </a:p>
          </p:txBody>
        </p:sp>
        <p:sp>
          <p:nvSpPr>
            <p:cNvPr id="16" name="TextBox 16"/>
            <p:cNvSpPr txBox="1"/>
            <p:nvPr/>
          </p:nvSpPr>
          <p:spPr>
            <a:xfrm>
              <a:off x="2360595" y="-85725"/>
              <a:ext cx="4777597" cy="654685"/>
            </a:xfrm>
            <a:prstGeom prst="rect">
              <a:avLst/>
            </a:prstGeom>
          </p:spPr>
          <p:txBody>
            <a:bodyPr lIns="0" tIns="0" rIns="0" bIns="0" rtlCol="0" anchor="t">
              <a:spAutoFit/>
            </a:bodyPr>
            <a:lstStyle/>
            <a:p>
              <a:pPr marL="0" lvl="1" indent="0" algn="l">
                <a:lnSpc>
                  <a:spcPts val="4200"/>
                </a:lnSpc>
                <a:spcBef>
                  <a:spcPct val="0"/>
                </a:spcBef>
              </a:pPr>
              <a:r>
                <a:rPr lang="en-US" sz="2800">
                  <a:solidFill>
                    <a:srgbClr val="000000"/>
                  </a:solidFill>
                  <a:latin typeface="Montserrat Classic Bold"/>
                  <a:ea typeface="Montserrat Classic Bold"/>
                  <a:cs typeface="Montserrat Classic Bold"/>
                  <a:sym typeface="Montserrat Classic Bold"/>
                </a:rPr>
                <a:t>NO Drugs &amp; Alcohol</a:t>
              </a:r>
            </a:p>
          </p:txBody>
        </p:sp>
        <p:sp>
          <p:nvSpPr>
            <p:cNvPr id="17" name="TextBox 17"/>
            <p:cNvSpPr txBox="1"/>
            <p:nvPr/>
          </p:nvSpPr>
          <p:spPr>
            <a:xfrm>
              <a:off x="2321349" y="762196"/>
              <a:ext cx="4816843" cy="919692"/>
            </a:xfrm>
            <a:prstGeom prst="rect">
              <a:avLst/>
            </a:prstGeom>
          </p:spPr>
          <p:txBody>
            <a:bodyPr lIns="0" tIns="0" rIns="0" bIns="0" rtlCol="0" anchor="t">
              <a:spAutoFit/>
            </a:bodyPr>
            <a:lstStyle/>
            <a:p>
              <a:pPr algn="l">
                <a:lnSpc>
                  <a:spcPts val="2800"/>
                </a:lnSpc>
              </a:pPr>
              <a:r>
                <a:rPr lang="en-US" sz="2000">
                  <a:solidFill>
                    <a:srgbClr val="000000"/>
                  </a:solidFill>
                  <a:latin typeface="Montserrat Classic"/>
                  <a:ea typeface="Montserrat Classic"/>
                  <a:cs typeface="Montserrat Classic"/>
                  <a:sym typeface="Montserrat Classic"/>
                </a:rPr>
                <a:t>Committed to living drug and alcohol free</a:t>
              </a:r>
            </a:p>
          </p:txBody>
        </p:sp>
      </p:grpSp>
      <p:grpSp>
        <p:nvGrpSpPr>
          <p:cNvPr id="18" name="Group 18"/>
          <p:cNvGrpSpPr/>
          <p:nvPr/>
        </p:nvGrpSpPr>
        <p:grpSpPr>
          <a:xfrm>
            <a:off x="8991491" y="1923154"/>
            <a:ext cx="5353644" cy="1159345"/>
            <a:chOff x="0" y="0"/>
            <a:chExt cx="7138192" cy="1545794"/>
          </a:xfrm>
        </p:grpSpPr>
        <p:sp>
          <p:nvSpPr>
            <p:cNvPr id="19" name="TextBox 19"/>
            <p:cNvSpPr txBox="1"/>
            <p:nvPr/>
          </p:nvSpPr>
          <p:spPr>
            <a:xfrm>
              <a:off x="0" y="-63931"/>
              <a:ext cx="2005915" cy="1609725"/>
            </a:xfrm>
            <a:prstGeom prst="rect">
              <a:avLst/>
            </a:prstGeom>
          </p:spPr>
          <p:txBody>
            <a:bodyPr lIns="0" tIns="0" rIns="0" bIns="0" rtlCol="0" anchor="t">
              <a:spAutoFit/>
            </a:bodyPr>
            <a:lstStyle/>
            <a:p>
              <a:pPr marL="0" lvl="1" indent="0" algn="ctr">
                <a:lnSpc>
                  <a:spcPts val="10499"/>
                </a:lnSpc>
                <a:spcBef>
                  <a:spcPct val="0"/>
                </a:spcBef>
              </a:pPr>
              <a:r>
                <a:rPr lang="en-US" sz="6999">
                  <a:solidFill>
                    <a:srgbClr val="000000"/>
                  </a:solidFill>
                  <a:latin typeface="Montserrat Classic Bold"/>
                  <a:ea typeface="Montserrat Classic Bold"/>
                  <a:cs typeface="Montserrat Classic Bold"/>
                  <a:sym typeface="Montserrat Classic Bold"/>
                </a:rPr>
                <a:t>02</a:t>
              </a:r>
            </a:p>
          </p:txBody>
        </p:sp>
        <p:sp>
          <p:nvSpPr>
            <p:cNvPr id="20" name="TextBox 20"/>
            <p:cNvSpPr txBox="1"/>
            <p:nvPr/>
          </p:nvSpPr>
          <p:spPr>
            <a:xfrm>
              <a:off x="2360595" y="-95250"/>
              <a:ext cx="4777597" cy="704850"/>
            </a:xfrm>
            <a:prstGeom prst="rect">
              <a:avLst/>
            </a:prstGeom>
          </p:spPr>
          <p:txBody>
            <a:bodyPr lIns="0" tIns="0" rIns="0" bIns="0" rtlCol="0" anchor="t">
              <a:spAutoFit/>
            </a:bodyPr>
            <a:lstStyle/>
            <a:p>
              <a:pPr marL="0" lvl="1" indent="0" algn="l">
                <a:lnSpc>
                  <a:spcPts val="4500"/>
                </a:lnSpc>
                <a:spcBef>
                  <a:spcPct val="0"/>
                </a:spcBef>
              </a:pPr>
              <a:r>
                <a:rPr lang="en-US" sz="3000">
                  <a:solidFill>
                    <a:srgbClr val="000000"/>
                  </a:solidFill>
                  <a:latin typeface="Montserrat Classic Bold"/>
                  <a:ea typeface="Montserrat Classic Bold"/>
                  <a:cs typeface="Montserrat Classic Bold"/>
                  <a:sym typeface="Montserrat Classic Bold"/>
                </a:rPr>
                <a:t>Homeless</a:t>
              </a:r>
            </a:p>
          </p:txBody>
        </p:sp>
        <p:sp>
          <p:nvSpPr>
            <p:cNvPr id="21" name="TextBox 21"/>
            <p:cNvSpPr txBox="1"/>
            <p:nvPr/>
          </p:nvSpPr>
          <p:spPr>
            <a:xfrm>
              <a:off x="2321349" y="762196"/>
              <a:ext cx="4816843" cy="449792"/>
            </a:xfrm>
            <a:prstGeom prst="rect">
              <a:avLst/>
            </a:prstGeom>
          </p:spPr>
          <p:txBody>
            <a:bodyPr lIns="0" tIns="0" rIns="0" bIns="0" rtlCol="0" anchor="t">
              <a:spAutoFit/>
            </a:bodyPr>
            <a:lstStyle/>
            <a:p>
              <a:pPr marL="0" lvl="0" indent="0" algn="l">
                <a:lnSpc>
                  <a:spcPts val="2800"/>
                </a:lnSpc>
              </a:pPr>
              <a:r>
                <a:rPr lang="en-US" sz="2000">
                  <a:solidFill>
                    <a:srgbClr val="000000"/>
                  </a:solidFill>
                  <a:latin typeface="Montserrat Classic"/>
                  <a:ea typeface="Montserrat Classic"/>
                  <a:cs typeface="Montserrat Classic"/>
                  <a:sym typeface="Montserrat Classic"/>
                </a:rPr>
                <a:t>Or at risk for homelessness</a:t>
              </a:r>
            </a:p>
          </p:txBody>
        </p:sp>
      </p:grpSp>
      <p:grpSp>
        <p:nvGrpSpPr>
          <p:cNvPr id="22" name="Group 22"/>
          <p:cNvGrpSpPr/>
          <p:nvPr/>
        </p:nvGrpSpPr>
        <p:grpSpPr>
          <a:xfrm>
            <a:off x="10287000" y="4979385"/>
            <a:ext cx="5353644" cy="1261415"/>
            <a:chOff x="0" y="0"/>
            <a:chExt cx="7138192" cy="1681887"/>
          </a:xfrm>
        </p:grpSpPr>
        <p:sp>
          <p:nvSpPr>
            <p:cNvPr id="23" name="TextBox 23"/>
            <p:cNvSpPr txBox="1"/>
            <p:nvPr/>
          </p:nvSpPr>
          <p:spPr>
            <a:xfrm>
              <a:off x="0" y="-63931"/>
              <a:ext cx="2005915" cy="1609725"/>
            </a:xfrm>
            <a:prstGeom prst="rect">
              <a:avLst/>
            </a:prstGeom>
          </p:spPr>
          <p:txBody>
            <a:bodyPr lIns="0" tIns="0" rIns="0" bIns="0" rtlCol="0" anchor="t">
              <a:spAutoFit/>
            </a:bodyPr>
            <a:lstStyle/>
            <a:p>
              <a:pPr marL="0" lvl="1" indent="0" algn="ctr">
                <a:lnSpc>
                  <a:spcPts val="10499"/>
                </a:lnSpc>
                <a:spcBef>
                  <a:spcPct val="0"/>
                </a:spcBef>
              </a:pPr>
              <a:r>
                <a:rPr lang="en-US" sz="6999">
                  <a:solidFill>
                    <a:srgbClr val="000000"/>
                  </a:solidFill>
                  <a:latin typeface="Montserrat Classic Bold"/>
                  <a:ea typeface="Montserrat Classic Bold"/>
                  <a:cs typeface="Montserrat Classic Bold"/>
                  <a:sym typeface="Montserrat Classic Bold"/>
                </a:rPr>
                <a:t>04</a:t>
              </a:r>
            </a:p>
          </p:txBody>
        </p:sp>
        <p:sp>
          <p:nvSpPr>
            <p:cNvPr id="24" name="TextBox 24"/>
            <p:cNvSpPr txBox="1"/>
            <p:nvPr/>
          </p:nvSpPr>
          <p:spPr>
            <a:xfrm>
              <a:off x="2360595" y="-95250"/>
              <a:ext cx="4777597" cy="704850"/>
            </a:xfrm>
            <a:prstGeom prst="rect">
              <a:avLst/>
            </a:prstGeom>
          </p:spPr>
          <p:txBody>
            <a:bodyPr lIns="0" tIns="0" rIns="0" bIns="0" rtlCol="0" anchor="t">
              <a:spAutoFit/>
            </a:bodyPr>
            <a:lstStyle/>
            <a:p>
              <a:pPr marL="0" lvl="1" indent="0" algn="l">
                <a:lnSpc>
                  <a:spcPts val="4500"/>
                </a:lnSpc>
                <a:spcBef>
                  <a:spcPct val="0"/>
                </a:spcBef>
              </a:pPr>
              <a:r>
                <a:rPr lang="en-US" sz="3000">
                  <a:solidFill>
                    <a:srgbClr val="000000"/>
                  </a:solidFill>
                  <a:latin typeface="Montserrat Classic Bold"/>
                  <a:ea typeface="Montserrat Classic Bold"/>
                  <a:cs typeface="Montserrat Classic Bold"/>
                  <a:sym typeface="Montserrat Classic Bold"/>
                </a:rPr>
                <a:t>Participation</a:t>
              </a:r>
            </a:p>
          </p:txBody>
        </p:sp>
        <p:sp>
          <p:nvSpPr>
            <p:cNvPr id="25" name="TextBox 25"/>
            <p:cNvSpPr txBox="1"/>
            <p:nvPr/>
          </p:nvSpPr>
          <p:spPr>
            <a:xfrm>
              <a:off x="2321349" y="762196"/>
              <a:ext cx="4816843" cy="919692"/>
            </a:xfrm>
            <a:prstGeom prst="rect">
              <a:avLst/>
            </a:prstGeom>
          </p:spPr>
          <p:txBody>
            <a:bodyPr lIns="0" tIns="0" rIns="0" bIns="0" rtlCol="0" anchor="t">
              <a:spAutoFit/>
            </a:bodyPr>
            <a:lstStyle/>
            <a:p>
              <a:pPr algn="l">
                <a:lnSpc>
                  <a:spcPts val="2800"/>
                </a:lnSpc>
              </a:pPr>
              <a:r>
                <a:rPr lang="en-US" sz="2000">
                  <a:solidFill>
                    <a:srgbClr val="000000"/>
                  </a:solidFill>
                  <a:latin typeface="Montserrat Classic"/>
                  <a:ea typeface="Montserrat Classic"/>
                  <a:cs typeface="Montserrat Classic"/>
                  <a:sym typeface="Montserrat Classic"/>
                </a:rPr>
                <a:t>Willing to participate in A Mother's Hope program</a:t>
              </a:r>
            </a:p>
          </p:txBody>
        </p:sp>
      </p:grpSp>
      <p:sp>
        <p:nvSpPr>
          <p:cNvPr id="26" name="TextBox 26"/>
          <p:cNvSpPr txBox="1"/>
          <p:nvPr/>
        </p:nvSpPr>
        <p:spPr>
          <a:xfrm>
            <a:off x="11512168" y="7937661"/>
            <a:ext cx="1504436" cy="1257300"/>
          </a:xfrm>
          <a:prstGeom prst="rect">
            <a:avLst/>
          </a:prstGeom>
        </p:spPr>
        <p:txBody>
          <a:bodyPr lIns="0" tIns="0" rIns="0" bIns="0" rtlCol="0" anchor="t">
            <a:spAutoFit/>
          </a:bodyPr>
          <a:lstStyle/>
          <a:p>
            <a:pPr marL="0" lvl="1" indent="0" algn="ctr">
              <a:lnSpc>
                <a:spcPts val="10499"/>
              </a:lnSpc>
              <a:spcBef>
                <a:spcPct val="0"/>
              </a:spcBef>
            </a:pPr>
            <a:r>
              <a:rPr lang="en-US" sz="6999">
                <a:solidFill>
                  <a:srgbClr val="000000"/>
                </a:solidFill>
                <a:latin typeface="Montserrat Classic Bold"/>
                <a:ea typeface="Montserrat Classic Bold"/>
                <a:cs typeface="Montserrat Classic Bold"/>
                <a:sym typeface="Montserrat Classic Bold"/>
              </a:rPr>
              <a:t>06</a:t>
            </a:r>
          </a:p>
        </p:txBody>
      </p:sp>
      <p:sp>
        <p:nvSpPr>
          <p:cNvPr id="27" name="TextBox 27"/>
          <p:cNvSpPr txBox="1"/>
          <p:nvPr/>
        </p:nvSpPr>
        <p:spPr>
          <a:xfrm>
            <a:off x="13282614" y="7940365"/>
            <a:ext cx="3583197" cy="1123950"/>
          </a:xfrm>
          <a:prstGeom prst="rect">
            <a:avLst/>
          </a:prstGeom>
        </p:spPr>
        <p:txBody>
          <a:bodyPr lIns="0" tIns="0" rIns="0" bIns="0" rtlCol="0" anchor="t">
            <a:spAutoFit/>
          </a:bodyPr>
          <a:lstStyle/>
          <a:p>
            <a:pPr marL="0" lvl="1" indent="0" algn="l">
              <a:lnSpc>
                <a:spcPts val="4500"/>
              </a:lnSpc>
              <a:spcBef>
                <a:spcPct val="0"/>
              </a:spcBef>
            </a:pPr>
            <a:r>
              <a:rPr lang="en-US" sz="3000">
                <a:solidFill>
                  <a:srgbClr val="000000"/>
                </a:solidFill>
                <a:latin typeface="Montserrat Classic Bold"/>
                <a:ea typeface="Montserrat Classic Bold"/>
                <a:cs typeface="Montserrat Classic Bold"/>
                <a:sym typeface="Montserrat Classic Bold"/>
              </a:rPr>
              <a:t>Federal Poverty Guideline</a:t>
            </a:r>
          </a:p>
        </p:txBody>
      </p:sp>
      <p:sp>
        <p:nvSpPr>
          <p:cNvPr id="28" name="TextBox 28"/>
          <p:cNvSpPr txBox="1"/>
          <p:nvPr/>
        </p:nvSpPr>
        <p:spPr>
          <a:xfrm>
            <a:off x="13282614" y="9016690"/>
            <a:ext cx="3612632" cy="1054100"/>
          </a:xfrm>
          <a:prstGeom prst="rect">
            <a:avLst/>
          </a:prstGeom>
        </p:spPr>
        <p:txBody>
          <a:bodyPr lIns="0" tIns="0" rIns="0" bIns="0" rtlCol="0" anchor="t">
            <a:spAutoFit/>
          </a:bodyPr>
          <a:lstStyle/>
          <a:p>
            <a:pPr algn="l">
              <a:lnSpc>
                <a:spcPts val="2800"/>
              </a:lnSpc>
            </a:pPr>
            <a:r>
              <a:rPr lang="en-US" sz="2000">
                <a:solidFill>
                  <a:srgbClr val="000000"/>
                </a:solidFill>
                <a:latin typeface="Montserrat Classic"/>
                <a:ea typeface="Montserrat Classic"/>
                <a:cs typeface="Montserrat Classic"/>
                <a:sym typeface="Montserrat Classic"/>
              </a:rPr>
              <a:t>Have an income that is at or below 150% of the Federal Poverty Guideline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191351"/>
            <a:ext cx="9526703" cy="10669703"/>
            <a:chOff x="0" y="0"/>
            <a:chExt cx="2509090" cy="2810127"/>
          </a:xfrm>
        </p:grpSpPr>
        <p:sp>
          <p:nvSpPr>
            <p:cNvPr id="3" name="Freeform 3"/>
            <p:cNvSpPr/>
            <p:nvPr/>
          </p:nvSpPr>
          <p:spPr>
            <a:xfrm>
              <a:off x="0" y="0"/>
              <a:ext cx="2509090" cy="2810128"/>
            </a:xfrm>
            <a:custGeom>
              <a:avLst/>
              <a:gdLst/>
              <a:ahLst/>
              <a:cxnLst/>
              <a:rect l="l" t="t" r="r" b="b"/>
              <a:pathLst>
                <a:path w="2509090" h="2810128">
                  <a:moveTo>
                    <a:pt x="0" y="0"/>
                  </a:moveTo>
                  <a:lnTo>
                    <a:pt x="2509090" y="0"/>
                  </a:lnTo>
                  <a:lnTo>
                    <a:pt x="2509090" y="2810128"/>
                  </a:lnTo>
                  <a:lnTo>
                    <a:pt x="0" y="2810128"/>
                  </a:lnTo>
                  <a:close/>
                </a:path>
              </a:pathLst>
            </a:custGeom>
            <a:solidFill>
              <a:srgbClr val="CCE9B2"/>
            </a:solidFill>
          </p:spPr>
          <p:txBody>
            <a:bodyPr/>
            <a:lstStyle/>
            <a:p>
              <a:endParaRPr lang="en-US"/>
            </a:p>
          </p:txBody>
        </p:sp>
        <p:sp>
          <p:nvSpPr>
            <p:cNvPr id="4" name="TextBox 4"/>
            <p:cNvSpPr txBox="1"/>
            <p:nvPr/>
          </p:nvSpPr>
          <p:spPr>
            <a:xfrm>
              <a:off x="0" y="-38100"/>
              <a:ext cx="2509090" cy="284822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564705" y="1028700"/>
            <a:ext cx="5781889" cy="8229600"/>
            <a:chOff x="0" y="0"/>
            <a:chExt cx="1461702" cy="2080500"/>
          </a:xfrm>
        </p:grpSpPr>
        <p:sp>
          <p:nvSpPr>
            <p:cNvPr id="6" name="Freeform 6"/>
            <p:cNvSpPr/>
            <p:nvPr/>
          </p:nvSpPr>
          <p:spPr>
            <a:xfrm>
              <a:off x="0" y="0"/>
              <a:ext cx="1461702" cy="2080500"/>
            </a:xfrm>
            <a:custGeom>
              <a:avLst/>
              <a:gdLst/>
              <a:ahLst/>
              <a:cxnLst/>
              <a:rect l="l" t="t" r="r" b="b"/>
              <a:pathLst>
                <a:path w="1461702" h="2080500">
                  <a:moveTo>
                    <a:pt x="0" y="0"/>
                  </a:moveTo>
                  <a:lnTo>
                    <a:pt x="1461702" y="0"/>
                  </a:lnTo>
                  <a:lnTo>
                    <a:pt x="1461702" y="2080500"/>
                  </a:lnTo>
                  <a:lnTo>
                    <a:pt x="0" y="2080500"/>
                  </a:lnTo>
                  <a:close/>
                </a:path>
              </a:pathLst>
            </a:custGeom>
            <a:solidFill>
              <a:srgbClr val="96E0DC"/>
            </a:solidFill>
          </p:spPr>
          <p:txBody>
            <a:bodyPr/>
            <a:lstStyle/>
            <a:p>
              <a:endParaRPr lang="en-US"/>
            </a:p>
          </p:txBody>
        </p:sp>
        <p:sp>
          <p:nvSpPr>
            <p:cNvPr id="7" name="TextBox 7"/>
            <p:cNvSpPr txBox="1"/>
            <p:nvPr/>
          </p:nvSpPr>
          <p:spPr>
            <a:xfrm>
              <a:off x="0" y="-38100"/>
              <a:ext cx="1461702" cy="2118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865893" y="1352478"/>
            <a:ext cx="5179514" cy="7582043"/>
            <a:chOff x="0" y="0"/>
            <a:chExt cx="6906019" cy="10109391"/>
          </a:xfrm>
        </p:grpSpPr>
        <p:pic>
          <p:nvPicPr>
            <p:cNvPr id="9" name="Picture 9"/>
            <p:cNvPicPr>
              <a:picLocks noChangeAspect="1"/>
            </p:cNvPicPr>
            <p:nvPr/>
          </p:nvPicPr>
          <p:blipFill>
            <a:blip r:embed="rId2"/>
            <a:srcRect l="16727" t="-23192" r="16727" b="-23192"/>
            <a:stretch>
              <a:fillRect/>
            </a:stretch>
          </p:blipFill>
          <p:spPr>
            <a:xfrm>
              <a:off x="0" y="0"/>
              <a:ext cx="6906019" cy="10109391"/>
            </a:xfrm>
            <a:prstGeom prst="rect">
              <a:avLst/>
            </a:prstGeom>
          </p:spPr>
        </p:pic>
      </p:grpSp>
      <p:sp>
        <p:nvSpPr>
          <p:cNvPr id="10" name="TextBox 10"/>
          <p:cNvSpPr txBox="1"/>
          <p:nvPr/>
        </p:nvSpPr>
        <p:spPr>
          <a:xfrm>
            <a:off x="1038780" y="1575116"/>
            <a:ext cx="6774384" cy="1113790"/>
          </a:xfrm>
          <a:prstGeom prst="rect">
            <a:avLst/>
          </a:prstGeom>
        </p:spPr>
        <p:txBody>
          <a:bodyPr lIns="0" tIns="0" rIns="0" bIns="0" rtlCol="0" anchor="t">
            <a:spAutoFit/>
          </a:bodyPr>
          <a:lstStyle/>
          <a:p>
            <a:pPr algn="l">
              <a:lnSpc>
                <a:spcPts val="8480"/>
              </a:lnSpc>
            </a:pPr>
            <a:r>
              <a:rPr lang="en-US" sz="8000">
                <a:solidFill>
                  <a:srgbClr val="000000"/>
                </a:solidFill>
                <a:latin typeface="Montserrat Classic Bold"/>
                <a:ea typeface="Montserrat Classic Bold"/>
                <a:cs typeface="Montserrat Classic Bold"/>
                <a:sym typeface="Montserrat Classic Bold"/>
              </a:rPr>
              <a:t>PROCESS</a:t>
            </a:r>
          </a:p>
        </p:txBody>
      </p:sp>
      <p:sp>
        <p:nvSpPr>
          <p:cNvPr id="11" name="TextBox 11"/>
          <p:cNvSpPr txBox="1"/>
          <p:nvPr/>
        </p:nvSpPr>
        <p:spPr>
          <a:xfrm>
            <a:off x="639589" y="2822660"/>
            <a:ext cx="8240992" cy="7045325"/>
          </a:xfrm>
          <a:prstGeom prst="rect">
            <a:avLst/>
          </a:prstGeom>
        </p:spPr>
        <p:txBody>
          <a:bodyPr lIns="0" tIns="0" rIns="0" bIns="0" rtlCol="0" anchor="t">
            <a:spAutoFit/>
          </a:bodyPr>
          <a:lstStyle/>
          <a:p>
            <a:pPr algn="l">
              <a:lnSpc>
                <a:spcPts val="2800"/>
              </a:lnSpc>
            </a:pPr>
            <a:r>
              <a:rPr lang="en-US" sz="2000">
                <a:solidFill>
                  <a:srgbClr val="000000"/>
                </a:solidFill>
                <a:latin typeface="Montserrat Classic Bold"/>
                <a:ea typeface="Montserrat Classic Bold"/>
                <a:cs typeface="Montserrat Classic Bold"/>
                <a:sym typeface="Montserrat Classic Bold"/>
              </a:rPr>
              <a:t>Please note that AMH is not “an emergency shelter.” </a:t>
            </a:r>
          </a:p>
          <a:p>
            <a:pPr algn="l">
              <a:lnSpc>
                <a:spcPts val="2800"/>
              </a:lnSpc>
            </a:pPr>
            <a:r>
              <a:rPr lang="en-US" sz="2000">
                <a:solidFill>
                  <a:srgbClr val="000000"/>
                </a:solidFill>
                <a:latin typeface="Montserrat Classic"/>
                <a:ea typeface="Montserrat Classic"/>
                <a:cs typeface="Montserrat Classic"/>
                <a:sym typeface="Montserrat Classic"/>
              </a:rPr>
              <a:t>To apply for A Mother’s Hope program:</a:t>
            </a:r>
          </a:p>
          <a:p>
            <a:pPr marL="431801" lvl="1" indent="-215900" algn="l">
              <a:lnSpc>
                <a:spcPts val="2800"/>
              </a:lnSpc>
              <a:buFont typeface="Arial"/>
              <a:buChar char="•"/>
            </a:pPr>
            <a:r>
              <a:rPr lang="en-US" sz="2000">
                <a:solidFill>
                  <a:srgbClr val="000000"/>
                </a:solidFill>
                <a:latin typeface="Montserrat Classic"/>
                <a:ea typeface="Montserrat Classic"/>
                <a:cs typeface="Montserrat Classic"/>
                <a:sym typeface="Montserrat Classic"/>
              </a:rPr>
              <a:t>Pregnant women can contact us by phone or through the website. </a:t>
            </a:r>
          </a:p>
          <a:p>
            <a:pPr marL="863601" lvl="2" indent="-287867" algn="l">
              <a:lnSpc>
                <a:spcPts val="2800"/>
              </a:lnSpc>
              <a:buFont typeface="Arial"/>
              <a:buChar char="⚬"/>
            </a:pPr>
            <a:r>
              <a:rPr lang="en-US" sz="2000">
                <a:solidFill>
                  <a:srgbClr val="000000"/>
                </a:solidFill>
                <a:latin typeface="Montserrat Classic"/>
                <a:ea typeface="Montserrat Classic"/>
                <a:cs typeface="Montserrat Classic"/>
                <a:sym typeface="Montserrat Classic"/>
              </a:rPr>
              <a:t>If women do not meet the criteria for our program, our staff will try to guide them towards other community resources.</a:t>
            </a:r>
          </a:p>
          <a:p>
            <a:pPr marL="431801" lvl="1" indent="-215900" algn="l">
              <a:lnSpc>
                <a:spcPts val="2800"/>
              </a:lnSpc>
              <a:buFont typeface="Arial"/>
              <a:buChar char="•"/>
            </a:pPr>
            <a:r>
              <a:rPr lang="en-US" sz="2000">
                <a:solidFill>
                  <a:srgbClr val="000000"/>
                </a:solidFill>
                <a:latin typeface="Montserrat Classic"/>
                <a:ea typeface="Montserrat Classic"/>
                <a:cs typeface="Montserrat Classic"/>
                <a:sym typeface="Montserrat Classic"/>
              </a:rPr>
              <a:t>If we have an opening, we will set up a time for them to come to A Mother’s Hope. </a:t>
            </a:r>
          </a:p>
          <a:p>
            <a:pPr marL="863601" lvl="2" indent="-287867" algn="l">
              <a:lnSpc>
                <a:spcPts val="2800"/>
              </a:lnSpc>
              <a:buFont typeface="Arial"/>
              <a:buChar char="⚬"/>
            </a:pPr>
            <a:r>
              <a:rPr lang="en-US" sz="2000">
                <a:solidFill>
                  <a:srgbClr val="000000"/>
                </a:solidFill>
                <a:latin typeface="Montserrat Classic"/>
                <a:ea typeface="Montserrat Classic"/>
                <a:cs typeface="Montserrat Classic"/>
                <a:sym typeface="Montserrat Classic"/>
              </a:rPr>
              <a:t>At that meeting, we will get to know the women better and let them know what they can expect in this program. This meeting is a great time for them to see the house and ask any questions they might have. </a:t>
            </a:r>
          </a:p>
          <a:p>
            <a:pPr marL="431801" lvl="1" indent="-215900" algn="l">
              <a:lnSpc>
                <a:spcPts val="2800"/>
              </a:lnSpc>
              <a:buFont typeface="Arial"/>
              <a:buChar char="•"/>
            </a:pPr>
            <a:r>
              <a:rPr lang="en-US" sz="2000">
                <a:solidFill>
                  <a:srgbClr val="000000"/>
                </a:solidFill>
                <a:latin typeface="Montserrat Classic"/>
                <a:ea typeface="Montserrat Classic"/>
                <a:cs typeface="Montserrat Classic"/>
                <a:sym typeface="Montserrat Classic"/>
              </a:rPr>
              <a:t>If  accepted into the program, we will set up a day and time for them to move into A Mother’s Hope.</a:t>
            </a:r>
          </a:p>
          <a:p>
            <a:pPr marL="863601" lvl="2" indent="-287867" algn="l">
              <a:lnSpc>
                <a:spcPts val="2800"/>
              </a:lnSpc>
              <a:buFont typeface="Arial"/>
              <a:buChar char="⚬"/>
            </a:pPr>
            <a:r>
              <a:rPr lang="en-US" sz="2000">
                <a:solidFill>
                  <a:srgbClr val="000000"/>
                </a:solidFill>
                <a:latin typeface="Montserrat Classic"/>
                <a:ea typeface="Montserrat Classic"/>
                <a:cs typeface="Montserrat Classic"/>
                <a:sym typeface="Montserrat Classic"/>
              </a:rPr>
              <a:t>If they are not accepted, we will do our best to guide them on where might be a better fit for them.</a:t>
            </a:r>
          </a:p>
          <a:p>
            <a:pPr algn="l">
              <a:lnSpc>
                <a:spcPts val="2800"/>
              </a:lnSpc>
            </a:pPr>
            <a:r>
              <a:rPr lang="en-US" sz="2000">
                <a:solidFill>
                  <a:srgbClr val="000000"/>
                </a:solidFill>
                <a:latin typeface="Montserrat Classic Bold"/>
                <a:ea typeface="Montserrat Classic Bold"/>
                <a:cs typeface="Montserrat Classic Bold"/>
                <a:sym typeface="Montserrat Classic Bold"/>
              </a:rPr>
              <a:t>The average time from the 1st intake meeting to moving-in is about 7 days.</a:t>
            </a:r>
          </a:p>
          <a:p>
            <a:pPr algn="l">
              <a:lnSpc>
                <a:spcPts val="2800"/>
              </a:lnSpc>
            </a:pPr>
            <a:endParaRPr lang="en-US" sz="2000">
              <a:solidFill>
                <a:srgbClr val="000000"/>
              </a:solidFill>
              <a:latin typeface="Montserrat Classic Bold"/>
              <a:ea typeface="Montserrat Classic Bold"/>
              <a:cs typeface="Montserrat Classic Bold"/>
              <a:sym typeface="Montserrat Classic Bold"/>
            </a:endParaRPr>
          </a:p>
        </p:txBody>
      </p:sp>
      <p:sp>
        <p:nvSpPr>
          <p:cNvPr id="12" name="TextBox 12"/>
          <p:cNvSpPr txBox="1"/>
          <p:nvPr/>
        </p:nvSpPr>
        <p:spPr>
          <a:xfrm>
            <a:off x="639589" y="465315"/>
            <a:ext cx="5703935" cy="1387475"/>
          </a:xfrm>
          <a:prstGeom prst="rect">
            <a:avLst/>
          </a:prstGeom>
        </p:spPr>
        <p:txBody>
          <a:bodyPr lIns="0" tIns="0" rIns="0" bIns="0" rtlCol="0" anchor="t">
            <a:spAutoFit/>
          </a:bodyPr>
          <a:lstStyle/>
          <a:p>
            <a:pPr algn="l">
              <a:lnSpc>
                <a:spcPts val="10599"/>
              </a:lnSpc>
            </a:pPr>
            <a:r>
              <a:rPr lang="en-US" sz="9999">
                <a:solidFill>
                  <a:srgbClr val="000000"/>
                </a:solidFill>
                <a:latin typeface="Brittany"/>
                <a:ea typeface="Brittany"/>
                <a:cs typeface="Brittany"/>
                <a:sym typeface="Brittany"/>
              </a:rPr>
              <a:t>intake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649187"/>
            <a:ext cx="18288000" cy="7637813"/>
            <a:chOff x="0" y="0"/>
            <a:chExt cx="4816593" cy="2011605"/>
          </a:xfrm>
        </p:grpSpPr>
        <p:sp>
          <p:nvSpPr>
            <p:cNvPr id="3" name="Freeform 3"/>
            <p:cNvSpPr/>
            <p:nvPr/>
          </p:nvSpPr>
          <p:spPr>
            <a:xfrm>
              <a:off x="0" y="0"/>
              <a:ext cx="4816592" cy="2011605"/>
            </a:xfrm>
            <a:custGeom>
              <a:avLst/>
              <a:gdLst/>
              <a:ahLst/>
              <a:cxnLst/>
              <a:rect l="l" t="t" r="r" b="b"/>
              <a:pathLst>
                <a:path w="4816592" h="2011605">
                  <a:moveTo>
                    <a:pt x="0" y="0"/>
                  </a:moveTo>
                  <a:lnTo>
                    <a:pt x="4816592" y="0"/>
                  </a:lnTo>
                  <a:lnTo>
                    <a:pt x="4816592" y="2011605"/>
                  </a:lnTo>
                  <a:lnTo>
                    <a:pt x="0" y="2011605"/>
                  </a:lnTo>
                  <a:close/>
                </a:path>
              </a:pathLst>
            </a:custGeom>
            <a:solidFill>
              <a:srgbClr val="CCE9B2"/>
            </a:solidFill>
          </p:spPr>
          <p:txBody>
            <a:bodyPr/>
            <a:lstStyle/>
            <a:p>
              <a:endParaRPr lang="en-US"/>
            </a:p>
          </p:txBody>
        </p:sp>
        <p:sp>
          <p:nvSpPr>
            <p:cNvPr id="4" name="TextBox 4"/>
            <p:cNvSpPr txBox="1"/>
            <p:nvPr/>
          </p:nvSpPr>
          <p:spPr>
            <a:xfrm>
              <a:off x="0" y="-38100"/>
              <a:ext cx="4816593" cy="204970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912755" y="2899603"/>
            <a:ext cx="14462491" cy="7149276"/>
          </a:xfrm>
          <a:custGeom>
            <a:avLst/>
            <a:gdLst/>
            <a:ahLst/>
            <a:cxnLst/>
            <a:rect l="l" t="t" r="r" b="b"/>
            <a:pathLst>
              <a:path w="14462491" h="7149276">
                <a:moveTo>
                  <a:pt x="0" y="0"/>
                </a:moveTo>
                <a:lnTo>
                  <a:pt x="14462490" y="0"/>
                </a:lnTo>
                <a:lnTo>
                  <a:pt x="14462490" y="7149277"/>
                </a:lnTo>
                <a:lnTo>
                  <a:pt x="0" y="7149277"/>
                </a:lnTo>
                <a:lnTo>
                  <a:pt x="0" y="0"/>
                </a:lnTo>
                <a:close/>
              </a:path>
            </a:pathLst>
          </a:custGeom>
          <a:blipFill>
            <a:blip r:embed="rId2"/>
            <a:stretch>
              <a:fillRect b="-1146"/>
            </a:stretch>
          </a:blipFill>
        </p:spPr>
        <p:txBody>
          <a:bodyPr/>
          <a:lstStyle/>
          <a:p>
            <a:endParaRPr lang="en-US"/>
          </a:p>
        </p:txBody>
      </p:sp>
      <p:sp>
        <p:nvSpPr>
          <p:cNvPr id="6" name="TextBox 6"/>
          <p:cNvSpPr txBox="1"/>
          <p:nvPr/>
        </p:nvSpPr>
        <p:spPr>
          <a:xfrm>
            <a:off x="9652759" y="392718"/>
            <a:ext cx="6698184" cy="1113790"/>
          </a:xfrm>
          <a:prstGeom prst="rect">
            <a:avLst/>
          </a:prstGeom>
        </p:spPr>
        <p:txBody>
          <a:bodyPr lIns="0" tIns="0" rIns="0" bIns="0" rtlCol="0" anchor="t">
            <a:spAutoFit/>
          </a:bodyPr>
          <a:lstStyle/>
          <a:p>
            <a:pPr algn="r">
              <a:lnSpc>
                <a:spcPts val="8480"/>
              </a:lnSpc>
            </a:pPr>
            <a:r>
              <a:rPr lang="en-US" sz="8000">
                <a:solidFill>
                  <a:srgbClr val="000000"/>
                </a:solidFill>
                <a:latin typeface="Montserrat Classic Bold"/>
                <a:ea typeface="Montserrat Classic Bold"/>
                <a:cs typeface="Montserrat Classic Bold"/>
                <a:sym typeface="Montserrat Classic Bold"/>
              </a:rPr>
              <a:t>STAFF</a:t>
            </a:r>
          </a:p>
        </p:txBody>
      </p:sp>
      <p:sp>
        <p:nvSpPr>
          <p:cNvPr id="7" name="TextBox 7"/>
          <p:cNvSpPr txBox="1"/>
          <p:nvPr/>
        </p:nvSpPr>
        <p:spPr>
          <a:xfrm>
            <a:off x="2186398" y="1458883"/>
            <a:ext cx="14164545" cy="1054100"/>
          </a:xfrm>
          <a:prstGeom prst="rect">
            <a:avLst/>
          </a:prstGeom>
        </p:spPr>
        <p:txBody>
          <a:bodyPr lIns="0" tIns="0" rIns="0" bIns="0" rtlCol="0" anchor="t">
            <a:spAutoFit/>
          </a:bodyPr>
          <a:lstStyle/>
          <a:p>
            <a:pPr algn="r">
              <a:lnSpc>
                <a:spcPts val="2800"/>
              </a:lnSpc>
            </a:pPr>
            <a:r>
              <a:rPr lang="en-US" sz="2000">
                <a:solidFill>
                  <a:srgbClr val="000000"/>
                </a:solidFill>
                <a:latin typeface="Montserrat Classic"/>
                <a:ea typeface="Montserrat Classic"/>
                <a:cs typeface="Montserrat Classic"/>
                <a:sym typeface="Montserrat Classic"/>
              </a:rPr>
              <a:t>At A Mother's Hope, we are committed to providing unwavering support to our residents. Our facility is staffed 24 hours a day, 7 days a week, including holidays, ensuring that the safety and care of our residents are always our top priority.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22000" y="0"/>
            <a:ext cx="7366000" cy="1182297"/>
            <a:chOff x="0" y="0"/>
            <a:chExt cx="2099434" cy="336974"/>
          </a:xfrm>
        </p:grpSpPr>
        <p:sp>
          <p:nvSpPr>
            <p:cNvPr id="3" name="Freeform 3"/>
            <p:cNvSpPr/>
            <p:nvPr/>
          </p:nvSpPr>
          <p:spPr>
            <a:xfrm>
              <a:off x="0" y="0"/>
              <a:ext cx="2099433" cy="336974"/>
            </a:xfrm>
            <a:custGeom>
              <a:avLst/>
              <a:gdLst/>
              <a:ahLst/>
              <a:cxnLst/>
              <a:rect l="l" t="t" r="r" b="b"/>
              <a:pathLst>
                <a:path w="2099433" h="336974">
                  <a:moveTo>
                    <a:pt x="0" y="0"/>
                  </a:moveTo>
                  <a:lnTo>
                    <a:pt x="2099433" y="0"/>
                  </a:lnTo>
                  <a:lnTo>
                    <a:pt x="2099433" y="336974"/>
                  </a:lnTo>
                  <a:lnTo>
                    <a:pt x="0" y="336974"/>
                  </a:lnTo>
                  <a:close/>
                </a:path>
              </a:pathLst>
            </a:custGeom>
            <a:solidFill>
              <a:srgbClr val="CCE9B2"/>
            </a:solidFill>
          </p:spPr>
          <p:txBody>
            <a:bodyPr/>
            <a:lstStyle/>
            <a:p>
              <a:endParaRPr lang="en-US"/>
            </a:p>
          </p:txBody>
        </p:sp>
        <p:sp>
          <p:nvSpPr>
            <p:cNvPr id="4" name="TextBox 4"/>
            <p:cNvSpPr txBox="1"/>
            <p:nvPr/>
          </p:nvSpPr>
          <p:spPr>
            <a:xfrm>
              <a:off x="0" y="-38100"/>
              <a:ext cx="2099434" cy="37507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922000" y="2383768"/>
            <a:ext cx="7366000" cy="1182297"/>
            <a:chOff x="0" y="0"/>
            <a:chExt cx="2099434" cy="336974"/>
          </a:xfrm>
        </p:grpSpPr>
        <p:sp>
          <p:nvSpPr>
            <p:cNvPr id="6" name="Freeform 6"/>
            <p:cNvSpPr/>
            <p:nvPr/>
          </p:nvSpPr>
          <p:spPr>
            <a:xfrm>
              <a:off x="0" y="0"/>
              <a:ext cx="2099433" cy="336974"/>
            </a:xfrm>
            <a:custGeom>
              <a:avLst/>
              <a:gdLst/>
              <a:ahLst/>
              <a:cxnLst/>
              <a:rect l="l" t="t" r="r" b="b"/>
              <a:pathLst>
                <a:path w="2099433" h="336974">
                  <a:moveTo>
                    <a:pt x="0" y="0"/>
                  </a:moveTo>
                  <a:lnTo>
                    <a:pt x="2099433" y="0"/>
                  </a:lnTo>
                  <a:lnTo>
                    <a:pt x="2099433" y="336974"/>
                  </a:lnTo>
                  <a:lnTo>
                    <a:pt x="0" y="336974"/>
                  </a:lnTo>
                  <a:close/>
                </a:path>
              </a:pathLst>
            </a:custGeom>
            <a:solidFill>
              <a:srgbClr val="CCE9B2"/>
            </a:solidFill>
          </p:spPr>
          <p:txBody>
            <a:bodyPr/>
            <a:lstStyle/>
            <a:p>
              <a:endParaRPr lang="en-US"/>
            </a:p>
          </p:txBody>
        </p:sp>
        <p:sp>
          <p:nvSpPr>
            <p:cNvPr id="7" name="TextBox 7"/>
            <p:cNvSpPr txBox="1"/>
            <p:nvPr/>
          </p:nvSpPr>
          <p:spPr>
            <a:xfrm>
              <a:off x="0" y="-38100"/>
              <a:ext cx="2099434" cy="37507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0" y="-170090"/>
            <a:ext cx="10224351" cy="10627180"/>
            <a:chOff x="0" y="0"/>
            <a:chExt cx="2692833" cy="2798928"/>
          </a:xfrm>
        </p:grpSpPr>
        <p:sp>
          <p:nvSpPr>
            <p:cNvPr id="9" name="Freeform 9"/>
            <p:cNvSpPr/>
            <p:nvPr/>
          </p:nvSpPr>
          <p:spPr>
            <a:xfrm>
              <a:off x="0" y="0"/>
              <a:ext cx="2692833" cy="2798928"/>
            </a:xfrm>
            <a:custGeom>
              <a:avLst/>
              <a:gdLst/>
              <a:ahLst/>
              <a:cxnLst/>
              <a:rect l="l" t="t" r="r" b="b"/>
              <a:pathLst>
                <a:path w="2692833" h="2798928">
                  <a:moveTo>
                    <a:pt x="0" y="0"/>
                  </a:moveTo>
                  <a:lnTo>
                    <a:pt x="2692833" y="0"/>
                  </a:lnTo>
                  <a:lnTo>
                    <a:pt x="2692833" y="2798928"/>
                  </a:lnTo>
                  <a:lnTo>
                    <a:pt x="0" y="2798928"/>
                  </a:lnTo>
                  <a:close/>
                </a:path>
              </a:pathLst>
            </a:custGeom>
            <a:solidFill>
              <a:srgbClr val="CCE9B2"/>
            </a:solidFill>
          </p:spPr>
          <p:txBody>
            <a:bodyPr/>
            <a:lstStyle/>
            <a:p>
              <a:endParaRPr lang="en-US"/>
            </a:p>
          </p:txBody>
        </p:sp>
        <p:sp>
          <p:nvSpPr>
            <p:cNvPr id="10" name="TextBox 10"/>
            <p:cNvSpPr txBox="1"/>
            <p:nvPr/>
          </p:nvSpPr>
          <p:spPr>
            <a:xfrm>
              <a:off x="0" y="-38100"/>
              <a:ext cx="2692833" cy="2837028"/>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922000" y="4766035"/>
            <a:ext cx="7366000" cy="1182297"/>
            <a:chOff x="0" y="0"/>
            <a:chExt cx="2099434" cy="336974"/>
          </a:xfrm>
        </p:grpSpPr>
        <p:sp>
          <p:nvSpPr>
            <p:cNvPr id="12" name="Freeform 12"/>
            <p:cNvSpPr/>
            <p:nvPr/>
          </p:nvSpPr>
          <p:spPr>
            <a:xfrm>
              <a:off x="0" y="0"/>
              <a:ext cx="2099433" cy="336974"/>
            </a:xfrm>
            <a:custGeom>
              <a:avLst/>
              <a:gdLst/>
              <a:ahLst/>
              <a:cxnLst/>
              <a:rect l="l" t="t" r="r" b="b"/>
              <a:pathLst>
                <a:path w="2099433" h="336974">
                  <a:moveTo>
                    <a:pt x="0" y="0"/>
                  </a:moveTo>
                  <a:lnTo>
                    <a:pt x="2099433" y="0"/>
                  </a:lnTo>
                  <a:lnTo>
                    <a:pt x="2099433" y="336974"/>
                  </a:lnTo>
                  <a:lnTo>
                    <a:pt x="0" y="336974"/>
                  </a:lnTo>
                  <a:close/>
                </a:path>
              </a:pathLst>
            </a:custGeom>
            <a:solidFill>
              <a:srgbClr val="CCE9B2"/>
            </a:solidFill>
          </p:spPr>
          <p:txBody>
            <a:bodyPr/>
            <a:lstStyle/>
            <a:p>
              <a:endParaRPr lang="en-US"/>
            </a:p>
          </p:txBody>
        </p:sp>
        <p:sp>
          <p:nvSpPr>
            <p:cNvPr id="13" name="TextBox 13"/>
            <p:cNvSpPr txBox="1"/>
            <p:nvPr/>
          </p:nvSpPr>
          <p:spPr>
            <a:xfrm>
              <a:off x="0" y="-38100"/>
              <a:ext cx="2099434" cy="37507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0922000" y="7148301"/>
            <a:ext cx="7366000" cy="1182297"/>
            <a:chOff x="0" y="0"/>
            <a:chExt cx="2099434" cy="336974"/>
          </a:xfrm>
        </p:grpSpPr>
        <p:sp>
          <p:nvSpPr>
            <p:cNvPr id="15" name="Freeform 15"/>
            <p:cNvSpPr/>
            <p:nvPr/>
          </p:nvSpPr>
          <p:spPr>
            <a:xfrm>
              <a:off x="0" y="0"/>
              <a:ext cx="2099433" cy="336974"/>
            </a:xfrm>
            <a:custGeom>
              <a:avLst/>
              <a:gdLst/>
              <a:ahLst/>
              <a:cxnLst/>
              <a:rect l="l" t="t" r="r" b="b"/>
              <a:pathLst>
                <a:path w="2099433" h="336974">
                  <a:moveTo>
                    <a:pt x="0" y="0"/>
                  </a:moveTo>
                  <a:lnTo>
                    <a:pt x="2099433" y="0"/>
                  </a:lnTo>
                  <a:lnTo>
                    <a:pt x="2099433" y="336974"/>
                  </a:lnTo>
                  <a:lnTo>
                    <a:pt x="0" y="336974"/>
                  </a:lnTo>
                  <a:close/>
                </a:path>
              </a:pathLst>
            </a:custGeom>
            <a:solidFill>
              <a:srgbClr val="CCE9B2"/>
            </a:solidFill>
          </p:spPr>
          <p:txBody>
            <a:bodyPr/>
            <a:lstStyle/>
            <a:p>
              <a:endParaRPr lang="en-US"/>
            </a:p>
          </p:txBody>
        </p:sp>
        <p:sp>
          <p:nvSpPr>
            <p:cNvPr id="16" name="TextBox 16"/>
            <p:cNvSpPr txBox="1"/>
            <p:nvPr/>
          </p:nvSpPr>
          <p:spPr>
            <a:xfrm>
              <a:off x="0" y="-38100"/>
              <a:ext cx="2099434" cy="375074"/>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0999044" y="2669333"/>
            <a:ext cx="550051" cy="611167"/>
          </a:xfrm>
          <a:custGeom>
            <a:avLst/>
            <a:gdLst/>
            <a:ahLst/>
            <a:cxnLst/>
            <a:rect l="l" t="t" r="r" b="b"/>
            <a:pathLst>
              <a:path w="550051" h="611167">
                <a:moveTo>
                  <a:pt x="0" y="0"/>
                </a:moveTo>
                <a:lnTo>
                  <a:pt x="550051" y="0"/>
                </a:lnTo>
                <a:lnTo>
                  <a:pt x="550051" y="611167"/>
                </a:lnTo>
                <a:lnTo>
                  <a:pt x="0" y="6111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a:off x="10922274" y="6238789"/>
            <a:ext cx="703590" cy="558475"/>
          </a:xfrm>
          <a:custGeom>
            <a:avLst/>
            <a:gdLst/>
            <a:ahLst/>
            <a:cxnLst/>
            <a:rect l="l" t="t" r="r" b="b"/>
            <a:pathLst>
              <a:path w="703590" h="558475">
                <a:moveTo>
                  <a:pt x="0" y="0"/>
                </a:moveTo>
                <a:lnTo>
                  <a:pt x="703590" y="0"/>
                </a:lnTo>
                <a:lnTo>
                  <a:pt x="703590" y="558474"/>
                </a:lnTo>
                <a:lnTo>
                  <a:pt x="0" y="5584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10951807" y="3774241"/>
            <a:ext cx="644525" cy="783617"/>
          </a:xfrm>
          <a:custGeom>
            <a:avLst/>
            <a:gdLst/>
            <a:ahLst/>
            <a:cxnLst/>
            <a:rect l="l" t="t" r="r" b="b"/>
            <a:pathLst>
              <a:path w="644525" h="783617">
                <a:moveTo>
                  <a:pt x="0" y="0"/>
                </a:moveTo>
                <a:lnTo>
                  <a:pt x="644525" y="0"/>
                </a:lnTo>
                <a:lnTo>
                  <a:pt x="644525" y="783617"/>
                </a:lnTo>
                <a:lnTo>
                  <a:pt x="0" y="7836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10952568" y="1456204"/>
            <a:ext cx="673297" cy="637107"/>
          </a:xfrm>
          <a:custGeom>
            <a:avLst/>
            <a:gdLst/>
            <a:ahLst/>
            <a:cxnLst/>
            <a:rect l="l" t="t" r="r" b="b"/>
            <a:pathLst>
              <a:path w="673297" h="637107">
                <a:moveTo>
                  <a:pt x="0" y="0"/>
                </a:moveTo>
                <a:lnTo>
                  <a:pt x="673296" y="0"/>
                </a:lnTo>
                <a:lnTo>
                  <a:pt x="673296" y="637107"/>
                </a:lnTo>
                <a:lnTo>
                  <a:pt x="0" y="6371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a:off x="11042194" y="7250297"/>
            <a:ext cx="494044" cy="978306"/>
          </a:xfrm>
          <a:custGeom>
            <a:avLst/>
            <a:gdLst/>
            <a:ahLst/>
            <a:cxnLst/>
            <a:rect l="l" t="t" r="r" b="b"/>
            <a:pathLst>
              <a:path w="494044" h="978306">
                <a:moveTo>
                  <a:pt x="0" y="0"/>
                </a:moveTo>
                <a:lnTo>
                  <a:pt x="494044" y="0"/>
                </a:lnTo>
                <a:lnTo>
                  <a:pt x="494044" y="978305"/>
                </a:lnTo>
                <a:lnTo>
                  <a:pt x="0" y="9783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2" name="Group 22"/>
          <p:cNvGrpSpPr/>
          <p:nvPr/>
        </p:nvGrpSpPr>
        <p:grpSpPr>
          <a:xfrm>
            <a:off x="11026987" y="337052"/>
            <a:ext cx="524459" cy="458902"/>
            <a:chOff x="0" y="0"/>
            <a:chExt cx="812800" cy="711200"/>
          </a:xfrm>
        </p:grpSpPr>
        <p:sp>
          <p:nvSpPr>
            <p:cNvPr id="23" name="Freeform 23"/>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C2CB"/>
            </a:solidFill>
          </p:spPr>
          <p:txBody>
            <a:bodyPr/>
            <a:lstStyle/>
            <a:p>
              <a:endParaRPr lang="en-US"/>
            </a:p>
          </p:txBody>
        </p:sp>
        <p:sp>
          <p:nvSpPr>
            <p:cNvPr id="24" name="TextBox 24"/>
            <p:cNvSpPr txBox="1"/>
            <p:nvPr/>
          </p:nvSpPr>
          <p:spPr>
            <a:xfrm>
              <a:off x="76200" y="12700"/>
              <a:ext cx="660400" cy="57150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0951807" y="8660483"/>
            <a:ext cx="629171" cy="558389"/>
          </a:xfrm>
          <a:custGeom>
            <a:avLst/>
            <a:gdLst/>
            <a:ahLst/>
            <a:cxnLst/>
            <a:rect l="l" t="t" r="r" b="b"/>
            <a:pathLst>
              <a:path w="629171" h="558389">
                <a:moveTo>
                  <a:pt x="0" y="0"/>
                </a:moveTo>
                <a:lnTo>
                  <a:pt x="629171" y="0"/>
                </a:lnTo>
                <a:lnTo>
                  <a:pt x="629171" y="558389"/>
                </a:lnTo>
                <a:lnTo>
                  <a:pt x="0" y="5583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Freeform 26"/>
          <p:cNvSpPr/>
          <p:nvPr/>
        </p:nvSpPr>
        <p:spPr>
          <a:xfrm>
            <a:off x="10999044" y="5043773"/>
            <a:ext cx="626820" cy="626820"/>
          </a:xfrm>
          <a:custGeom>
            <a:avLst/>
            <a:gdLst/>
            <a:ahLst/>
            <a:cxnLst/>
            <a:rect l="l" t="t" r="r" b="b"/>
            <a:pathLst>
              <a:path w="626820" h="626820">
                <a:moveTo>
                  <a:pt x="0" y="0"/>
                </a:moveTo>
                <a:lnTo>
                  <a:pt x="626820" y="0"/>
                </a:lnTo>
                <a:lnTo>
                  <a:pt x="626820" y="626820"/>
                </a:lnTo>
                <a:lnTo>
                  <a:pt x="0" y="6268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27" name="Group 27"/>
          <p:cNvGrpSpPr/>
          <p:nvPr/>
        </p:nvGrpSpPr>
        <p:grpSpPr>
          <a:xfrm>
            <a:off x="10860296" y="9372600"/>
            <a:ext cx="7427704" cy="1182297"/>
            <a:chOff x="0" y="0"/>
            <a:chExt cx="2117020" cy="336974"/>
          </a:xfrm>
        </p:grpSpPr>
        <p:sp>
          <p:nvSpPr>
            <p:cNvPr id="28" name="Freeform 28"/>
            <p:cNvSpPr/>
            <p:nvPr/>
          </p:nvSpPr>
          <p:spPr>
            <a:xfrm>
              <a:off x="0" y="0"/>
              <a:ext cx="2117020" cy="336974"/>
            </a:xfrm>
            <a:custGeom>
              <a:avLst/>
              <a:gdLst/>
              <a:ahLst/>
              <a:cxnLst/>
              <a:rect l="l" t="t" r="r" b="b"/>
              <a:pathLst>
                <a:path w="2117020" h="336974">
                  <a:moveTo>
                    <a:pt x="0" y="0"/>
                  </a:moveTo>
                  <a:lnTo>
                    <a:pt x="2117020" y="0"/>
                  </a:lnTo>
                  <a:lnTo>
                    <a:pt x="2117020" y="336974"/>
                  </a:lnTo>
                  <a:lnTo>
                    <a:pt x="0" y="336974"/>
                  </a:lnTo>
                  <a:close/>
                </a:path>
              </a:pathLst>
            </a:custGeom>
            <a:solidFill>
              <a:srgbClr val="CCE9B2"/>
            </a:solidFill>
          </p:spPr>
          <p:txBody>
            <a:bodyPr/>
            <a:lstStyle/>
            <a:p>
              <a:endParaRPr lang="en-US"/>
            </a:p>
          </p:txBody>
        </p:sp>
        <p:sp>
          <p:nvSpPr>
            <p:cNvPr id="29" name="TextBox 29"/>
            <p:cNvSpPr txBox="1"/>
            <p:nvPr/>
          </p:nvSpPr>
          <p:spPr>
            <a:xfrm>
              <a:off x="0" y="-38100"/>
              <a:ext cx="2117020" cy="375074"/>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a:off x="10999044" y="9552247"/>
            <a:ext cx="609961" cy="609961"/>
          </a:xfrm>
          <a:custGeom>
            <a:avLst/>
            <a:gdLst/>
            <a:ahLst/>
            <a:cxnLst/>
            <a:rect l="l" t="t" r="r" b="b"/>
            <a:pathLst>
              <a:path w="609961" h="609961">
                <a:moveTo>
                  <a:pt x="0" y="0"/>
                </a:moveTo>
                <a:lnTo>
                  <a:pt x="609961" y="0"/>
                </a:lnTo>
                <a:lnTo>
                  <a:pt x="609961" y="609961"/>
                </a:lnTo>
                <a:lnTo>
                  <a:pt x="0" y="6099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1" name="TextBox 31"/>
          <p:cNvSpPr txBox="1"/>
          <p:nvPr/>
        </p:nvSpPr>
        <p:spPr>
          <a:xfrm>
            <a:off x="11813413" y="2621708"/>
            <a:ext cx="6331544" cy="684870"/>
          </a:xfrm>
          <a:prstGeom prst="rect">
            <a:avLst/>
          </a:prstGeom>
        </p:spPr>
        <p:txBody>
          <a:bodyPr lIns="0" tIns="0" rIns="0" bIns="0" rtlCol="0" anchor="t">
            <a:spAutoFit/>
          </a:bodyPr>
          <a:lstStyle/>
          <a:p>
            <a:pPr marL="0" lvl="1" indent="0" algn="l">
              <a:lnSpc>
                <a:spcPts val="2716"/>
              </a:lnSpc>
            </a:pPr>
            <a:r>
              <a:rPr lang="en-US" sz="1940">
                <a:solidFill>
                  <a:srgbClr val="000000"/>
                </a:solidFill>
                <a:latin typeface="Montserrat Classic Bold"/>
                <a:ea typeface="Montserrat Classic Bold"/>
                <a:cs typeface="Montserrat Classic Bold"/>
                <a:sym typeface="Montserrat Classic Bold"/>
              </a:rPr>
              <a:t>100% of babies born at A Mother’s Hope were born at a healthy birth weight (over 5 lbs. 8 oz.).</a:t>
            </a:r>
          </a:p>
        </p:txBody>
      </p:sp>
      <p:sp>
        <p:nvSpPr>
          <p:cNvPr id="32" name="TextBox 32"/>
          <p:cNvSpPr txBox="1"/>
          <p:nvPr/>
        </p:nvSpPr>
        <p:spPr>
          <a:xfrm>
            <a:off x="1472891" y="4774030"/>
            <a:ext cx="7469921" cy="1183640"/>
          </a:xfrm>
          <a:prstGeom prst="rect">
            <a:avLst/>
          </a:prstGeom>
        </p:spPr>
        <p:txBody>
          <a:bodyPr lIns="0" tIns="0" rIns="0" bIns="0" rtlCol="0" anchor="t">
            <a:spAutoFit/>
          </a:bodyPr>
          <a:lstStyle/>
          <a:p>
            <a:pPr algn="ctr">
              <a:lnSpc>
                <a:spcPts val="9280"/>
              </a:lnSpc>
            </a:pPr>
            <a:r>
              <a:rPr lang="en-US" sz="8000" spc="376">
                <a:solidFill>
                  <a:srgbClr val="000000"/>
                </a:solidFill>
                <a:latin typeface="Montserrat Classic Bold"/>
                <a:ea typeface="Montserrat Classic Bold"/>
                <a:cs typeface="Montserrat Classic Bold"/>
                <a:sym typeface="Montserrat Classic Bold"/>
              </a:rPr>
              <a:t>OUTCOMES</a:t>
            </a:r>
          </a:p>
        </p:txBody>
      </p:sp>
      <p:sp>
        <p:nvSpPr>
          <p:cNvPr id="33" name="TextBox 33"/>
          <p:cNvSpPr txBox="1"/>
          <p:nvPr/>
        </p:nvSpPr>
        <p:spPr>
          <a:xfrm>
            <a:off x="1630136" y="3937455"/>
            <a:ext cx="5703935" cy="1387475"/>
          </a:xfrm>
          <a:prstGeom prst="rect">
            <a:avLst/>
          </a:prstGeom>
        </p:spPr>
        <p:txBody>
          <a:bodyPr lIns="0" tIns="0" rIns="0" bIns="0" rtlCol="0" anchor="t">
            <a:spAutoFit/>
          </a:bodyPr>
          <a:lstStyle/>
          <a:p>
            <a:pPr algn="l">
              <a:lnSpc>
                <a:spcPts val="10599"/>
              </a:lnSpc>
            </a:pPr>
            <a:r>
              <a:rPr lang="en-US" sz="9999">
                <a:solidFill>
                  <a:srgbClr val="000000"/>
                </a:solidFill>
                <a:latin typeface="Brittany"/>
                <a:ea typeface="Brittany"/>
                <a:cs typeface="Brittany"/>
                <a:sym typeface="Brittany"/>
              </a:rPr>
              <a:t>2023</a:t>
            </a:r>
          </a:p>
        </p:txBody>
      </p:sp>
      <p:sp>
        <p:nvSpPr>
          <p:cNvPr id="34" name="TextBox 34"/>
          <p:cNvSpPr txBox="1"/>
          <p:nvPr/>
        </p:nvSpPr>
        <p:spPr>
          <a:xfrm>
            <a:off x="11813413" y="7373202"/>
            <a:ext cx="6331544" cy="684870"/>
          </a:xfrm>
          <a:prstGeom prst="rect">
            <a:avLst/>
          </a:prstGeom>
        </p:spPr>
        <p:txBody>
          <a:bodyPr lIns="0" tIns="0" rIns="0" bIns="0" rtlCol="0" anchor="t">
            <a:spAutoFit/>
          </a:bodyPr>
          <a:lstStyle/>
          <a:p>
            <a:pPr marL="0" lvl="1" indent="0" algn="l">
              <a:lnSpc>
                <a:spcPts val="2716"/>
              </a:lnSpc>
            </a:pPr>
            <a:r>
              <a:rPr lang="en-US" sz="1940">
                <a:solidFill>
                  <a:srgbClr val="000000"/>
                </a:solidFill>
                <a:latin typeface="Montserrat Classic Bold"/>
                <a:ea typeface="Montserrat Classic Bold"/>
                <a:cs typeface="Montserrat Classic Bold"/>
                <a:sym typeface="Montserrat Classic Bold"/>
              </a:rPr>
              <a:t>100% of babies born at A Mother’s Hope were full-term (greater than 37 weeks gestation).</a:t>
            </a:r>
          </a:p>
        </p:txBody>
      </p:sp>
      <p:sp>
        <p:nvSpPr>
          <p:cNvPr id="35" name="TextBox 35"/>
          <p:cNvSpPr txBox="1"/>
          <p:nvPr/>
        </p:nvSpPr>
        <p:spPr>
          <a:xfrm>
            <a:off x="11813413" y="6173560"/>
            <a:ext cx="6331544" cy="684870"/>
          </a:xfrm>
          <a:prstGeom prst="rect">
            <a:avLst/>
          </a:prstGeom>
        </p:spPr>
        <p:txBody>
          <a:bodyPr lIns="0" tIns="0" rIns="0" bIns="0" rtlCol="0" anchor="t">
            <a:spAutoFit/>
          </a:bodyPr>
          <a:lstStyle/>
          <a:p>
            <a:pPr marL="0" lvl="1" indent="0" algn="l">
              <a:lnSpc>
                <a:spcPts val="2716"/>
              </a:lnSpc>
            </a:pPr>
            <a:r>
              <a:rPr lang="en-US" sz="1940">
                <a:solidFill>
                  <a:srgbClr val="000000"/>
                </a:solidFill>
                <a:latin typeface="Montserrat Classic"/>
                <a:ea typeface="Montserrat Classic"/>
                <a:cs typeface="Montserrat Classic"/>
                <a:sym typeface="Montserrat Classic"/>
              </a:rPr>
              <a:t>100% of residents received counseling (230 mental health appointments completed)</a:t>
            </a:r>
          </a:p>
        </p:txBody>
      </p:sp>
      <p:sp>
        <p:nvSpPr>
          <p:cNvPr id="36" name="TextBox 36"/>
          <p:cNvSpPr txBox="1"/>
          <p:nvPr/>
        </p:nvSpPr>
        <p:spPr>
          <a:xfrm>
            <a:off x="11813413" y="3628168"/>
            <a:ext cx="6331544" cy="1028138"/>
          </a:xfrm>
          <a:prstGeom prst="rect">
            <a:avLst/>
          </a:prstGeom>
        </p:spPr>
        <p:txBody>
          <a:bodyPr lIns="0" tIns="0" rIns="0" bIns="0" rtlCol="0" anchor="t">
            <a:spAutoFit/>
          </a:bodyPr>
          <a:lstStyle/>
          <a:p>
            <a:pPr marL="0" lvl="1" indent="0" algn="l">
              <a:lnSpc>
                <a:spcPts val="2716"/>
              </a:lnSpc>
            </a:pPr>
            <a:r>
              <a:rPr lang="en-US" sz="1940">
                <a:solidFill>
                  <a:srgbClr val="000000"/>
                </a:solidFill>
                <a:latin typeface="Montserrat Classic"/>
                <a:ea typeface="Montserrat Classic"/>
                <a:cs typeface="Montserrat Classic"/>
                <a:sym typeface="Montserrat Classic"/>
              </a:rPr>
              <a:t>Residents spent 2,318.75 hours working on education including AMH classes, Brightcourse, and other individual educational opportunities</a:t>
            </a:r>
          </a:p>
        </p:txBody>
      </p:sp>
      <p:sp>
        <p:nvSpPr>
          <p:cNvPr id="37" name="TextBox 37"/>
          <p:cNvSpPr txBox="1"/>
          <p:nvPr/>
        </p:nvSpPr>
        <p:spPr>
          <a:xfrm>
            <a:off x="11813413" y="1422673"/>
            <a:ext cx="6331544" cy="684870"/>
          </a:xfrm>
          <a:prstGeom prst="rect">
            <a:avLst/>
          </a:prstGeom>
        </p:spPr>
        <p:txBody>
          <a:bodyPr lIns="0" tIns="0" rIns="0" bIns="0" rtlCol="0" anchor="t">
            <a:spAutoFit/>
          </a:bodyPr>
          <a:lstStyle/>
          <a:p>
            <a:pPr marL="0" lvl="1" indent="0" algn="l">
              <a:lnSpc>
                <a:spcPts val="2716"/>
              </a:lnSpc>
            </a:pPr>
            <a:r>
              <a:rPr lang="en-US" sz="1940">
                <a:solidFill>
                  <a:srgbClr val="000000"/>
                </a:solidFill>
                <a:latin typeface="Montserrat Classic"/>
                <a:ea typeface="Montserrat Classic"/>
                <a:cs typeface="Montserrat Classic"/>
                <a:sym typeface="Montserrat Classic"/>
              </a:rPr>
              <a:t>83.33% of residents that stayed in the program longer than 6 months were stably housed at exit</a:t>
            </a:r>
          </a:p>
        </p:txBody>
      </p:sp>
      <p:sp>
        <p:nvSpPr>
          <p:cNvPr id="38" name="TextBox 38"/>
          <p:cNvSpPr txBox="1"/>
          <p:nvPr/>
        </p:nvSpPr>
        <p:spPr>
          <a:xfrm>
            <a:off x="11813413" y="371889"/>
            <a:ext cx="6038669" cy="341602"/>
          </a:xfrm>
          <a:prstGeom prst="rect">
            <a:avLst/>
          </a:prstGeom>
        </p:spPr>
        <p:txBody>
          <a:bodyPr lIns="0" tIns="0" rIns="0" bIns="0" rtlCol="0" anchor="t">
            <a:spAutoFit/>
          </a:bodyPr>
          <a:lstStyle/>
          <a:p>
            <a:pPr marL="0" lvl="1" indent="0" algn="l">
              <a:lnSpc>
                <a:spcPts val="2716"/>
              </a:lnSpc>
            </a:pPr>
            <a:r>
              <a:rPr lang="en-US" sz="1940">
                <a:solidFill>
                  <a:srgbClr val="000000"/>
                </a:solidFill>
                <a:latin typeface="Montserrat Classic Bold"/>
                <a:ea typeface="Montserrat Classic Bold"/>
                <a:cs typeface="Montserrat Classic Bold"/>
                <a:sym typeface="Montserrat Classic Bold"/>
              </a:rPr>
              <a:t>33% of moms were first-time moms</a:t>
            </a:r>
          </a:p>
        </p:txBody>
      </p:sp>
      <p:sp>
        <p:nvSpPr>
          <p:cNvPr id="39" name="TextBox 39"/>
          <p:cNvSpPr txBox="1"/>
          <p:nvPr/>
        </p:nvSpPr>
        <p:spPr>
          <a:xfrm>
            <a:off x="11813413" y="8573430"/>
            <a:ext cx="6331544" cy="684870"/>
          </a:xfrm>
          <a:prstGeom prst="rect">
            <a:avLst/>
          </a:prstGeom>
        </p:spPr>
        <p:txBody>
          <a:bodyPr lIns="0" tIns="0" rIns="0" bIns="0" rtlCol="0" anchor="t">
            <a:spAutoFit/>
          </a:bodyPr>
          <a:lstStyle/>
          <a:p>
            <a:pPr algn="l">
              <a:lnSpc>
                <a:spcPts val="2716"/>
              </a:lnSpc>
            </a:pPr>
            <a:r>
              <a:rPr lang="en-US" sz="1940">
                <a:solidFill>
                  <a:srgbClr val="000000"/>
                </a:solidFill>
                <a:latin typeface="Montserrat Classic"/>
                <a:ea typeface="Montserrat Classic"/>
                <a:cs typeface="Montserrat Classic"/>
                <a:sym typeface="Montserrat Classic"/>
              </a:rPr>
              <a:t>67% of women in recovery had been sober for 90 days or more at exit</a:t>
            </a:r>
          </a:p>
        </p:txBody>
      </p:sp>
      <p:sp>
        <p:nvSpPr>
          <p:cNvPr id="40" name="TextBox 40"/>
          <p:cNvSpPr txBox="1"/>
          <p:nvPr/>
        </p:nvSpPr>
        <p:spPr>
          <a:xfrm>
            <a:off x="11813413" y="5162569"/>
            <a:ext cx="6038669" cy="341602"/>
          </a:xfrm>
          <a:prstGeom prst="rect">
            <a:avLst/>
          </a:prstGeom>
        </p:spPr>
        <p:txBody>
          <a:bodyPr lIns="0" tIns="0" rIns="0" bIns="0" rtlCol="0" anchor="t">
            <a:spAutoFit/>
          </a:bodyPr>
          <a:lstStyle/>
          <a:p>
            <a:pPr marL="0" lvl="1" indent="0" algn="l">
              <a:lnSpc>
                <a:spcPts val="2716"/>
              </a:lnSpc>
            </a:pPr>
            <a:r>
              <a:rPr lang="en-US" sz="1940">
                <a:solidFill>
                  <a:srgbClr val="000000"/>
                </a:solidFill>
                <a:latin typeface="Montserrat Classic Bold"/>
                <a:ea typeface="Montserrat Classic Bold"/>
                <a:cs typeface="Montserrat Classic Bold"/>
                <a:sym typeface="Montserrat Classic Bold"/>
              </a:rPr>
              <a:t>100% of women had health insurance at exit</a:t>
            </a:r>
          </a:p>
        </p:txBody>
      </p:sp>
      <p:sp>
        <p:nvSpPr>
          <p:cNvPr id="41" name="TextBox 41"/>
          <p:cNvSpPr txBox="1"/>
          <p:nvPr/>
        </p:nvSpPr>
        <p:spPr>
          <a:xfrm>
            <a:off x="11751710" y="9479812"/>
            <a:ext cx="6393247" cy="684870"/>
          </a:xfrm>
          <a:prstGeom prst="rect">
            <a:avLst/>
          </a:prstGeom>
        </p:spPr>
        <p:txBody>
          <a:bodyPr lIns="0" tIns="0" rIns="0" bIns="0" rtlCol="0" anchor="t">
            <a:spAutoFit/>
          </a:bodyPr>
          <a:lstStyle/>
          <a:p>
            <a:pPr marL="0" lvl="1" indent="0" algn="l">
              <a:lnSpc>
                <a:spcPts val="2716"/>
              </a:lnSpc>
            </a:pPr>
            <a:r>
              <a:rPr lang="en-US" sz="1940">
                <a:solidFill>
                  <a:srgbClr val="000000"/>
                </a:solidFill>
                <a:latin typeface="Montserrat Classic Bold"/>
                <a:ea typeface="Montserrat Classic Bold"/>
                <a:cs typeface="Montserrat Classic Bold"/>
                <a:sym typeface="Montserrat Classic Bold"/>
              </a:rPr>
              <a:t>68.4% of women had increased their income at exit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41816"/>
            <a:ext cx="8487154" cy="11778174"/>
            <a:chOff x="0" y="0"/>
            <a:chExt cx="2235300" cy="3102071"/>
          </a:xfrm>
        </p:grpSpPr>
        <p:sp>
          <p:nvSpPr>
            <p:cNvPr id="3" name="Freeform 3"/>
            <p:cNvSpPr/>
            <p:nvPr/>
          </p:nvSpPr>
          <p:spPr>
            <a:xfrm>
              <a:off x="0" y="0"/>
              <a:ext cx="2235300" cy="3102071"/>
            </a:xfrm>
            <a:custGeom>
              <a:avLst/>
              <a:gdLst/>
              <a:ahLst/>
              <a:cxnLst/>
              <a:rect l="l" t="t" r="r" b="b"/>
              <a:pathLst>
                <a:path w="2235300" h="3102071">
                  <a:moveTo>
                    <a:pt x="0" y="0"/>
                  </a:moveTo>
                  <a:lnTo>
                    <a:pt x="2235300" y="0"/>
                  </a:lnTo>
                  <a:lnTo>
                    <a:pt x="2235300" y="3102071"/>
                  </a:lnTo>
                  <a:lnTo>
                    <a:pt x="0" y="3102071"/>
                  </a:lnTo>
                  <a:close/>
                </a:path>
              </a:pathLst>
            </a:custGeom>
            <a:solidFill>
              <a:srgbClr val="CCE9B2"/>
            </a:solidFill>
          </p:spPr>
          <p:txBody>
            <a:bodyPr/>
            <a:lstStyle/>
            <a:p>
              <a:endParaRPr lang="en-US"/>
            </a:p>
          </p:txBody>
        </p:sp>
        <p:sp>
          <p:nvSpPr>
            <p:cNvPr id="4" name="TextBox 4"/>
            <p:cNvSpPr txBox="1"/>
            <p:nvPr/>
          </p:nvSpPr>
          <p:spPr>
            <a:xfrm>
              <a:off x="0" y="-38100"/>
              <a:ext cx="2235300" cy="314017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277504">
            <a:off x="10805663" y="3900333"/>
            <a:ext cx="5289193" cy="2924817"/>
            <a:chOff x="0" y="0"/>
            <a:chExt cx="1393038" cy="770322"/>
          </a:xfrm>
        </p:grpSpPr>
        <p:sp>
          <p:nvSpPr>
            <p:cNvPr id="6" name="Freeform 6"/>
            <p:cNvSpPr/>
            <p:nvPr/>
          </p:nvSpPr>
          <p:spPr>
            <a:xfrm>
              <a:off x="0" y="0"/>
              <a:ext cx="1393039" cy="770322"/>
            </a:xfrm>
            <a:custGeom>
              <a:avLst/>
              <a:gdLst/>
              <a:ahLst/>
              <a:cxnLst/>
              <a:rect l="l" t="t" r="r" b="b"/>
              <a:pathLst>
                <a:path w="1393039" h="770322">
                  <a:moveTo>
                    <a:pt x="0" y="0"/>
                  </a:moveTo>
                  <a:lnTo>
                    <a:pt x="1393039" y="0"/>
                  </a:lnTo>
                  <a:lnTo>
                    <a:pt x="1393039" y="770322"/>
                  </a:lnTo>
                  <a:lnTo>
                    <a:pt x="0" y="770322"/>
                  </a:lnTo>
                  <a:close/>
                </a:path>
              </a:pathLst>
            </a:custGeom>
            <a:solidFill>
              <a:srgbClr val="CCE9B2"/>
            </a:solidFill>
            <a:ln w="19050" cap="sq">
              <a:solidFill>
                <a:srgbClr val="000000"/>
              </a:solidFill>
              <a:prstDash val="solid"/>
              <a:miter/>
            </a:ln>
          </p:spPr>
          <p:txBody>
            <a:bodyPr/>
            <a:lstStyle/>
            <a:p>
              <a:endParaRPr lang="en-US"/>
            </a:p>
          </p:txBody>
        </p:sp>
        <p:sp>
          <p:nvSpPr>
            <p:cNvPr id="7" name="TextBox 7"/>
            <p:cNvSpPr txBox="1"/>
            <p:nvPr/>
          </p:nvSpPr>
          <p:spPr>
            <a:xfrm>
              <a:off x="0" y="-38100"/>
              <a:ext cx="1393038" cy="80842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34315">
            <a:off x="10751458" y="3831904"/>
            <a:ext cx="5289193" cy="2924817"/>
            <a:chOff x="0" y="0"/>
            <a:chExt cx="1393038" cy="770322"/>
          </a:xfrm>
        </p:grpSpPr>
        <p:sp>
          <p:nvSpPr>
            <p:cNvPr id="9" name="Freeform 9"/>
            <p:cNvSpPr/>
            <p:nvPr/>
          </p:nvSpPr>
          <p:spPr>
            <a:xfrm>
              <a:off x="0" y="0"/>
              <a:ext cx="1393039" cy="770322"/>
            </a:xfrm>
            <a:custGeom>
              <a:avLst/>
              <a:gdLst/>
              <a:ahLst/>
              <a:cxnLst/>
              <a:rect l="l" t="t" r="r" b="b"/>
              <a:pathLst>
                <a:path w="1393039" h="770322">
                  <a:moveTo>
                    <a:pt x="0" y="0"/>
                  </a:moveTo>
                  <a:lnTo>
                    <a:pt x="1393039" y="0"/>
                  </a:lnTo>
                  <a:lnTo>
                    <a:pt x="1393039" y="770322"/>
                  </a:lnTo>
                  <a:lnTo>
                    <a:pt x="0" y="770322"/>
                  </a:lnTo>
                  <a:close/>
                </a:path>
              </a:pathLst>
            </a:custGeom>
            <a:solidFill>
              <a:srgbClr val="CCE9B2"/>
            </a:solidFill>
            <a:ln w="19050" cap="sq">
              <a:solidFill>
                <a:srgbClr val="000000"/>
              </a:solidFill>
              <a:prstDash val="solid"/>
              <a:miter/>
            </a:ln>
          </p:spPr>
          <p:txBody>
            <a:bodyPr/>
            <a:lstStyle/>
            <a:p>
              <a:endParaRPr lang="en-US"/>
            </a:p>
          </p:txBody>
        </p:sp>
        <p:sp>
          <p:nvSpPr>
            <p:cNvPr id="10" name="TextBox 10"/>
            <p:cNvSpPr txBox="1"/>
            <p:nvPr/>
          </p:nvSpPr>
          <p:spPr>
            <a:xfrm>
              <a:off x="0" y="-38100"/>
              <a:ext cx="1393038" cy="80842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696353" y="3681092"/>
            <a:ext cx="5289193" cy="2924817"/>
            <a:chOff x="0" y="0"/>
            <a:chExt cx="1393038" cy="770322"/>
          </a:xfrm>
        </p:grpSpPr>
        <p:sp>
          <p:nvSpPr>
            <p:cNvPr id="12" name="Freeform 12"/>
            <p:cNvSpPr/>
            <p:nvPr/>
          </p:nvSpPr>
          <p:spPr>
            <a:xfrm>
              <a:off x="0" y="0"/>
              <a:ext cx="1393039" cy="770322"/>
            </a:xfrm>
            <a:custGeom>
              <a:avLst/>
              <a:gdLst/>
              <a:ahLst/>
              <a:cxnLst/>
              <a:rect l="l" t="t" r="r" b="b"/>
              <a:pathLst>
                <a:path w="1393039" h="770322">
                  <a:moveTo>
                    <a:pt x="0" y="0"/>
                  </a:moveTo>
                  <a:lnTo>
                    <a:pt x="1393039" y="0"/>
                  </a:lnTo>
                  <a:lnTo>
                    <a:pt x="1393039" y="770322"/>
                  </a:lnTo>
                  <a:lnTo>
                    <a:pt x="0" y="770322"/>
                  </a:lnTo>
                  <a:close/>
                </a:path>
              </a:pathLst>
            </a:custGeom>
            <a:solidFill>
              <a:srgbClr val="CCE9B2"/>
            </a:solidFill>
            <a:ln w="19050" cap="sq">
              <a:solidFill>
                <a:srgbClr val="000000"/>
              </a:solidFill>
              <a:prstDash val="solid"/>
              <a:miter/>
            </a:ln>
          </p:spPr>
          <p:txBody>
            <a:bodyPr/>
            <a:lstStyle/>
            <a:p>
              <a:endParaRPr lang="en-US"/>
            </a:p>
          </p:txBody>
        </p:sp>
        <p:sp>
          <p:nvSpPr>
            <p:cNvPr id="13" name="TextBox 13"/>
            <p:cNvSpPr txBox="1"/>
            <p:nvPr/>
          </p:nvSpPr>
          <p:spPr>
            <a:xfrm>
              <a:off x="0" y="-38100"/>
              <a:ext cx="1393038" cy="808422"/>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1439642" y="4528921"/>
            <a:ext cx="3802615" cy="481331"/>
          </a:xfrm>
          <a:prstGeom prst="rect">
            <a:avLst/>
          </a:prstGeom>
        </p:spPr>
        <p:txBody>
          <a:bodyPr lIns="0" tIns="0" rIns="0" bIns="0" rtlCol="0" anchor="t">
            <a:spAutoFit/>
          </a:bodyPr>
          <a:lstStyle/>
          <a:p>
            <a:pPr algn="ctr">
              <a:lnSpc>
                <a:spcPts val="3919"/>
              </a:lnSpc>
            </a:pPr>
            <a:r>
              <a:rPr lang="en-US" sz="2799">
                <a:solidFill>
                  <a:srgbClr val="000000"/>
                </a:solidFill>
                <a:latin typeface="Montserrat Classic"/>
                <a:ea typeface="Montserrat Classic"/>
                <a:cs typeface="Montserrat Classic"/>
                <a:sym typeface="Montserrat Classic"/>
              </a:rPr>
              <a:t>(260) 444-4975</a:t>
            </a:r>
          </a:p>
        </p:txBody>
      </p:sp>
      <p:sp>
        <p:nvSpPr>
          <p:cNvPr id="15" name="TextBox 15"/>
          <p:cNvSpPr txBox="1"/>
          <p:nvPr/>
        </p:nvSpPr>
        <p:spPr>
          <a:xfrm>
            <a:off x="10882175" y="5051107"/>
            <a:ext cx="4917549" cy="438786"/>
          </a:xfrm>
          <a:prstGeom prst="rect">
            <a:avLst/>
          </a:prstGeom>
        </p:spPr>
        <p:txBody>
          <a:bodyPr lIns="0" tIns="0" rIns="0" bIns="0" rtlCol="0" anchor="t">
            <a:spAutoFit/>
          </a:bodyPr>
          <a:lstStyle/>
          <a:p>
            <a:pPr algn="ctr">
              <a:lnSpc>
                <a:spcPts val="3639"/>
              </a:lnSpc>
            </a:pPr>
            <a:r>
              <a:rPr lang="en-US" sz="2599">
                <a:solidFill>
                  <a:srgbClr val="000000"/>
                </a:solidFill>
                <a:latin typeface="Montserrat Classic"/>
                <a:ea typeface="Montserrat Classic"/>
                <a:cs typeface="Montserrat Classic"/>
                <a:sym typeface="Montserrat Classic"/>
              </a:rPr>
              <a:t>www.AMothersHopeFW.org</a:t>
            </a:r>
          </a:p>
        </p:txBody>
      </p:sp>
      <p:grpSp>
        <p:nvGrpSpPr>
          <p:cNvPr id="16" name="Group 16"/>
          <p:cNvGrpSpPr/>
          <p:nvPr/>
        </p:nvGrpSpPr>
        <p:grpSpPr>
          <a:xfrm>
            <a:off x="511209" y="2403171"/>
            <a:ext cx="5469649" cy="546964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367764" y="2403171"/>
            <a:ext cx="5469649" cy="5469649"/>
          </a:xfrm>
          <a:custGeom>
            <a:avLst/>
            <a:gdLst/>
            <a:ahLst/>
            <a:cxnLst/>
            <a:rect l="l" t="t" r="r" b="b"/>
            <a:pathLst>
              <a:path w="5469649" h="5469649">
                <a:moveTo>
                  <a:pt x="0" y="0"/>
                </a:moveTo>
                <a:lnTo>
                  <a:pt x="5469649" y="0"/>
                </a:lnTo>
                <a:lnTo>
                  <a:pt x="5469649" y="5469649"/>
                </a:lnTo>
                <a:lnTo>
                  <a:pt x="0" y="5469649"/>
                </a:lnTo>
                <a:lnTo>
                  <a:pt x="0" y="0"/>
                </a:lnTo>
                <a:close/>
              </a:path>
            </a:pathLst>
          </a:custGeom>
          <a:blipFill>
            <a:blip r:embed="rId2"/>
            <a:stretch>
              <a:fillRect/>
            </a:stretch>
          </a:blipFill>
        </p:spPr>
        <p:txBody>
          <a:bodyPr/>
          <a:lstStyle/>
          <a:p>
            <a:endParaRPr lang="en-US"/>
          </a:p>
        </p:txBody>
      </p:sp>
      <p:sp>
        <p:nvSpPr>
          <p:cNvPr id="20" name="TextBox 20"/>
          <p:cNvSpPr txBox="1"/>
          <p:nvPr/>
        </p:nvSpPr>
        <p:spPr>
          <a:xfrm>
            <a:off x="4880137" y="5618954"/>
            <a:ext cx="7947263" cy="1422400"/>
          </a:xfrm>
          <a:prstGeom prst="rect">
            <a:avLst/>
          </a:prstGeom>
        </p:spPr>
        <p:txBody>
          <a:bodyPr lIns="0" tIns="0" rIns="0" bIns="0" rtlCol="0" anchor="t">
            <a:spAutoFit/>
          </a:bodyPr>
          <a:lstStyle/>
          <a:p>
            <a:pPr algn="l">
              <a:lnSpc>
                <a:spcPts val="10999"/>
              </a:lnSpc>
            </a:pPr>
            <a:r>
              <a:rPr lang="en-US" sz="9999">
                <a:solidFill>
                  <a:srgbClr val="000000"/>
                </a:solidFill>
                <a:latin typeface="Montserrat Classic Bold"/>
                <a:ea typeface="Montserrat Classic Bold"/>
                <a:cs typeface="Montserrat Classic Bold"/>
                <a:sym typeface="Montserrat Classic Bold"/>
              </a:rPr>
              <a:t>YOU</a:t>
            </a:r>
          </a:p>
        </p:txBody>
      </p:sp>
      <p:sp>
        <p:nvSpPr>
          <p:cNvPr id="21" name="TextBox 21"/>
          <p:cNvSpPr txBox="1"/>
          <p:nvPr/>
        </p:nvSpPr>
        <p:spPr>
          <a:xfrm>
            <a:off x="4252041" y="4761807"/>
            <a:ext cx="5703935" cy="1387475"/>
          </a:xfrm>
          <a:prstGeom prst="rect">
            <a:avLst/>
          </a:prstGeom>
        </p:spPr>
        <p:txBody>
          <a:bodyPr lIns="0" tIns="0" rIns="0" bIns="0" rtlCol="0" anchor="t">
            <a:spAutoFit/>
          </a:bodyPr>
          <a:lstStyle/>
          <a:p>
            <a:pPr algn="l">
              <a:lnSpc>
                <a:spcPts val="10599"/>
              </a:lnSpc>
            </a:pPr>
            <a:r>
              <a:rPr lang="en-US" sz="9999">
                <a:solidFill>
                  <a:srgbClr val="000000"/>
                </a:solidFill>
                <a:latin typeface="Brittany"/>
                <a:ea typeface="Brittany"/>
                <a:cs typeface="Brittany"/>
                <a:sym typeface="Brittany"/>
              </a:rPr>
              <a:t>thank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6714" y="-425225"/>
            <a:ext cx="19797220" cy="11732799"/>
            <a:chOff x="0" y="0"/>
            <a:chExt cx="5214083" cy="3090120"/>
          </a:xfrm>
        </p:grpSpPr>
        <p:sp>
          <p:nvSpPr>
            <p:cNvPr id="3" name="Freeform 3"/>
            <p:cNvSpPr/>
            <p:nvPr/>
          </p:nvSpPr>
          <p:spPr>
            <a:xfrm>
              <a:off x="0" y="0"/>
              <a:ext cx="5214083" cy="3090120"/>
            </a:xfrm>
            <a:custGeom>
              <a:avLst/>
              <a:gdLst/>
              <a:ahLst/>
              <a:cxnLst/>
              <a:rect l="l" t="t" r="r" b="b"/>
              <a:pathLst>
                <a:path w="5214083" h="3090120">
                  <a:moveTo>
                    <a:pt x="0" y="0"/>
                  </a:moveTo>
                  <a:lnTo>
                    <a:pt x="5214083" y="0"/>
                  </a:lnTo>
                  <a:lnTo>
                    <a:pt x="5214083" y="3090120"/>
                  </a:lnTo>
                  <a:lnTo>
                    <a:pt x="0" y="3090120"/>
                  </a:lnTo>
                  <a:close/>
                </a:path>
              </a:pathLst>
            </a:custGeom>
            <a:solidFill>
              <a:srgbClr val="CCE9B2"/>
            </a:solidFill>
          </p:spPr>
          <p:txBody>
            <a:bodyPr/>
            <a:lstStyle/>
            <a:p>
              <a:endParaRPr lang="en-US"/>
            </a:p>
          </p:txBody>
        </p:sp>
        <p:sp>
          <p:nvSpPr>
            <p:cNvPr id="4" name="TextBox 4"/>
            <p:cNvSpPr txBox="1"/>
            <p:nvPr/>
          </p:nvSpPr>
          <p:spPr>
            <a:xfrm>
              <a:off x="0" y="-38100"/>
              <a:ext cx="5214083" cy="312822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a:videoFile r:link="rId1"/>
          </p:nvPr>
        </p:nvPicPr>
        <p:blipFill>
          <a:blip r:embed="rId3"/>
          <a:stretch>
            <a:fillRect/>
          </a:stretch>
        </p:blipFill>
        <p:spPr>
          <a:xfrm>
            <a:off x="1823085" y="1028700"/>
            <a:ext cx="14641830" cy="8229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54430" y="-170090"/>
            <a:ext cx="9568601" cy="10627180"/>
            <a:chOff x="0" y="0"/>
            <a:chExt cx="2520125" cy="2798928"/>
          </a:xfrm>
        </p:grpSpPr>
        <p:sp>
          <p:nvSpPr>
            <p:cNvPr id="3" name="Freeform 3"/>
            <p:cNvSpPr/>
            <p:nvPr/>
          </p:nvSpPr>
          <p:spPr>
            <a:xfrm>
              <a:off x="0" y="0"/>
              <a:ext cx="2520125" cy="2798928"/>
            </a:xfrm>
            <a:custGeom>
              <a:avLst/>
              <a:gdLst/>
              <a:ahLst/>
              <a:cxnLst/>
              <a:rect l="l" t="t" r="r" b="b"/>
              <a:pathLst>
                <a:path w="2520125" h="2798928">
                  <a:moveTo>
                    <a:pt x="0" y="0"/>
                  </a:moveTo>
                  <a:lnTo>
                    <a:pt x="2520125" y="0"/>
                  </a:lnTo>
                  <a:lnTo>
                    <a:pt x="2520125" y="2798928"/>
                  </a:lnTo>
                  <a:lnTo>
                    <a:pt x="0" y="2798928"/>
                  </a:lnTo>
                  <a:close/>
                </a:path>
              </a:pathLst>
            </a:custGeom>
            <a:solidFill>
              <a:srgbClr val="CCE9B2"/>
            </a:solidFill>
          </p:spPr>
          <p:txBody>
            <a:bodyPr/>
            <a:lstStyle/>
            <a:p>
              <a:endParaRPr lang="en-US"/>
            </a:p>
          </p:txBody>
        </p:sp>
        <p:sp>
          <p:nvSpPr>
            <p:cNvPr id="4" name="TextBox 4"/>
            <p:cNvSpPr txBox="1"/>
            <p:nvPr/>
          </p:nvSpPr>
          <p:spPr>
            <a:xfrm>
              <a:off x="0" y="-38100"/>
              <a:ext cx="2520125" cy="283702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55750" y="5162550"/>
            <a:ext cx="7469921" cy="1055244"/>
          </a:xfrm>
          <a:prstGeom prst="rect">
            <a:avLst/>
          </a:prstGeom>
        </p:spPr>
        <p:txBody>
          <a:bodyPr lIns="0" tIns="0" rIns="0" bIns="0" rtlCol="0" anchor="t">
            <a:spAutoFit/>
          </a:bodyPr>
          <a:lstStyle/>
          <a:p>
            <a:pPr algn="ctr">
              <a:lnSpc>
                <a:spcPts val="8236"/>
              </a:lnSpc>
            </a:pPr>
            <a:r>
              <a:rPr lang="en-US" sz="7100" spc="333">
                <a:solidFill>
                  <a:srgbClr val="000000"/>
                </a:solidFill>
                <a:latin typeface="Montserrat Classic Bold"/>
                <a:ea typeface="Montserrat Classic Bold"/>
                <a:cs typeface="Montserrat Classic Bold"/>
                <a:sym typeface="Montserrat Classic Bold"/>
              </a:rPr>
              <a:t>ISSUE</a:t>
            </a:r>
          </a:p>
        </p:txBody>
      </p:sp>
      <p:sp>
        <p:nvSpPr>
          <p:cNvPr id="6" name="TextBox 6"/>
          <p:cNvSpPr txBox="1"/>
          <p:nvPr/>
        </p:nvSpPr>
        <p:spPr>
          <a:xfrm>
            <a:off x="1237959" y="4293172"/>
            <a:ext cx="5703935" cy="1387475"/>
          </a:xfrm>
          <a:prstGeom prst="rect">
            <a:avLst/>
          </a:prstGeom>
        </p:spPr>
        <p:txBody>
          <a:bodyPr lIns="0" tIns="0" rIns="0" bIns="0" rtlCol="0" anchor="t">
            <a:spAutoFit/>
          </a:bodyPr>
          <a:lstStyle/>
          <a:p>
            <a:pPr algn="l">
              <a:lnSpc>
                <a:spcPts val="10599"/>
              </a:lnSpc>
            </a:pPr>
            <a:r>
              <a:rPr lang="en-US" sz="9999">
                <a:solidFill>
                  <a:srgbClr val="000000"/>
                </a:solidFill>
                <a:latin typeface="Brittany"/>
                <a:ea typeface="Brittany"/>
                <a:cs typeface="Brittany"/>
                <a:sym typeface="Brittany"/>
              </a:rPr>
              <a:t>the</a:t>
            </a:r>
          </a:p>
        </p:txBody>
      </p:sp>
      <p:sp>
        <p:nvSpPr>
          <p:cNvPr id="7" name="TextBox 7"/>
          <p:cNvSpPr txBox="1"/>
          <p:nvPr/>
        </p:nvSpPr>
        <p:spPr>
          <a:xfrm>
            <a:off x="7192195" y="1469800"/>
            <a:ext cx="10833274" cy="8374068"/>
          </a:xfrm>
          <a:prstGeom prst="rect">
            <a:avLst/>
          </a:prstGeom>
        </p:spPr>
        <p:txBody>
          <a:bodyPr lIns="0" tIns="0" rIns="0" bIns="0" rtlCol="0" anchor="t">
            <a:spAutoFit/>
          </a:bodyPr>
          <a:lstStyle/>
          <a:p>
            <a:pPr marL="495605" lvl="1" indent="-247803" algn="l">
              <a:lnSpc>
                <a:spcPts val="3213"/>
              </a:lnSpc>
              <a:buFont typeface="Arial"/>
              <a:buChar char="•"/>
            </a:pPr>
            <a:r>
              <a:rPr lang="en-US" sz="2295">
                <a:solidFill>
                  <a:srgbClr val="000000"/>
                </a:solidFill>
                <a:latin typeface="Montserrat Classic"/>
                <a:ea typeface="Montserrat Classic"/>
                <a:cs typeface="Montserrat Classic"/>
                <a:sym typeface="Montserrat Classic"/>
              </a:rPr>
              <a:t>Roughly 33% of the U.S. homeless population are families with children.</a:t>
            </a:r>
          </a:p>
          <a:p>
            <a:pPr algn="l">
              <a:lnSpc>
                <a:spcPts val="3213"/>
              </a:lnSpc>
            </a:pPr>
            <a:endParaRPr lang="en-US" sz="2295">
              <a:solidFill>
                <a:srgbClr val="000000"/>
              </a:solidFill>
              <a:latin typeface="Montserrat Classic"/>
              <a:ea typeface="Montserrat Classic"/>
              <a:cs typeface="Montserrat Classic"/>
              <a:sym typeface="Montserrat Classic"/>
            </a:endParaRPr>
          </a:p>
          <a:p>
            <a:pPr marL="495605" lvl="1" indent="-247803" algn="l">
              <a:lnSpc>
                <a:spcPts val="3213"/>
              </a:lnSpc>
              <a:buFont typeface="Arial"/>
              <a:buChar char="•"/>
            </a:pPr>
            <a:r>
              <a:rPr lang="en-US" sz="2295">
                <a:solidFill>
                  <a:srgbClr val="000000"/>
                </a:solidFill>
                <a:latin typeface="Montserrat Classic"/>
                <a:ea typeface="Montserrat Classic"/>
                <a:cs typeface="Montserrat Classic"/>
                <a:sym typeface="Montserrat Classic"/>
              </a:rPr>
              <a:t> For every 100 low-income households in the U.S., only 28 units of affordable housing are available.</a:t>
            </a:r>
          </a:p>
          <a:p>
            <a:pPr algn="l">
              <a:lnSpc>
                <a:spcPts val="3213"/>
              </a:lnSpc>
            </a:pPr>
            <a:endParaRPr lang="en-US" sz="2295">
              <a:solidFill>
                <a:srgbClr val="000000"/>
              </a:solidFill>
              <a:latin typeface="Montserrat Classic"/>
              <a:ea typeface="Montserrat Classic"/>
              <a:cs typeface="Montserrat Classic"/>
              <a:sym typeface="Montserrat Classic"/>
            </a:endParaRPr>
          </a:p>
          <a:p>
            <a:pPr marL="495605" lvl="1" indent="-247803" algn="l">
              <a:lnSpc>
                <a:spcPts val="3213"/>
              </a:lnSpc>
              <a:buFont typeface="Arial"/>
              <a:buChar char="•"/>
            </a:pPr>
            <a:r>
              <a:rPr lang="en-US" sz="2295">
                <a:solidFill>
                  <a:srgbClr val="000000"/>
                </a:solidFill>
                <a:latin typeface="Montserrat Classic"/>
                <a:ea typeface="Montserrat Classic"/>
                <a:cs typeface="Montserrat Classic"/>
                <a:sym typeface="Montserrat Classic"/>
              </a:rPr>
              <a:t>Research shows that homelessness and housing instability have a negative impact on the health of infants, children, adolescents, and pregnant and parenting women. </a:t>
            </a:r>
          </a:p>
          <a:p>
            <a:pPr algn="l">
              <a:lnSpc>
                <a:spcPts val="3213"/>
              </a:lnSpc>
            </a:pPr>
            <a:endParaRPr lang="en-US" sz="2295">
              <a:solidFill>
                <a:srgbClr val="000000"/>
              </a:solidFill>
              <a:latin typeface="Montserrat Classic"/>
              <a:ea typeface="Montserrat Classic"/>
              <a:cs typeface="Montserrat Classic"/>
              <a:sym typeface="Montserrat Classic"/>
            </a:endParaRPr>
          </a:p>
          <a:p>
            <a:pPr marL="495605" lvl="1" indent="-247803" algn="l">
              <a:lnSpc>
                <a:spcPts val="3213"/>
              </a:lnSpc>
              <a:buFont typeface="Arial"/>
              <a:buChar char="•"/>
            </a:pPr>
            <a:r>
              <a:rPr lang="en-US" sz="2295">
                <a:solidFill>
                  <a:srgbClr val="000000"/>
                </a:solidFill>
                <a:latin typeface="Montserrat Classic"/>
                <a:ea typeface="Montserrat Classic"/>
                <a:cs typeface="Montserrat Classic"/>
                <a:sym typeface="Montserrat Classic"/>
              </a:rPr>
              <a:t>Pregnant women who are homeless are more likely to deliver preterm and low birthweight babies. </a:t>
            </a:r>
          </a:p>
          <a:p>
            <a:pPr algn="l">
              <a:lnSpc>
                <a:spcPts val="3213"/>
              </a:lnSpc>
            </a:pPr>
            <a:endParaRPr lang="en-US" sz="2295">
              <a:solidFill>
                <a:srgbClr val="000000"/>
              </a:solidFill>
              <a:latin typeface="Montserrat Classic"/>
              <a:ea typeface="Montserrat Classic"/>
              <a:cs typeface="Montserrat Classic"/>
              <a:sym typeface="Montserrat Classic"/>
            </a:endParaRPr>
          </a:p>
          <a:p>
            <a:pPr marL="495605" lvl="1" indent="-247803" algn="l">
              <a:lnSpc>
                <a:spcPts val="3213"/>
              </a:lnSpc>
              <a:buFont typeface="Arial"/>
              <a:buChar char="•"/>
            </a:pPr>
            <a:r>
              <a:rPr lang="en-US" sz="2295">
                <a:solidFill>
                  <a:srgbClr val="000000"/>
                </a:solidFill>
                <a:latin typeface="Montserrat Classic"/>
                <a:ea typeface="Montserrat Classic"/>
                <a:cs typeface="Montserrat Classic"/>
                <a:sym typeface="Montserrat Classic"/>
              </a:rPr>
              <a:t>For children and adolescents, housing instability and multiple moves are associated with increased behavioral problems, poor school performance, higher incidence of teen pregnancy, and greater likelihood of developing a mental illness.</a:t>
            </a:r>
          </a:p>
          <a:p>
            <a:pPr algn="l">
              <a:lnSpc>
                <a:spcPts val="3213"/>
              </a:lnSpc>
            </a:pPr>
            <a:endParaRPr lang="en-US" sz="2295">
              <a:solidFill>
                <a:srgbClr val="000000"/>
              </a:solidFill>
              <a:latin typeface="Montserrat Classic"/>
              <a:ea typeface="Montserrat Classic"/>
              <a:cs typeface="Montserrat Classic"/>
              <a:sym typeface="Montserrat Classic"/>
            </a:endParaRPr>
          </a:p>
          <a:p>
            <a:pPr marL="495605" lvl="1" indent="-247803" algn="l">
              <a:lnSpc>
                <a:spcPts val="3213"/>
              </a:lnSpc>
              <a:buFont typeface="Arial"/>
              <a:buChar char="•"/>
            </a:pPr>
            <a:r>
              <a:rPr lang="en-US" sz="2295">
                <a:solidFill>
                  <a:srgbClr val="000000"/>
                </a:solidFill>
                <a:latin typeface="Montserrat Classic"/>
                <a:ea typeface="Montserrat Classic"/>
                <a:cs typeface="Montserrat Classic"/>
                <a:sym typeface="Montserrat Classic"/>
              </a:rPr>
              <a:t>In addition, any child younger than 18 who experiences homelessness is at a heightened risk for early substance use, in addition to many other developmental risks.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54430" y="-170090"/>
            <a:ext cx="9568601" cy="10627180"/>
            <a:chOff x="0" y="0"/>
            <a:chExt cx="2520125" cy="2798928"/>
          </a:xfrm>
        </p:grpSpPr>
        <p:sp>
          <p:nvSpPr>
            <p:cNvPr id="3" name="Freeform 3"/>
            <p:cNvSpPr/>
            <p:nvPr/>
          </p:nvSpPr>
          <p:spPr>
            <a:xfrm>
              <a:off x="0" y="0"/>
              <a:ext cx="2520125" cy="2798928"/>
            </a:xfrm>
            <a:custGeom>
              <a:avLst/>
              <a:gdLst/>
              <a:ahLst/>
              <a:cxnLst/>
              <a:rect l="l" t="t" r="r" b="b"/>
              <a:pathLst>
                <a:path w="2520125" h="2798928">
                  <a:moveTo>
                    <a:pt x="0" y="0"/>
                  </a:moveTo>
                  <a:lnTo>
                    <a:pt x="2520125" y="0"/>
                  </a:lnTo>
                  <a:lnTo>
                    <a:pt x="2520125" y="2798928"/>
                  </a:lnTo>
                  <a:lnTo>
                    <a:pt x="0" y="2798928"/>
                  </a:lnTo>
                  <a:close/>
                </a:path>
              </a:pathLst>
            </a:custGeom>
            <a:solidFill>
              <a:srgbClr val="CCE9B2"/>
            </a:solidFill>
          </p:spPr>
          <p:txBody>
            <a:bodyPr/>
            <a:lstStyle/>
            <a:p>
              <a:endParaRPr lang="en-US"/>
            </a:p>
          </p:txBody>
        </p:sp>
        <p:sp>
          <p:nvSpPr>
            <p:cNvPr id="4" name="TextBox 4"/>
            <p:cNvSpPr txBox="1"/>
            <p:nvPr/>
          </p:nvSpPr>
          <p:spPr>
            <a:xfrm>
              <a:off x="0" y="-38100"/>
              <a:ext cx="2520125" cy="283702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5162550"/>
            <a:ext cx="7188364" cy="1055244"/>
          </a:xfrm>
          <a:prstGeom prst="rect">
            <a:avLst/>
          </a:prstGeom>
        </p:spPr>
        <p:txBody>
          <a:bodyPr lIns="0" tIns="0" rIns="0" bIns="0" rtlCol="0" anchor="t">
            <a:spAutoFit/>
          </a:bodyPr>
          <a:lstStyle/>
          <a:p>
            <a:pPr algn="ctr">
              <a:lnSpc>
                <a:spcPts val="8236"/>
              </a:lnSpc>
            </a:pPr>
            <a:r>
              <a:rPr lang="en-US" sz="7100" spc="333">
                <a:solidFill>
                  <a:srgbClr val="000000"/>
                </a:solidFill>
                <a:latin typeface="Montserrat Classic Bold"/>
                <a:ea typeface="Montserrat Classic Bold"/>
                <a:cs typeface="Montserrat Classic Bold"/>
                <a:sym typeface="Montserrat Classic Bold"/>
              </a:rPr>
              <a:t>SOLUTIONS</a:t>
            </a:r>
          </a:p>
        </p:txBody>
      </p:sp>
      <p:sp>
        <p:nvSpPr>
          <p:cNvPr id="6" name="TextBox 6"/>
          <p:cNvSpPr txBox="1"/>
          <p:nvPr/>
        </p:nvSpPr>
        <p:spPr>
          <a:xfrm>
            <a:off x="601436" y="3999376"/>
            <a:ext cx="5703935" cy="1387475"/>
          </a:xfrm>
          <a:prstGeom prst="rect">
            <a:avLst/>
          </a:prstGeom>
        </p:spPr>
        <p:txBody>
          <a:bodyPr lIns="0" tIns="0" rIns="0" bIns="0" rtlCol="0" anchor="t">
            <a:spAutoFit/>
          </a:bodyPr>
          <a:lstStyle/>
          <a:p>
            <a:pPr algn="l">
              <a:lnSpc>
                <a:spcPts val="10599"/>
              </a:lnSpc>
            </a:pPr>
            <a:r>
              <a:rPr lang="en-US" sz="9999">
                <a:solidFill>
                  <a:srgbClr val="000000"/>
                </a:solidFill>
                <a:latin typeface="Brittany"/>
                <a:ea typeface="Brittany"/>
                <a:cs typeface="Brittany"/>
                <a:sym typeface="Brittany"/>
              </a:rPr>
              <a:t>possible  </a:t>
            </a:r>
          </a:p>
        </p:txBody>
      </p:sp>
      <p:sp>
        <p:nvSpPr>
          <p:cNvPr id="7" name="TextBox 7"/>
          <p:cNvSpPr txBox="1"/>
          <p:nvPr/>
        </p:nvSpPr>
        <p:spPr>
          <a:xfrm>
            <a:off x="7045632" y="1923680"/>
            <a:ext cx="10997066" cy="6878717"/>
          </a:xfrm>
          <a:prstGeom prst="rect">
            <a:avLst/>
          </a:prstGeom>
        </p:spPr>
        <p:txBody>
          <a:bodyPr lIns="0" tIns="0" rIns="0" bIns="0" rtlCol="0" anchor="t">
            <a:spAutoFit/>
          </a:bodyPr>
          <a:lstStyle/>
          <a:p>
            <a:pPr marL="503099" lvl="1" indent="-251549" algn="l">
              <a:lnSpc>
                <a:spcPts val="3262"/>
              </a:lnSpc>
              <a:buFont typeface="Arial"/>
              <a:buChar char="•"/>
            </a:pPr>
            <a:r>
              <a:rPr lang="en-US" sz="2330">
                <a:solidFill>
                  <a:srgbClr val="000000"/>
                </a:solidFill>
                <a:latin typeface="Montserrat Classic"/>
                <a:ea typeface="Montserrat Classic"/>
                <a:cs typeface="Montserrat Classic"/>
                <a:sym typeface="Montserrat Classic"/>
              </a:rPr>
              <a:t>Stable, safe housing before, during, and after pregnancy is critical to promoting positive maternal and infant health outcomes.</a:t>
            </a:r>
          </a:p>
          <a:p>
            <a:pPr algn="l">
              <a:lnSpc>
                <a:spcPts val="3262"/>
              </a:lnSpc>
            </a:pPr>
            <a:endParaRPr lang="en-US" sz="2330">
              <a:solidFill>
                <a:srgbClr val="000000"/>
              </a:solidFill>
              <a:latin typeface="Montserrat Classic"/>
              <a:ea typeface="Montserrat Classic"/>
              <a:cs typeface="Montserrat Classic"/>
              <a:sym typeface="Montserrat Classic"/>
            </a:endParaRPr>
          </a:p>
          <a:p>
            <a:pPr marL="503099" lvl="1" indent="-251549" algn="l">
              <a:lnSpc>
                <a:spcPts val="3262"/>
              </a:lnSpc>
              <a:buFont typeface="Arial"/>
              <a:buChar char="•"/>
            </a:pPr>
            <a:r>
              <a:rPr lang="en-US" sz="2330">
                <a:solidFill>
                  <a:srgbClr val="000000"/>
                </a:solidFill>
                <a:latin typeface="Montserrat Classic"/>
                <a:ea typeface="Montserrat Classic"/>
                <a:cs typeface="Montserrat Classic"/>
                <a:sym typeface="Montserrat Classic"/>
              </a:rPr>
              <a:t>SAMHSA’s Behavioral Health Services for the Homeless guide notes that all issues facing homeless individuals with mental illness and SUD must be addressed concurrently for treatment to be effective.</a:t>
            </a:r>
          </a:p>
          <a:p>
            <a:pPr algn="l">
              <a:lnSpc>
                <a:spcPts val="3262"/>
              </a:lnSpc>
            </a:pPr>
            <a:endParaRPr lang="en-US" sz="2330">
              <a:solidFill>
                <a:srgbClr val="000000"/>
              </a:solidFill>
              <a:latin typeface="Montserrat Classic"/>
              <a:ea typeface="Montserrat Classic"/>
              <a:cs typeface="Montserrat Classic"/>
              <a:sym typeface="Montserrat Classic"/>
            </a:endParaRPr>
          </a:p>
          <a:p>
            <a:pPr marL="503099" lvl="1" indent="-251549" algn="l">
              <a:lnSpc>
                <a:spcPts val="3262"/>
              </a:lnSpc>
              <a:buFont typeface="Arial"/>
              <a:buChar char="•"/>
            </a:pPr>
            <a:r>
              <a:rPr lang="en-US" sz="2330">
                <a:solidFill>
                  <a:srgbClr val="000000"/>
                </a:solidFill>
                <a:latin typeface="Montserrat Classic"/>
                <a:ea typeface="Montserrat Classic"/>
                <a:cs typeface="Montserrat Classic"/>
                <a:sym typeface="Montserrat Classic"/>
              </a:rPr>
              <a:t>Treatment needs to combine stable housing with therapy, support services, and employment, if possible.</a:t>
            </a:r>
          </a:p>
          <a:p>
            <a:pPr algn="l">
              <a:lnSpc>
                <a:spcPts val="3262"/>
              </a:lnSpc>
            </a:pPr>
            <a:endParaRPr lang="en-US" sz="2330">
              <a:solidFill>
                <a:srgbClr val="000000"/>
              </a:solidFill>
              <a:latin typeface="Montserrat Classic"/>
              <a:ea typeface="Montserrat Classic"/>
              <a:cs typeface="Montserrat Classic"/>
              <a:sym typeface="Montserrat Classic"/>
            </a:endParaRPr>
          </a:p>
          <a:p>
            <a:pPr marL="503099" lvl="1" indent="-251549" algn="l">
              <a:lnSpc>
                <a:spcPts val="3262"/>
              </a:lnSpc>
              <a:buFont typeface="Arial"/>
              <a:buChar char="•"/>
            </a:pPr>
            <a:r>
              <a:rPr lang="en-US" sz="2330">
                <a:solidFill>
                  <a:srgbClr val="000000"/>
                </a:solidFill>
                <a:latin typeface="Montserrat Classic"/>
                <a:ea typeface="Montserrat Classic"/>
                <a:cs typeface="Montserrat Classic"/>
                <a:sym typeface="Montserrat Classic"/>
              </a:rPr>
              <a:t>Treatment options for behavioral health conditions generally include counseling, psychotherapies, medications, or a combination of these approaches tailored to individual needs.</a:t>
            </a:r>
          </a:p>
          <a:p>
            <a:pPr algn="l">
              <a:lnSpc>
                <a:spcPts val="3262"/>
              </a:lnSpc>
            </a:pPr>
            <a:endParaRPr lang="en-US" sz="2330">
              <a:solidFill>
                <a:srgbClr val="000000"/>
              </a:solidFill>
              <a:latin typeface="Montserrat Classic"/>
              <a:ea typeface="Montserrat Classic"/>
              <a:cs typeface="Montserrat Classic"/>
              <a:sym typeface="Montserrat Classic"/>
            </a:endParaRPr>
          </a:p>
          <a:p>
            <a:pPr marL="503099" lvl="1" indent="-251549" algn="l">
              <a:lnSpc>
                <a:spcPts val="3262"/>
              </a:lnSpc>
              <a:buFont typeface="Arial"/>
              <a:buChar char="•"/>
            </a:pPr>
            <a:r>
              <a:rPr lang="en-US" sz="2330">
                <a:solidFill>
                  <a:srgbClr val="000000"/>
                </a:solidFill>
                <a:latin typeface="Montserrat Classic"/>
                <a:ea typeface="Montserrat Classic"/>
                <a:cs typeface="Montserrat Classic"/>
                <a:sym typeface="Montserrat Classic"/>
              </a:rPr>
              <a:t>Case management and coordination of individuals to medical, psychological, and social services is also critical to successful treatment.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7905" y="-552793"/>
            <a:ext cx="8119652" cy="10839793"/>
            <a:chOff x="0" y="0"/>
            <a:chExt cx="2138509" cy="2854925"/>
          </a:xfrm>
        </p:grpSpPr>
        <p:sp>
          <p:nvSpPr>
            <p:cNvPr id="3" name="Freeform 3"/>
            <p:cNvSpPr/>
            <p:nvPr/>
          </p:nvSpPr>
          <p:spPr>
            <a:xfrm>
              <a:off x="0" y="0"/>
              <a:ext cx="2138509" cy="2854925"/>
            </a:xfrm>
            <a:custGeom>
              <a:avLst/>
              <a:gdLst/>
              <a:ahLst/>
              <a:cxnLst/>
              <a:rect l="l" t="t" r="r" b="b"/>
              <a:pathLst>
                <a:path w="2138509" h="2854925">
                  <a:moveTo>
                    <a:pt x="0" y="0"/>
                  </a:moveTo>
                  <a:lnTo>
                    <a:pt x="2138509" y="0"/>
                  </a:lnTo>
                  <a:lnTo>
                    <a:pt x="2138509" y="2854925"/>
                  </a:lnTo>
                  <a:lnTo>
                    <a:pt x="0" y="2854925"/>
                  </a:lnTo>
                  <a:close/>
                </a:path>
              </a:pathLst>
            </a:custGeom>
            <a:solidFill>
              <a:srgbClr val="CCE9B2"/>
            </a:solidFill>
          </p:spPr>
          <p:txBody>
            <a:bodyPr/>
            <a:lstStyle/>
            <a:p>
              <a:endParaRPr lang="en-US"/>
            </a:p>
          </p:txBody>
        </p:sp>
        <p:sp>
          <p:nvSpPr>
            <p:cNvPr id="4" name="TextBox 4"/>
            <p:cNvSpPr txBox="1"/>
            <p:nvPr/>
          </p:nvSpPr>
          <p:spPr>
            <a:xfrm>
              <a:off x="0" y="-38100"/>
              <a:ext cx="2138509" cy="28930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588191" y="1028700"/>
            <a:ext cx="10229521" cy="8229600"/>
            <a:chOff x="0" y="0"/>
            <a:chExt cx="13639361" cy="10972800"/>
          </a:xfrm>
        </p:grpSpPr>
        <p:pic>
          <p:nvPicPr>
            <p:cNvPr id="6" name="Picture 6"/>
            <p:cNvPicPr>
              <a:picLocks noChangeAspect="1"/>
            </p:cNvPicPr>
            <p:nvPr/>
          </p:nvPicPr>
          <p:blipFill>
            <a:blip r:embed="rId2"/>
            <a:srcRect l="15088" r="15088"/>
            <a:stretch>
              <a:fillRect/>
            </a:stretch>
          </p:blipFill>
          <p:spPr>
            <a:xfrm>
              <a:off x="0" y="0"/>
              <a:ext cx="13639361" cy="10972800"/>
            </a:xfrm>
            <a:prstGeom prst="rect">
              <a:avLst/>
            </a:prstGeom>
          </p:spPr>
        </p:pic>
      </p:grpSp>
      <p:grpSp>
        <p:nvGrpSpPr>
          <p:cNvPr id="7" name="Group 7"/>
          <p:cNvGrpSpPr/>
          <p:nvPr/>
        </p:nvGrpSpPr>
        <p:grpSpPr>
          <a:xfrm>
            <a:off x="10678901" y="7600441"/>
            <a:ext cx="4131863" cy="1282700"/>
            <a:chOff x="0" y="0"/>
            <a:chExt cx="1088227" cy="337830"/>
          </a:xfrm>
        </p:grpSpPr>
        <p:sp>
          <p:nvSpPr>
            <p:cNvPr id="8" name="Freeform 8"/>
            <p:cNvSpPr/>
            <p:nvPr/>
          </p:nvSpPr>
          <p:spPr>
            <a:xfrm>
              <a:off x="0" y="0"/>
              <a:ext cx="1088227" cy="337830"/>
            </a:xfrm>
            <a:custGeom>
              <a:avLst/>
              <a:gdLst/>
              <a:ahLst/>
              <a:cxnLst/>
              <a:rect l="l" t="t" r="r" b="b"/>
              <a:pathLst>
                <a:path w="1088227" h="337830">
                  <a:moveTo>
                    <a:pt x="0" y="0"/>
                  </a:moveTo>
                  <a:lnTo>
                    <a:pt x="1088227" y="0"/>
                  </a:lnTo>
                  <a:lnTo>
                    <a:pt x="1088227" y="337830"/>
                  </a:lnTo>
                  <a:lnTo>
                    <a:pt x="0" y="337830"/>
                  </a:lnTo>
                  <a:close/>
                </a:path>
              </a:pathLst>
            </a:custGeom>
            <a:solidFill>
              <a:srgbClr val="CCE9B2">
                <a:alpha val="74902"/>
              </a:srgbClr>
            </a:solidFill>
          </p:spPr>
          <p:txBody>
            <a:bodyPr/>
            <a:lstStyle/>
            <a:p>
              <a:endParaRPr lang="en-US"/>
            </a:p>
          </p:txBody>
        </p:sp>
        <p:sp>
          <p:nvSpPr>
            <p:cNvPr id="9" name="TextBox 9"/>
            <p:cNvSpPr txBox="1"/>
            <p:nvPr/>
          </p:nvSpPr>
          <p:spPr>
            <a:xfrm>
              <a:off x="0" y="-38100"/>
              <a:ext cx="1088227" cy="37593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062230" y="7765011"/>
            <a:ext cx="3337286" cy="953560"/>
            <a:chOff x="0" y="0"/>
            <a:chExt cx="4449714" cy="1271413"/>
          </a:xfrm>
        </p:grpSpPr>
        <p:sp>
          <p:nvSpPr>
            <p:cNvPr id="11" name="TextBox 11"/>
            <p:cNvSpPr txBox="1"/>
            <p:nvPr/>
          </p:nvSpPr>
          <p:spPr>
            <a:xfrm>
              <a:off x="0" y="724255"/>
              <a:ext cx="4449714" cy="547158"/>
            </a:xfrm>
            <a:prstGeom prst="rect">
              <a:avLst/>
            </a:prstGeom>
          </p:spPr>
          <p:txBody>
            <a:bodyPr lIns="0" tIns="0" rIns="0" bIns="0" rtlCol="0" anchor="t">
              <a:spAutoFit/>
            </a:bodyPr>
            <a:lstStyle/>
            <a:p>
              <a:pPr algn="ctr">
                <a:lnSpc>
                  <a:spcPts val="3499"/>
                </a:lnSpc>
              </a:pPr>
              <a:r>
                <a:rPr lang="en-US" sz="2499">
                  <a:solidFill>
                    <a:srgbClr val="000000"/>
                  </a:solidFill>
                  <a:latin typeface="Montserrat Classic"/>
                  <a:ea typeface="Montserrat Classic"/>
                  <a:cs typeface="Montserrat Classic"/>
                  <a:sym typeface="Montserrat Classic"/>
                </a:rPr>
                <a:t>Est. 2018</a:t>
              </a:r>
            </a:p>
          </p:txBody>
        </p:sp>
        <p:sp>
          <p:nvSpPr>
            <p:cNvPr id="12" name="TextBox 12"/>
            <p:cNvSpPr txBox="1"/>
            <p:nvPr/>
          </p:nvSpPr>
          <p:spPr>
            <a:xfrm>
              <a:off x="0" y="-76200"/>
              <a:ext cx="4449714" cy="783167"/>
            </a:xfrm>
            <a:prstGeom prst="rect">
              <a:avLst/>
            </a:prstGeom>
          </p:spPr>
          <p:txBody>
            <a:bodyPr lIns="0" tIns="0" rIns="0" bIns="0" rtlCol="0" anchor="t">
              <a:spAutoFit/>
            </a:bodyPr>
            <a:lstStyle/>
            <a:p>
              <a:pPr algn="ctr">
                <a:lnSpc>
                  <a:spcPts val="4900"/>
                </a:lnSpc>
              </a:pPr>
              <a:r>
                <a:rPr lang="en-US" sz="3500">
                  <a:solidFill>
                    <a:srgbClr val="000000"/>
                  </a:solidFill>
                  <a:latin typeface="Montserrat Classic Bold"/>
                  <a:ea typeface="Montserrat Classic Bold"/>
                  <a:cs typeface="Montserrat Classic Bold"/>
                  <a:sym typeface="Montserrat Classic Bold"/>
                </a:rPr>
                <a:t>AMH House</a:t>
              </a:r>
            </a:p>
          </p:txBody>
        </p:sp>
      </p:grpSp>
      <p:sp>
        <p:nvSpPr>
          <p:cNvPr id="13" name="TextBox 13"/>
          <p:cNvSpPr txBox="1"/>
          <p:nvPr/>
        </p:nvSpPr>
        <p:spPr>
          <a:xfrm>
            <a:off x="467981" y="2305521"/>
            <a:ext cx="6152297" cy="1069976"/>
          </a:xfrm>
          <a:prstGeom prst="rect">
            <a:avLst/>
          </a:prstGeom>
        </p:spPr>
        <p:txBody>
          <a:bodyPr lIns="0" tIns="0" rIns="0" bIns="0" rtlCol="0" anchor="t">
            <a:spAutoFit/>
          </a:bodyPr>
          <a:lstStyle/>
          <a:p>
            <a:pPr algn="l">
              <a:lnSpc>
                <a:spcPts val="8000"/>
              </a:lnSpc>
            </a:pPr>
            <a:r>
              <a:rPr lang="en-US" sz="8000">
                <a:solidFill>
                  <a:srgbClr val="000000"/>
                </a:solidFill>
                <a:latin typeface="Montserrat Classic Bold"/>
                <a:ea typeface="Montserrat Classic Bold"/>
                <a:cs typeface="Montserrat Classic Bold"/>
                <a:sym typeface="Montserrat Classic Bold"/>
              </a:rPr>
              <a:t>AMH</a:t>
            </a:r>
          </a:p>
        </p:txBody>
      </p:sp>
      <p:sp>
        <p:nvSpPr>
          <p:cNvPr id="14" name="TextBox 14"/>
          <p:cNvSpPr txBox="1"/>
          <p:nvPr/>
        </p:nvSpPr>
        <p:spPr>
          <a:xfrm>
            <a:off x="467981" y="3563953"/>
            <a:ext cx="6152297" cy="6195060"/>
          </a:xfrm>
          <a:prstGeom prst="rect">
            <a:avLst/>
          </a:prstGeom>
        </p:spPr>
        <p:txBody>
          <a:bodyPr lIns="0" tIns="0" rIns="0" bIns="0" rtlCol="0" anchor="t">
            <a:spAutoFit/>
          </a:bodyPr>
          <a:lstStyle/>
          <a:p>
            <a:pPr marL="474979" lvl="1" indent="-237490" algn="l">
              <a:lnSpc>
                <a:spcPts val="3079"/>
              </a:lnSpc>
              <a:buFont typeface="Arial"/>
              <a:buChar char="•"/>
            </a:pPr>
            <a:r>
              <a:rPr lang="en-US" sz="2199">
                <a:solidFill>
                  <a:srgbClr val="000000"/>
                </a:solidFill>
                <a:latin typeface="Montserrat Classic Bold"/>
                <a:ea typeface="Montserrat Classic Bold"/>
                <a:cs typeface="Montserrat Classic Bold"/>
                <a:sym typeface="Montserrat Classic Bold"/>
              </a:rPr>
              <a:t>What we do: </a:t>
            </a:r>
            <a:r>
              <a:rPr lang="en-US" sz="2199">
                <a:solidFill>
                  <a:srgbClr val="000000"/>
                </a:solidFill>
                <a:latin typeface="Montserrat Classic"/>
                <a:ea typeface="Montserrat Classic"/>
                <a:cs typeface="Montserrat Classic"/>
                <a:sym typeface="Montserrat Classic"/>
              </a:rPr>
              <a:t>Provide housing, basic needs, and supportive services for pregnant women experiencing homelessness in Northeast Indiana.</a:t>
            </a:r>
          </a:p>
          <a:p>
            <a:pPr marL="474979" lvl="1" indent="-237490" algn="l">
              <a:lnSpc>
                <a:spcPts val="3079"/>
              </a:lnSpc>
              <a:buFont typeface="Arial"/>
              <a:buChar char="•"/>
            </a:pPr>
            <a:r>
              <a:rPr lang="en-US" sz="2199">
                <a:solidFill>
                  <a:srgbClr val="000000"/>
                </a:solidFill>
                <a:latin typeface="Montserrat Classic Bold"/>
                <a:ea typeface="Montserrat Classic Bold"/>
                <a:cs typeface="Montserrat Classic Bold"/>
                <a:sym typeface="Montserrat Classic Bold"/>
              </a:rPr>
              <a:t>History:</a:t>
            </a:r>
            <a:r>
              <a:rPr lang="en-US" sz="2199">
                <a:solidFill>
                  <a:srgbClr val="000000"/>
                </a:solidFill>
                <a:latin typeface="Montserrat Classic"/>
                <a:ea typeface="Montserrat Classic"/>
                <a:cs typeface="Montserrat Classic"/>
                <a:sym typeface="Montserrat Classic"/>
              </a:rPr>
              <a:t> Established in 2015; opened physical location in October 2018.</a:t>
            </a:r>
          </a:p>
          <a:p>
            <a:pPr marL="474979" lvl="1" indent="-237490" algn="l">
              <a:lnSpc>
                <a:spcPts val="3079"/>
              </a:lnSpc>
              <a:buFont typeface="Arial"/>
              <a:buChar char="•"/>
            </a:pPr>
            <a:r>
              <a:rPr lang="en-US" sz="2199">
                <a:solidFill>
                  <a:srgbClr val="000000"/>
                </a:solidFill>
                <a:latin typeface="Montserrat Classic Bold"/>
                <a:ea typeface="Montserrat Classic Bold"/>
                <a:cs typeface="Montserrat Classic Bold"/>
                <a:sym typeface="Montserrat Classic Bold"/>
              </a:rPr>
              <a:t>Capacity:</a:t>
            </a:r>
            <a:r>
              <a:rPr lang="en-US" sz="2199">
                <a:solidFill>
                  <a:srgbClr val="000000"/>
                </a:solidFill>
                <a:latin typeface="Montserrat Classic"/>
                <a:ea typeface="Montserrat Classic"/>
                <a:cs typeface="Montserrat Classic"/>
                <a:sym typeface="Montserrat Classic"/>
              </a:rPr>
              <a:t> Safe, supportive environment for up to 8 women and their babies.</a:t>
            </a:r>
          </a:p>
          <a:p>
            <a:pPr marL="474979" lvl="1" indent="-237490" algn="l">
              <a:lnSpc>
                <a:spcPts val="3079"/>
              </a:lnSpc>
              <a:buFont typeface="Arial"/>
              <a:buChar char="•"/>
            </a:pPr>
            <a:r>
              <a:rPr lang="en-US" sz="2199">
                <a:solidFill>
                  <a:srgbClr val="000000"/>
                </a:solidFill>
                <a:latin typeface="Montserrat Classic Bold"/>
                <a:ea typeface="Montserrat Classic Bold"/>
                <a:cs typeface="Montserrat Classic Bold"/>
                <a:sym typeface="Montserrat Classic Bold"/>
              </a:rPr>
              <a:t>Program:</a:t>
            </a:r>
            <a:r>
              <a:rPr lang="en-US" sz="2199">
                <a:solidFill>
                  <a:srgbClr val="000000"/>
                </a:solidFill>
                <a:latin typeface="Montserrat Classic"/>
                <a:ea typeface="Montserrat Classic"/>
                <a:cs typeface="Montserrat Classic"/>
                <a:sym typeface="Montserrat Classic"/>
              </a:rPr>
              <a:t> Goal-oriented, promoting family stability.</a:t>
            </a:r>
          </a:p>
          <a:p>
            <a:pPr marL="474979" lvl="1" indent="-237490" algn="l">
              <a:lnSpc>
                <a:spcPts val="3079"/>
              </a:lnSpc>
              <a:buFont typeface="Arial"/>
              <a:buChar char="•"/>
            </a:pPr>
            <a:r>
              <a:rPr lang="en-US" sz="2199">
                <a:solidFill>
                  <a:srgbClr val="000000"/>
                </a:solidFill>
                <a:latin typeface="Montserrat Classic Bold"/>
                <a:ea typeface="Montserrat Classic Bold"/>
                <a:cs typeface="Montserrat Classic Bold"/>
                <a:sym typeface="Montserrat Classic Bold"/>
              </a:rPr>
              <a:t>Support:</a:t>
            </a:r>
            <a:r>
              <a:rPr lang="en-US" sz="2199">
                <a:solidFill>
                  <a:srgbClr val="000000"/>
                </a:solidFill>
                <a:latin typeface="Montserrat Classic"/>
                <a:ea typeface="Montserrat Classic"/>
                <a:cs typeface="Montserrat Classic"/>
                <a:sym typeface="Montserrat Classic"/>
              </a:rPr>
              <a:t> Staffed 24/7 for resident support and guidance.</a:t>
            </a:r>
          </a:p>
          <a:p>
            <a:pPr marL="474979" lvl="1" indent="-237490" algn="l">
              <a:lnSpc>
                <a:spcPts val="3079"/>
              </a:lnSpc>
              <a:buFont typeface="Arial"/>
              <a:buChar char="•"/>
            </a:pPr>
            <a:r>
              <a:rPr lang="en-US" sz="2199">
                <a:solidFill>
                  <a:srgbClr val="000000"/>
                </a:solidFill>
                <a:latin typeface="Montserrat Classic Bold"/>
                <a:ea typeface="Montserrat Classic Bold"/>
                <a:cs typeface="Montserrat Classic Bold"/>
                <a:sym typeface="Montserrat Classic Bold"/>
              </a:rPr>
              <a:t>Focus:</a:t>
            </a:r>
            <a:r>
              <a:rPr lang="en-US" sz="2199">
                <a:solidFill>
                  <a:srgbClr val="000000"/>
                </a:solidFill>
                <a:latin typeface="Montserrat Classic"/>
                <a:ea typeface="Montserrat Classic"/>
                <a:cs typeface="Montserrat Classic"/>
                <a:sym typeface="Montserrat Classic"/>
              </a:rPr>
              <a:t> Strong spiritual emphasis and a holistic approach to physical, emotional, mental, and spiritual wellness.</a:t>
            </a:r>
          </a:p>
          <a:p>
            <a:pPr algn="l">
              <a:lnSpc>
                <a:spcPts val="2800"/>
              </a:lnSpc>
            </a:pPr>
            <a:endParaRPr lang="en-US" sz="2199">
              <a:solidFill>
                <a:srgbClr val="000000"/>
              </a:solidFill>
              <a:latin typeface="Montserrat Classic"/>
              <a:ea typeface="Montserrat Classic"/>
              <a:cs typeface="Montserrat Classic"/>
              <a:sym typeface="Montserrat Classic"/>
            </a:endParaRPr>
          </a:p>
        </p:txBody>
      </p:sp>
      <p:sp>
        <p:nvSpPr>
          <p:cNvPr id="15" name="TextBox 15"/>
          <p:cNvSpPr txBox="1"/>
          <p:nvPr/>
        </p:nvSpPr>
        <p:spPr>
          <a:xfrm>
            <a:off x="467981" y="1219410"/>
            <a:ext cx="6152297" cy="1387475"/>
          </a:xfrm>
          <a:prstGeom prst="rect">
            <a:avLst/>
          </a:prstGeom>
        </p:spPr>
        <p:txBody>
          <a:bodyPr lIns="0" tIns="0" rIns="0" bIns="0" rtlCol="0" anchor="t">
            <a:spAutoFit/>
          </a:bodyPr>
          <a:lstStyle/>
          <a:p>
            <a:pPr algn="l">
              <a:lnSpc>
                <a:spcPts val="10599"/>
              </a:lnSpc>
            </a:pPr>
            <a:r>
              <a:rPr lang="en-US" sz="9999">
                <a:solidFill>
                  <a:srgbClr val="000000"/>
                </a:solidFill>
                <a:latin typeface="Brittany"/>
                <a:ea typeface="Brittany"/>
                <a:cs typeface="Brittany"/>
                <a:sym typeface="Brittany"/>
              </a:rPr>
              <a:t>introducing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16769" y="-147106"/>
            <a:ext cx="9254329" cy="10581211"/>
            <a:chOff x="0" y="0"/>
            <a:chExt cx="2437354" cy="2786821"/>
          </a:xfrm>
        </p:grpSpPr>
        <p:sp>
          <p:nvSpPr>
            <p:cNvPr id="3" name="Freeform 3"/>
            <p:cNvSpPr/>
            <p:nvPr/>
          </p:nvSpPr>
          <p:spPr>
            <a:xfrm>
              <a:off x="0" y="0"/>
              <a:ext cx="2437354" cy="2786821"/>
            </a:xfrm>
            <a:custGeom>
              <a:avLst/>
              <a:gdLst/>
              <a:ahLst/>
              <a:cxnLst/>
              <a:rect l="l" t="t" r="r" b="b"/>
              <a:pathLst>
                <a:path w="2437354" h="2786821">
                  <a:moveTo>
                    <a:pt x="0" y="0"/>
                  </a:moveTo>
                  <a:lnTo>
                    <a:pt x="2437354" y="0"/>
                  </a:lnTo>
                  <a:lnTo>
                    <a:pt x="2437354" y="2786821"/>
                  </a:lnTo>
                  <a:lnTo>
                    <a:pt x="0" y="2786821"/>
                  </a:lnTo>
                  <a:close/>
                </a:path>
              </a:pathLst>
            </a:custGeom>
            <a:solidFill>
              <a:srgbClr val="CCE9B2"/>
            </a:solidFill>
          </p:spPr>
          <p:txBody>
            <a:bodyPr/>
            <a:lstStyle/>
            <a:p>
              <a:endParaRPr lang="en-US"/>
            </a:p>
          </p:txBody>
        </p:sp>
        <p:sp>
          <p:nvSpPr>
            <p:cNvPr id="4" name="TextBox 4"/>
            <p:cNvSpPr txBox="1"/>
            <p:nvPr/>
          </p:nvSpPr>
          <p:spPr>
            <a:xfrm>
              <a:off x="0" y="-38100"/>
              <a:ext cx="2437354" cy="282492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3753494" y="1171575"/>
            <a:ext cx="3871712" cy="1069976"/>
          </a:xfrm>
          <a:prstGeom prst="rect">
            <a:avLst/>
          </a:prstGeom>
        </p:spPr>
        <p:txBody>
          <a:bodyPr lIns="0" tIns="0" rIns="0" bIns="0" rtlCol="0" anchor="t">
            <a:spAutoFit/>
          </a:bodyPr>
          <a:lstStyle/>
          <a:p>
            <a:pPr algn="ctr">
              <a:lnSpc>
                <a:spcPts val="8000"/>
              </a:lnSpc>
            </a:pPr>
            <a:r>
              <a:rPr lang="en-US" sz="8000">
                <a:solidFill>
                  <a:srgbClr val="000000"/>
                </a:solidFill>
                <a:latin typeface="Montserrat Classic Bold"/>
                <a:ea typeface="Montserrat Classic Bold"/>
                <a:cs typeface="Montserrat Classic Bold"/>
                <a:sym typeface="Montserrat Classic Bold"/>
              </a:rPr>
              <a:t>91</a:t>
            </a:r>
          </a:p>
        </p:txBody>
      </p:sp>
      <p:sp>
        <p:nvSpPr>
          <p:cNvPr id="6" name="TextBox 6"/>
          <p:cNvSpPr txBox="1"/>
          <p:nvPr/>
        </p:nvSpPr>
        <p:spPr>
          <a:xfrm>
            <a:off x="13334766" y="2146301"/>
            <a:ext cx="4709167" cy="944881"/>
          </a:xfrm>
          <a:prstGeom prst="rect">
            <a:avLst/>
          </a:prstGeom>
        </p:spPr>
        <p:txBody>
          <a:bodyPr lIns="0" tIns="0" rIns="0" bIns="0" rtlCol="0" anchor="t">
            <a:spAutoFit/>
          </a:bodyPr>
          <a:lstStyle/>
          <a:p>
            <a:pPr algn="ctr">
              <a:lnSpc>
                <a:spcPts val="3839"/>
              </a:lnSpc>
            </a:pPr>
            <a:r>
              <a:rPr lang="en-US" sz="2399">
                <a:solidFill>
                  <a:srgbClr val="000000"/>
                </a:solidFill>
                <a:latin typeface="Montserrat Classic"/>
                <a:ea typeface="Montserrat Classic"/>
                <a:cs typeface="Montserrat Classic"/>
                <a:sym typeface="Montserrat Classic"/>
              </a:rPr>
              <a:t>in our maternity home program since 2018</a:t>
            </a:r>
          </a:p>
        </p:txBody>
      </p:sp>
      <p:sp>
        <p:nvSpPr>
          <p:cNvPr id="7" name="TextBox 7"/>
          <p:cNvSpPr txBox="1"/>
          <p:nvPr/>
        </p:nvSpPr>
        <p:spPr>
          <a:xfrm>
            <a:off x="13752976" y="6499219"/>
            <a:ext cx="3871712" cy="1069976"/>
          </a:xfrm>
          <a:prstGeom prst="rect">
            <a:avLst/>
          </a:prstGeom>
        </p:spPr>
        <p:txBody>
          <a:bodyPr lIns="0" tIns="0" rIns="0" bIns="0" rtlCol="0" anchor="t">
            <a:spAutoFit/>
          </a:bodyPr>
          <a:lstStyle/>
          <a:p>
            <a:pPr algn="ctr">
              <a:lnSpc>
                <a:spcPts val="8000"/>
              </a:lnSpc>
            </a:pPr>
            <a:r>
              <a:rPr lang="en-US" sz="8000">
                <a:solidFill>
                  <a:srgbClr val="000000"/>
                </a:solidFill>
                <a:latin typeface="Montserrat Classic Bold"/>
                <a:ea typeface="Montserrat Classic Bold"/>
                <a:cs typeface="Montserrat Classic Bold"/>
                <a:sym typeface="Montserrat Classic Bold"/>
              </a:rPr>
              <a:t>2,700+</a:t>
            </a:r>
          </a:p>
        </p:txBody>
      </p:sp>
      <p:sp>
        <p:nvSpPr>
          <p:cNvPr id="8" name="TextBox 8"/>
          <p:cNvSpPr txBox="1"/>
          <p:nvPr/>
        </p:nvSpPr>
        <p:spPr>
          <a:xfrm>
            <a:off x="13890700" y="7569194"/>
            <a:ext cx="3596264" cy="944881"/>
          </a:xfrm>
          <a:prstGeom prst="rect">
            <a:avLst/>
          </a:prstGeom>
        </p:spPr>
        <p:txBody>
          <a:bodyPr lIns="0" tIns="0" rIns="0" bIns="0" rtlCol="0" anchor="t">
            <a:spAutoFit/>
          </a:bodyPr>
          <a:lstStyle/>
          <a:p>
            <a:pPr algn="ctr">
              <a:lnSpc>
                <a:spcPts val="3839"/>
              </a:lnSpc>
            </a:pPr>
            <a:r>
              <a:rPr lang="en-US" sz="2399">
                <a:solidFill>
                  <a:srgbClr val="000000"/>
                </a:solidFill>
                <a:latin typeface="Montserrat Classic"/>
                <a:ea typeface="Montserrat Classic"/>
                <a:cs typeface="Montserrat Classic"/>
                <a:sym typeface="Montserrat Classic"/>
              </a:rPr>
              <a:t>infant lives lost in the last 5 years</a:t>
            </a:r>
          </a:p>
        </p:txBody>
      </p:sp>
      <p:sp>
        <p:nvSpPr>
          <p:cNvPr id="9" name="TextBox 9"/>
          <p:cNvSpPr txBox="1"/>
          <p:nvPr/>
        </p:nvSpPr>
        <p:spPr>
          <a:xfrm>
            <a:off x="13752976" y="3836662"/>
            <a:ext cx="3871712" cy="1069976"/>
          </a:xfrm>
          <a:prstGeom prst="rect">
            <a:avLst/>
          </a:prstGeom>
        </p:spPr>
        <p:txBody>
          <a:bodyPr lIns="0" tIns="0" rIns="0" bIns="0" rtlCol="0" anchor="t">
            <a:spAutoFit/>
          </a:bodyPr>
          <a:lstStyle/>
          <a:p>
            <a:pPr algn="ctr">
              <a:lnSpc>
                <a:spcPts val="8000"/>
              </a:lnSpc>
            </a:pPr>
            <a:r>
              <a:rPr lang="en-US" sz="8000">
                <a:solidFill>
                  <a:srgbClr val="000000"/>
                </a:solidFill>
                <a:latin typeface="Montserrat Classic Bold"/>
                <a:ea typeface="Montserrat Classic Bold"/>
                <a:cs typeface="Montserrat Classic Bold"/>
                <a:sym typeface="Montserrat Classic Bold"/>
              </a:rPr>
              <a:t>536</a:t>
            </a:r>
          </a:p>
        </p:txBody>
      </p:sp>
      <p:sp>
        <p:nvSpPr>
          <p:cNvPr id="10" name="TextBox 10"/>
          <p:cNvSpPr txBox="1"/>
          <p:nvPr/>
        </p:nvSpPr>
        <p:spPr>
          <a:xfrm>
            <a:off x="13419084" y="4811387"/>
            <a:ext cx="4539497" cy="944881"/>
          </a:xfrm>
          <a:prstGeom prst="rect">
            <a:avLst/>
          </a:prstGeom>
        </p:spPr>
        <p:txBody>
          <a:bodyPr lIns="0" tIns="0" rIns="0" bIns="0" rtlCol="0" anchor="t">
            <a:spAutoFit/>
          </a:bodyPr>
          <a:lstStyle/>
          <a:p>
            <a:pPr algn="ctr">
              <a:lnSpc>
                <a:spcPts val="3839"/>
              </a:lnSpc>
            </a:pPr>
            <a:r>
              <a:rPr lang="en-US" sz="2399">
                <a:solidFill>
                  <a:srgbClr val="000000"/>
                </a:solidFill>
                <a:latin typeface="Montserrat Classic"/>
                <a:ea typeface="Montserrat Classic"/>
                <a:cs typeface="Montserrat Classic"/>
                <a:sym typeface="Montserrat Classic"/>
              </a:rPr>
              <a:t>Hoosier babies died before their 1st birthday in 2021</a:t>
            </a:r>
          </a:p>
        </p:txBody>
      </p:sp>
      <p:sp>
        <p:nvSpPr>
          <p:cNvPr id="11" name="TextBox 11"/>
          <p:cNvSpPr txBox="1"/>
          <p:nvPr/>
        </p:nvSpPr>
        <p:spPr>
          <a:xfrm>
            <a:off x="45075" y="4159240"/>
            <a:ext cx="4209642" cy="4921250"/>
          </a:xfrm>
          <a:prstGeom prst="rect">
            <a:avLst/>
          </a:prstGeom>
        </p:spPr>
        <p:txBody>
          <a:bodyPr lIns="0" tIns="0" rIns="0" bIns="0" rtlCol="0" anchor="t">
            <a:spAutoFit/>
          </a:bodyPr>
          <a:lstStyle/>
          <a:p>
            <a:pPr marL="431797" lvl="1" indent="-215899" algn="l">
              <a:lnSpc>
                <a:spcPts val="2799"/>
              </a:lnSpc>
              <a:buFont typeface="Arial"/>
              <a:buChar char="•"/>
            </a:pPr>
            <a:r>
              <a:rPr lang="en-US" sz="1999">
                <a:solidFill>
                  <a:srgbClr val="000000"/>
                </a:solidFill>
                <a:latin typeface="Montserrat Classic"/>
                <a:ea typeface="Montserrat Classic"/>
                <a:cs typeface="Montserrat Classic"/>
                <a:sym typeface="Montserrat Classic"/>
              </a:rPr>
              <a:t>Homeless pregnant women have a unique set of needs and challenges that is best addressed through programs designed specifically to meet these needs. </a:t>
            </a:r>
          </a:p>
          <a:p>
            <a:pPr marL="431797" lvl="1" indent="-215899" algn="l">
              <a:lnSpc>
                <a:spcPts val="2799"/>
              </a:lnSpc>
              <a:buFont typeface="Arial"/>
              <a:buChar char="•"/>
            </a:pPr>
            <a:r>
              <a:rPr lang="en-US" sz="1999">
                <a:solidFill>
                  <a:srgbClr val="000000"/>
                </a:solidFill>
                <a:latin typeface="Montserrat Classic"/>
                <a:ea typeface="Montserrat Classic"/>
                <a:cs typeface="Montserrat Classic"/>
                <a:sym typeface="Montserrat Classic"/>
              </a:rPr>
              <a:t>When basic needs are not being met, pregnant women are unable to focus on obtaining prenatal care and addressing other health needs which can negatively affect birth outcomes.  </a:t>
            </a:r>
          </a:p>
          <a:p>
            <a:pPr algn="l">
              <a:lnSpc>
                <a:spcPts val="2799"/>
              </a:lnSpc>
            </a:pPr>
            <a:endParaRPr lang="en-US" sz="1999">
              <a:solidFill>
                <a:srgbClr val="000000"/>
              </a:solidFill>
              <a:latin typeface="Montserrat Classic"/>
              <a:ea typeface="Montserrat Classic"/>
              <a:cs typeface="Montserrat Classic"/>
              <a:sym typeface="Montserrat Classic"/>
            </a:endParaRPr>
          </a:p>
        </p:txBody>
      </p:sp>
      <p:grpSp>
        <p:nvGrpSpPr>
          <p:cNvPr id="12" name="Group 12"/>
          <p:cNvGrpSpPr/>
          <p:nvPr/>
        </p:nvGrpSpPr>
        <p:grpSpPr>
          <a:xfrm>
            <a:off x="4340442" y="2035185"/>
            <a:ext cx="9079159" cy="5878175"/>
            <a:chOff x="0" y="0"/>
            <a:chExt cx="12105546" cy="7837566"/>
          </a:xfrm>
        </p:grpSpPr>
        <p:pic>
          <p:nvPicPr>
            <p:cNvPr id="13" name="Picture 13"/>
            <p:cNvPicPr>
              <a:picLocks noChangeAspect="1"/>
            </p:cNvPicPr>
            <p:nvPr/>
          </p:nvPicPr>
          <p:blipFill>
            <a:blip r:embed="rId2"/>
            <a:srcRect l="11975" r="1419"/>
            <a:stretch>
              <a:fillRect/>
            </a:stretch>
          </p:blipFill>
          <p:spPr>
            <a:xfrm>
              <a:off x="0" y="0"/>
              <a:ext cx="12105546" cy="7837566"/>
            </a:xfrm>
            <a:prstGeom prst="rect">
              <a:avLst/>
            </a:prstGeom>
          </p:spPr>
        </p:pic>
      </p:grpSp>
      <p:sp>
        <p:nvSpPr>
          <p:cNvPr id="14" name="TextBox 14"/>
          <p:cNvSpPr txBox="1"/>
          <p:nvPr/>
        </p:nvSpPr>
        <p:spPr>
          <a:xfrm>
            <a:off x="-1019383" y="2804479"/>
            <a:ext cx="6012740" cy="1069976"/>
          </a:xfrm>
          <a:prstGeom prst="rect">
            <a:avLst/>
          </a:prstGeom>
        </p:spPr>
        <p:txBody>
          <a:bodyPr lIns="0" tIns="0" rIns="0" bIns="0" rtlCol="0" anchor="t">
            <a:spAutoFit/>
          </a:bodyPr>
          <a:lstStyle/>
          <a:p>
            <a:pPr algn="ctr">
              <a:lnSpc>
                <a:spcPts val="8000"/>
              </a:lnSpc>
            </a:pPr>
            <a:r>
              <a:rPr lang="en-US" sz="8000">
                <a:solidFill>
                  <a:srgbClr val="000000"/>
                </a:solidFill>
                <a:latin typeface="Montserrat Classic Bold"/>
                <a:ea typeface="Montserrat Classic Bold"/>
                <a:cs typeface="Montserrat Classic Bold"/>
                <a:sym typeface="Montserrat Classic Bold"/>
              </a:rPr>
              <a:t>NEED</a:t>
            </a:r>
          </a:p>
        </p:txBody>
      </p:sp>
      <p:sp>
        <p:nvSpPr>
          <p:cNvPr id="15" name="TextBox 15"/>
          <p:cNvSpPr txBox="1"/>
          <p:nvPr/>
        </p:nvSpPr>
        <p:spPr>
          <a:xfrm>
            <a:off x="406505" y="1692284"/>
            <a:ext cx="6152297" cy="1387475"/>
          </a:xfrm>
          <a:prstGeom prst="rect">
            <a:avLst/>
          </a:prstGeom>
        </p:spPr>
        <p:txBody>
          <a:bodyPr lIns="0" tIns="0" rIns="0" bIns="0" rtlCol="0" anchor="t">
            <a:spAutoFit/>
          </a:bodyPr>
          <a:lstStyle/>
          <a:p>
            <a:pPr algn="l">
              <a:lnSpc>
                <a:spcPts val="10599"/>
              </a:lnSpc>
            </a:pPr>
            <a:r>
              <a:rPr lang="en-US" sz="9999">
                <a:solidFill>
                  <a:srgbClr val="000000"/>
                </a:solidFill>
                <a:latin typeface="Brittany"/>
                <a:ea typeface="Brittany"/>
                <a:cs typeface="Brittany"/>
                <a:sym typeface="Brittany"/>
              </a:rPr>
              <a:t>the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6396"/>
            <a:ext cx="9377874" cy="10839793"/>
            <a:chOff x="0" y="0"/>
            <a:chExt cx="2469893" cy="2854925"/>
          </a:xfrm>
        </p:grpSpPr>
        <p:sp>
          <p:nvSpPr>
            <p:cNvPr id="3" name="Freeform 3"/>
            <p:cNvSpPr/>
            <p:nvPr/>
          </p:nvSpPr>
          <p:spPr>
            <a:xfrm>
              <a:off x="0" y="0"/>
              <a:ext cx="2469893" cy="2854925"/>
            </a:xfrm>
            <a:custGeom>
              <a:avLst/>
              <a:gdLst/>
              <a:ahLst/>
              <a:cxnLst/>
              <a:rect l="l" t="t" r="r" b="b"/>
              <a:pathLst>
                <a:path w="2469893" h="2854925">
                  <a:moveTo>
                    <a:pt x="0" y="0"/>
                  </a:moveTo>
                  <a:lnTo>
                    <a:pt x="2469893" y="0"/>
                  </a:lnTo>
                  <a:lnTo>
                    <a:pt x="2469893" y="2854925"/>
                  </a:lnTo>
                  <a:lnTo>
                    <a:pt x="0" y="2854925"/>
                  </a:lnTo>
                  <a:close/>
                </a:path>
              </a:pathLst>
            </a:custGeom>
            <a:solidFill>
              <a:srgbClr val="CCE9B2"/>
            </a:solidFill>
          </p:spPr>
          <p:txBody>
            <a:bodyPr/>
            <a:lstStyle/>
            <a:p>
              <a:endParaRPr lang="en-US"/>
            </a:p>
          </p:txBody>
        </p:sp>
        <p:sp>
          <p:nvSpPr>
            <p:cNvPr id="4" name="TextBox 4"/>
            <p:cNvSpPr txBox="1"/>
            <p:nvPr/>
          </p:nvSpPr>
          <p:spPr>
            <a:xfrm>
              <a:off x="0" y="-38100"/>
              <a:ext cx="2469893" cy="289302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1964099"/>
            <a:ext cx="6012740" cy="1069976"/>
          </a:xfrm>
          <a:prstGeom prst="rect">
            <a:avLst/>
          </a:prstGeom>
        </p:spPr>
        <p:txBody>
          <a:bodyPr lIns="0" tIns="0" rIns="0" bIns="0" rtlCol="0" anchor="t">
            <a:spAutoFit/>
          </a:bodyPr>
          <a:lstStyle/>
          <a:p>
            <a:pPr algn="ctr">
              <a:lnSpc>
                <a:spcPts val="8000"/>
              </a:lnSpc>
            </a:pPr>
            <a:r>
              <a:rPr lang="en-US" sz="8000">
                <a:solidFill>
                  <a:srgbClr val="000000"/>
                </a:solidFill>
                <a:latin typeface="Montserrat Classic Bold"/>
                <a:ea typeface="Montserrat Classic Bold"/>
                <a:cs typeface="Montserrat Classic Bold"/>
                <a:sym typeface="Montserrat Classic Bold"/>
              </a:rPr>
              <a:t>PROGRAM</a:t>
            </a:r>
          </a:p>
        </p:txBody>
      </p:sp>
      <p:sp>
        <p:nvSpPr>
          <p:cNvPr id="6" name="TextBox 6"/>
          <p:cNvSpPr txBox="1"/>
          <p:nvPr/>
        </p:nvSpPr>
        <p:spPr>
          <a:xfrm>
            <a:off x="625836" y="3162114"/>
            <a:ext cx="6690414" cy="6621145"/>
          </a:xfrm>
          <a:prstGeom prst="rect">
            <a:avLst/>
          </a:prstGeom>
        </p:spPr>
        <p:txBody>
          <a:bodyPr lIns="0" tIns="0" rIns="0" bIns="0" rtlCol="0" anchor="t">
            <a:spAutoFit/>
          </a:bodyPr>
          <a:lstStyle/>
          <a:p>
            <a:pPr marL="474979" lvl="1" indent="-237490" algn="l">
              <a:lnSpc>
                <a:spcPts val="3079"/>
              </a:lnSpc>
              <a:buFont typeface="Arial"/>
              <a:buChar char="•"/>
            </a:pPr>
            <a:r>
              <a:rPr lang="en-US" sz="2199">
                <a:solidFill>
                  <a:srgbClr val="000000"/>
                </a:solidFill>
                <a:latin typeface="Montserrat Classic"/>
                <a:ea typeface="Montserrat Classic"/>
                <a:cs typeface="Montserrat Classic"/>
                <a:sym typeface="Montserrat Classic"/>
              </a:rPr>
              <a:t>Our program begins during pregnancy and extends through the birth of baby</a:t>
            </a:r>
          </a:p>
          <a:p>
            <a:pPr marL="474979" lvl="1" indent="-237490" algn="l">
              <a:lnSpc>
                <a:spcPts val="3079"/>
              </a:lnSpc>
              <a:buFont typeface="Arial"/>
              <a:buChar char="•"/>
            </a:pPr>
            <a:r>
              <a:rPr lang="en-US" sz="2199">
                <a:solidFill>
                  <a:srgbClr val="000000"/>
                </a:solidFill>
                <a:latin typeface="Montserrat Classic"/>
                <a:ea typeface="Montserrat Classic"/>
                <a:cs typeface="Montserrat Classic"/>
                <a:sym typeface="Montserrat Classic"/>
              </a:rPr>
              <a:t>If need presents, women can remain in our program up to one year after babies are born</a:t>
            </a:r>
          </a:p>
          <a:p>
            <a:pPr marL="474979" lvl="1" indent="-237490" algn="l">
              <a:lnSpc>
                <a:spcPts val="3079"/>
              </a:lnSpc>
              <a:buFont typeface="Arial"/>
              <a:buChar char="•"/>
            </a:pPr>
            <a:r>
              <a:rPr lang="en-US" sz="2199">
                <a:solidFill>
                  <a:srgbClr val="000000"/>
                </a:solidFill>
                <a:latin typeface="Montserrat Classic"/>
                <a:ea typeface="Montserrat Classic"/>
                <a:cs typeface="Montserrat Classic"/>
                <a:sym typeface="Montserrat Classic"/>
              </a:rPr>
              <a:t>Average length of stay is six months</a:t>
            </a:r>
          </a:p>
          <a:p>
            <a:pPr marL="474979" lvl="1" indent="-237490" algn="l">
              <a:lnSpc>
                <a:spcPts val="3079"/>
              </a:lnSpc>
              <a:buFont typeface="Arial"/>
              <a:buChar char="•"/>
            </a:pPr>
            <a:r>
              <a:rPr lang="en-US" sz="2199">
                <a:solidFill>
                  <a:srgbClr val="000000"/>
                </a:solidFill>
                <a:latin typeface="Montserrat Classic"/>
                <a:ea typeface="Montserrat Classic"/>
                <a:cs typeface="Montserrat Classic"/>
                <a:sym typeface="Montserrat Classic"/>
              </a:rPr>
              <a:t>Each woman is required to meet a personal productivity goal each week</a:t>
            </a:r>
          </a:p>
          <a:p>
            <a:pPr marL="474979" lvl="1" indent="-237490" algn="l">
              <a:lnSpc>
                <a:spcPts val="3079"/>
              </a:lnSpc>
              <a:buFont typeface="Arial"/>
              <a:buChar char="•"/>
            </a:pPr>
            <a:r>
              <a:rPr lang="en-US" sz="2199">
                <a:solidFill>
                  <a:srgbClr val="000000"/>
                </a:solidFill>
                <a:latin typeface="Montserrat Classic"/>
                <a:ea typeface="Montserrat Classic"/>
                <a:cs typeface="Montserrat Classic"/>
                <a:sym typeface="Montserrat Classic"/>
              </a:rPr>
              <a:t>Her productivity in the program includes:</a:t>
            </a:r>
          </a:p>
          <a:p>
            <a:pPr marL="949959" lvl="2" indent="-316653" algn="l">
              <a:lnSpc>
                <a:spcPts val="3079"/>
              </a:lnSpc>
              <a:buFont typeface="Arial"/>
              <a:buChar char="⚬"/>
            </a:pPr>
            <a:r>
              <a:rPr lang="en-US" sz="2199">
                <a:solidFill>
                  <a:srgbClr val="000000"/>
                </a:solidFill>
                <a:latin typeface="Montserrat Classic"/>
                <a:ea typeface="Montserrat Classic"/>
                <a:cs typeface="Montserrat Classic"/>
                <a:sym typeface="Montserrat Classic"/>
              </a:rPr>
              <a:t> Intensive weekly case management</a:t>
            </a:r>
          </a:p>
          <a:p>
            <a:pPr marL="949959" lvl="2" indent="-316653" algn="l">
              <a:lnSpc>
                <a:spcPts val="3079"/>
              </a:lnSpc>
              <a:buFont typeface="Arial"/>
              <a:buChar char="⚬"/>
            </a:pPr>
            <a:r>
              <a:rPr lang="en-US" sz="2199">
                <a:solidFill>
                  <a:srgbClr val="000000"/>
                </a:solidFill>
                <a:latin typeface="Montserrat Classic"/>
                <a:ea typeface="Montserrat Classic"/>
                <a:cs typeface="Montserrat Classic"/>
                <a:sym typeface="Montserrat Classic"/>
              </a:rPr>
              <a:t>On-site therapy</a:t>
            </a:r>
          </a:p>
          <a:p>
            <a:pPr marL="949959" lvl="2" indent="-316653" algn="l">
              <a:lnSpc>
                <a:spcPts val="3079"/>
              </a:lnSpc>
              <a:buFont typeface="Arial"/>
              <a:buChar char="⚬"/>
            </a:pPr>
            <a:r>
              <a:rPr lang="en-US" sz="2199">
                <a:solidFill>
                  <a:srgbClr val="000000"/>
                </a:solidFill>
                <a:latin typeface="Montserrat Classic"/>
                <a:ea typeface="Montserrat Classic"/>
                <a:cs typeface="Montserrat Classic"/>
                <a:sym typeface="Montserrat Classic"/>
              </a:rPr>
              <a:t>Health check in</a:t>
            </a:r>
          </a:p>
          <a:p>
            <a:pPr marL="949959" lvl="2" indent="-316653" algn="l">
              <a:lnSpc>
                <a:spcPts val="3079"/>
              </a:lnSpc>
              <a:buFont typeface="Arial"/>
              <a:buChar char="⚬"/>
            </a:pPr>
            <a:r>
              <a:rPr lang="en-US" sz="2199">
                <a:solidFill>
                  <a:srgbClr val="000000"/>
                </a:solidFill>
                <a:latin typeface="Montserrat Classic"/>
                <a:ea typeface="Montserrat Classic"/>
                <a:cs typeface="Montserrat Classic"/>
                <a:sym typeface="Montserrat Classic"/>
              </a:rPr>
              <a:t>AMH classes</a:t>
            </a:r>
          </a:p>
          <a:p>
            <a:pPr marL="949959" lvl="2" indent="-316653" algn="l">
              <a:lnSpc>
                <a:spcPts val="3079"/>
              </a:lnSpc>
              <a:buFont typeface="Arial"/>
              <a:buChar char="⚬"/>
            </a:pPr>
            <a:r>
              <a:rPr lang="en-US" sz="2199">
                <a:solidFill>
                  <a:srgbClr val="000000"/>
                </a:solidFill>
                <a:latin typeface="Montserrat Classic"/>
                <a:ea typeface="Montserrat Classic"/>
                <a:cs typeface="Montserrat Classic"/>
                <a:sym typeface="Montserrat Classic"/>
              </a:rPr>
              <a:t>Parenting education videos. </a:t>
            </a:r>
          </a:p>
          <a:p>
            <a:pPr marL="474979" lvl="1" indent="-237490" algn="l">
              <a:lnSpc>
                <a:spcPts val="3079"/>
              </a:lnSpc>
              <a:buFont typeface="Arial"/>
              <a:buChar char="•"/>
            </a:pPr>
            <a:r>
              <a:rPr lang="en-US" sz="2199">
                <a:solidFill>
                  <a:srgbClr val="000000"/>
                </a:solidFill>
                <a:latin typeface="Montserrat Classic"/>
                <a:ea typeface="Montserrat Classic"/>
                <a:cs typeface="Montserrat Classic"/>
                <a:sym typeface="Montserrat Classic"/>
              </a:rPr>
              <a:t>Daily, residents must attend our morning huddle with optional devotional and complete their chores. </a:t>
            </a:r>
          </a:p>
        </p:txBody>
      </p:sp>
      <p:grpSp>
        <p:nvGrpSpPr>
          <p:cNvPr id="7" name="Group 7"/>
          <p:cNvGrpSpPr/>
          <p:nvPr/>
        </p:nvGrpSpPr>
        <p:grpSpPr>
          <a:xfrm>
            <a:off x="7524437" y="1028700"/>
            <a:ext cx="4692963" cy="7075436"/>
            <a:chOff x="0" y="0"/>
            <a:chExt cx="6257284" cy="9433915"/>
          </a:xfrm>
        </p:grpSpPr>
        <p:pic>
          <p:nvPicPr>
            <p:cNvPr id="8" name="Picture 8"/>
            <p:cNvPicPr>
              <a:picLocks noChangeAspect="1"/>
            </p:cNvPicPr>
            <p:nvPr/>
          </p:nvPicPr>
          <p:blipFill>
            <a:blip r:embed="rId2"/>
            <a:srcRect l="5727" r="5727"/>
            <a:stretch>
              <a:fillRect/>
            </a:stretch>
          </p:blipFill>
          <p:spPr>
            <a:xfrm>
              <a:off x="0" y="0"/>
              <a:ext cx="6257284" cy="9433915"/>
            </a:xfrm>
            <a:prstGeom prst="rect">
              <a:avLst/>
            </a:prstGeom>
          </p:spPr>
        </p:pic>
      </p:grpSp>
      <p:grpSp>
        <p:nvGrpSpPr>
          <p:cNvPr id="9" name="Group 9"/>
          <p:cNvGrpSpPr/>
          <p:nvPr/>
        </p:nvGrpSpPr>
        <p:grpSpPr>
          <a:xfrm>
            <a:off x="12566337" y="2182864"/>
            <a:ext cx="4692963" cy="7075436"/>
            <a:chOff x="0" y="0"/>
            <a:chExt cx="6257284" cy="9433915"/>
          </a:xfrm>
        </p:grpSpPr>
        <p:pic>
          <p:nvPicPr>
            <p:cNvPr id="10" name="Picture 10"/>
            <p:cNvPicPr>
              <a:picLocks noChangeAspect="1"/>
            </p:cNvPicPr>
            <p:nvPr/>
          </p:nvPicPr>
          <p:blipFill>
            <a:blip r:embed="rId3"/>
            <a:srcRect l="16727" t="-25136" r="16945" b="-25136"/>
            <a:stretch>
              <a:fillRect/>
            </a:stretch>
          </p:blipFill>
          <p:spPr>
            <a:xfrm>
              <a:off x="0" y="0"/>
              <a:ext cx="6257284" cy="9433915"/>
            </a:xfrm>
            <a:prstGeom prst="rect">
              <a:avLst/>
            </a:prstGeom>
          </p:spPr>
        </p:pic>
      </p:grpSp>
      <p:sp>
        <p:nvSpPr>
          <p:cNvPr id="11" name="TextBox 11"/>
          <p:cNvSpPr txBox="1"/>
          <p:nvPr/>
        </p:nvSpPr>
        <p:spPr>
          <a:xfrm>
            <a:off x="625836" y="683077"/>
            <a:ext cx="5252005" cy="1450975"/>
          </a:xfrm>
          <a:prstGeom prst="rect">
            <a:avLst/>
          </a:prstGeom>
        </p:spPr>
        <p:txBody>
          <a:bodyPr lIns="0" tIns="0" rIns="0" bIns="0" rtlCol="0" anchor="t">
            <a:spAutoFit/>
          </a:bodyPr>
          <a:lstStyle/>
          <a:p>
            <a:pPr algn="l">
              <a:lnSpc>
                <a:spcPts val="11299"/>
              </a:lnSpc>
            </a:pPr>
            <a:r>
              <a:rPr lang="en-US" sz="9999">
                <a:solidFill>
                  <a:srgbClr val="000000"/>
                </a:solidFill>
                <a:latin typeface="Brittany"/>
                <a:ea typeface="Brittany"/>
                <a:cs typeface="Brittany"/>
                <a:sym typeface="Brittany"/>
              </a:rPr>
              <a:t>AMH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25090" y="-361441"/>
            <a:ext cx="11151359" cy="11009883"/>
            <a:chOff x="0" y="0"/>
            <a:chExt cx="2936984" cy="2899722"/>
          </a:xfrm>
        </p:grpSpPr>
        <p:sp>
          <p:nvSpPr>
            <p:cNvPr id="3" name="Freeform 3"/>
            <p:cNvSpPr/>
            <p:nvPr/>
          </p:nvSpPr>
          <p:spPr>
            <a:xfrm>
              <a:off x="0" y="0"/>
              <a:ext cx="2936984" cy="2899722"/>
            </a:xfrm>
            <a:custGeom>
              <a:avLst/>
              <a:gdLst/>
              <a:ahLst/>
              <a:cxnLst/>
              <a:rect l="l" t="t" r="r" b="b"/>
              <a:pathLst>
                <a:path w="2936984" h="2899722">
                  <a:moveTo>
                    <a:pt x="0" y="0"/>
                  </a:moveTo>
                  <a:lnTo>
                    <a:pt x="2936984" y="0"/>
                  </a:lnTo>
                  <a:lnTo>
                    <a:pt x="2936984" y="2899722"/>
                  </a:lnTo>
                  <a:lnTo>
                    <a:pt x="0" y="2899722"/>
                  </a:lnTo>
                  <a:close/>
                </a:path>
              </a:pathLst>
            </a:custGeom>
            <a:solidFill>
              <a:srgbClr val="CCE9B2"/>
            </a:solidFill>
          </p:spPr>
          <p:txBody>
            <a:bodyPr/>
            <a:lstStyle/>
            <a:p>
              <a:endParaRPr lang="en-US"/>
            </a:p>
          </p:txBody>
        </p:sp>
        <p:sp>
          <p:nvSpPr>
            <p:cNvPr id="4" name="TextBox 4"/>
            <p:cNvSpPr txBox="1"/>
            <p:nvPr/>
          </p:nvSpPr>
          <p:spPr>
            <a:xfrm>
              <a:off x="0" y="-38100"/>
              <a:ext cx="2936984" cy="293782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845189" y="205026"/>
            <a:ext cx="3747427" cy="2664836"/>
            <a:chOff x="0" y="0"/>
            <a:chExt cx="4996569" cy="3553114"/>
          </a:xfrm>
        </p:grpSpPr>
        <p:pic>
          <p:nvPicPr>
            <p:cNvPr id="6" name="Picture 6"/>
            <p:cNvPicPr>
              <a:picLocks noChangeAspect="1"/>
            </p:cNvPicPr>
            <p:nvPr/>
          </p:nvPicPr>
          <p:blipFill>
            <a:blip r:embed="rId2"/>
            <a:srcRect l="10624" r="10624"/>
            <a:stretch>
              <a:fillRect/>
            </a:stretch>
          </p:blipFill>
          <p:spPr>
            <a:xfrm>
              <a:off x="0" y="0"/>
              <a:ext cx="4996569" cy="3553114"/>
            </a:xfrm>
            <a:prstGeom prst="rect">
              <a:avLst/>
            </a:prstGeom>
          </p:spPr>
        </p:pic>
      </p:grpSp>
      <p:grpSp>
        <p:nvGrpSpPr>
          <p:cNvPr id="7" name="Group 7"/>
          <p:cNvGrpSpPr/>
          <p:nvPr/>
        </p:nvGrpSpPr>
        <p:grpSpPr>
          <a:xfrm>
            <a:off x="8845189" y="6938600"/>
            <a:ext cx="3747427" cy="2664836"/>
            <a:chOff x="0" y="0"/>
            <a:chExt cx="4996569" cy="3553114"/>
          </a:xfrm>
        </p:grpSpPr>
        <p:pic>
          <p:nvPicPr>
            <p:cNvPr id="8" name="Picture 8"/>
            <p:cNvPicPr>
              <a:picLocks noChangeAspect="1"/>
            </p:cNvPicPr>
            <p:nvPr/>
          </p:nvPicPr>
          <p:blipFill>
            <a:blip r:embed="rId3"/>
            <a:srcRect l="14960" t="24863" b="29837"/>
            <a:stretch>
              <a:fillRect/>
            </a:stretch>
          </p:blipFill>
          <p:spPr>
            <a:xfrm>
              <a:off x="0" y="0"/>
              <a:ext cx="4996569" cy="3553114"/>
            </a:xfrm>
            <a:prstGeom prst="rect">
              <a:avLst/>
            </a:prstGeom>
          </p:spPr>
        </p:pic>
      </p:grpSp>
      <p:grpSp>
        <p:nvGrpSpPr>
          <p:cNvPr id="9" name="Group 9"/>
          <p:cNvGrpSpPr/>
          <p:nvPr/>
        </p:nvGrpSpPr>
        <p:grpSpPr>
          <a:xfrm>
            <a:off x="13167591" y="205026"/>
            <a:ext cx="3747427" cy="2664836"/>
            <a:chOff x="0" y="0"/>
            <a:chExt cx="4996569" cy="3553114"/>
          </a:xfrm>
        </p:grpSpPr>
        <p:pic>
          <p:nvPicPr>
            <p:cNvPr id="10" name="Picture 10"/>
            <p:cNvPicPr>
              <a:picLocks noChangeAspect="1"/>
            </p:cNvPicPr>
            <p:nvPr/>
          </p:nvPicPr>
          <p:blipFill>
            <a:blip r:embed="rId4"/>
            <a:srcRect t="34509" b="12157"/>
            <a:stretch>
              <a:fillRect/>
            </a:stretch>
          </p:blipFill>
          <p:spPr>
            <a:xfrm>
              <a:off x="0" y="0"/>
              <a:ext cx="4996569" cy="3553114"/>
            </a:xfrm>
            <a:prstGeom prst="rect">
              <a:avLst/>
            </a:prstGeom>
          </p:spPr>
        </p:pic>
      </p:grpSp>
      <p:grpSp>
        <p:nvGrpSpPr>
          <p:cNvPr id="11" name="Group 11"/>
          <p:cNvGrpSpPr/>
          <p:nvPr/>
        </p:nvGrpSpPr>
        <p:grpSpPr>
          <a:xfrm>
            <a:off x="13167591" y="6938600"/>
            <a:ext cx="3747427" cy="2664836"/>
            <a:chOff x="0" y="0"/>
            <a:chExt cx="4996569" cy="3553114"/>
          </a:xfrm>
        </p:grpSpPr>
        <p:pic>
          <p:nvPicPr>
            <p:cNvPr id="12" name="Picture 12"/>
            <p:cNvPicPr>
              <a:picLocks noChangeAspect="1"/>
            </p:cNvPicPr>
            <p:nvPr/>
          </p:nvPicPr>
          <p:blipFill>
            <a:blip r:embed="rId5"/>
            <a:srcRect l="12460" t="3868" r="21322" b="33327"/>
            <a:stretch>
              <a:fillRect/>
            </a:stretch>
          </p:blipFill>
          <p:spPr>
            <a:xfrm>
              <a:off x="0" y="0"/>
              <a:ext cx="4996569" cy="3553114"/>
            </a:xfrm>
            <a:prstGeom prst="rect">
              <a:avLst/>
            </a:prstGeom>
          </p:spPr>
        </p:pic>
      </p:grpSp>
      <p:sp>
        <p:nvSpPr>
          <p:cNvPr id="13" name="TextBox 13"/>
          <p:cNvSpPr txBox="1"/>
          <p:nvPr/>
        </p:nvSpPr>
        <p:spPr>
          <a:xfrm>
            <a:off x="1560664" y="3159063"/>
            <a:ext cx="5252005" cy="1450975"/>
          </a:xfrm>
          <a:prstGeom prst="rect">
            <a:avLst/>
          </a:prstGeom>
        </p:spPr>
        <p:txBody>
          <a:bodyPr lIns="0" tIns="0" rIns="0" bIns="0" rtlCol="0" anchor="t">
            <a:spAutoFit/>
          </a:bodyPr>
          <a:lstStyle/>
          <a:p>
            <a:pPr algn="l">
              <a:lnSpc>
                <a:spcPts val="11299"/>
              </a:lnSpc>
            </a:pPr>
            <a:r>
              <a:rPr lang="en-US" sz="9999">
                <a:solidFill>
                  <a:srgbClr val="000000"/>
                </a:solidFill>
                <a:latin typeface="Brittany"/>
                <a:ea typeface="Brittany"/>
                <a:cs typeface="Brittany"/>
                <a:sym typeface="Brittany"/>
              </a:rPr>
              <a:t>program</a:t>
            </a:r>
          </a:p>
        </p:txBody>
      </p:sp>
      <p:sp>
        <p:nvSpPr>
          <p:cNvPr id="14" name="TextBox 14"/>
          <p:cNvSpPr txBox="1"/>
          <p:nvPr/>
        </p:nvSpPr>
        <p:spPr>
          <a:xfrm>
            <a:off x="1560664" y="4258646"/>
            <a:ext cx="5252005" cy="1166495"/>
          </a:xfrm>
          <a:prstGeom prst="rect">
            <a:avLst/>
          </a:prstGeom>
        </p:spPr>
        <p:txBody>
          <a:bodyPr lIns="0" tIns="0" rIns="0" bIns="0" rtlCol="0" anchor="t">
            <a:spAutoFit/>
          </a:bodyPr>
          <a:lstStyle/>
          <a:p>
            <a:pPr algn="l">
              <a:lnSpc>
                <a:spcPts val="9040"/>
              </a:lnSpc>
            </a:pPr>
            <a:r>
              <a:rPr lang="en-US" sz="8000">
                <a:solidFill>
                  <a:srgbClr val="000000"/>
                </a:solidFill>
                <a:latin typeface="Montserrat Classic Bold"/>
                <a:ea typeface="Montserrat Classic Bold"/>
                <a:cs typeface="Montserrat Classic Bold"/>
                <a:sym typeface="Montserrat Classic Bold"/>
              </a:rPr>
              <a:t>AREAS</a:t>
            </a:r>
          </a:p>
        </p:txBody>
      </p:sp>
      <p:sp>
        <p:nvSpPr>
          <p:cNvPr id="15" name="TextBox 15"/>
          <p:cNvSpPr txBox="1"/>
          <p:nvPr/>
        </p:nvSpPr>
        <p:spPr>
          <a:xfrm>
            <a:off x="1560664" y="5788087"/>
            <a:ext cx="4611418" cy="2816225"/>
          </a:xfrm>
          <a:prstGeom prst="rect">
            <a:avLst/>
          </a:prstGeom>
        </p:spPr>
        <p:txBody>
          <a:bodyPr lIns="0" tIns="0" rIns="0" bIns="0" rtlCol="0" anchor="t">
            <a:spAutoFit/>
          </a:bodyPr>
          <a:lstStyle/>
          <a:p>
            <a:pPr algn="l">
              <a:lnSpc>
                <a:spcPts val="2800"/>
              </a:lnSpc>
            </a:pPr>
            <a:r>
              <a:rPr lang="en-US" sz="2000">
                <a:solidFill>
                  <a:srgbClr val="000000"/>
                </a:solidFill>
                <a:latin typeface="Montserrat Classic"/>
                <a:ea typeface="Montserrat Classic"/>
                <a:cs typeface="Montserrat Classic"/>
                <a:sym typeface="Montserrat Classic"/>
              </a:rPr>
              <a:t>We have found that focusing on these areas of the residents’ lives provides the most opportunities to gain confidence, knowledge, and hope; ultimately supporting them in becoming self-sufficient upon completion of the program.</a:t>
            </a:r>
          </a:p>
          <a:p>
            <a:pPr algn="l">
              <a:lnSpc>
                <a:spcPts val="2800"/>
              </a:lnSpc>
              <a:spcBef>
                <a:spcPct val="0"/>
              </a:spcBef>
            </a:pPr>
            <a:endParaRPr lang="en-US" sz="2000">
              <a:solidFill>
                <a:srgbClr val="000000"/>
              </a:solidFill>
              <a:latin typeface="Montserrat Classic"/>
              <a:ea typeface="Montserrat Classic"/>
              <a:cs typeface="Montserrat Classic"/>
              <a:sym typeface="Montserrat Classic"/>
            </a:endParaRPr>
          </a:p>
        </p:txBody>
      </p:sp>
      <p:sp>
        <p:nvSpPr>
          <p:cNvPr id="16" name="TextBox 16"/>
          <p:cNvSpPr txBox="1"/>
          <p:nvPr/>
        </p:nvSpPr>
        <p:spPr>
          <a:xfrm>
            <a:off x="8845189" y="3019642"/>
            <a:ext cx="3747427" cy="349250"/>
          </a:xfrm>
          <a:prstGeom prst="rect">
            <a:avLst/>
          </a:prstGeom>
        </p:spPr>
        <p:txBody>
          <a:bodyPr lIns="0" tIns="0" rIns="0" bIns="0" rtlCol="0" anchor="t">
            <a:spAutoFit/>
          </a:bodyPr>
          <a:lstStyle/>
          <a:p>
            <a:pPr algn="ctr">
              <a:lnSpc>
                <a:spcPts val="2800"/>
              </a:lnSpc>
            </a:pPr>
            <a:r>
              <a:rPr lang="en-US" sz="2000">
                <a:solidFill>
                  <a:srgbClr val="000000"/>
                </a:solidFill>
                <a:latin typeface="Montserrat Classic Bold"/>
                <a:ea typeface="Montserrat Classic Bold"/>
                <a:cs typeface="Montserrat Classic Bold"/>
                <a:sym typeface="Montserrat Classic Bold"/>
              </a:rPr>
              <a:t>Shelter</a:t>
            </a:r>
          </a:p>
        </p:txBody>
      </p:sp>
      <p:sp>
        <p:nvSpPr>
          <p:cNvPr id="17" name="TextBox 17"/>
          <p:cNvSpPr txBox="1"/>
          <p:nvPr/>
        </p:nvSpPr>
        <p:spPr>
          <a:xfrm>
            <a:off x="8845189" y="9753216"/>
            <a:ext cx="3747427" cy="349250"/>
          </a:xfrm>
          <a:prstGeom prst="rect">
            <a:avLst/>
          </a:prstGeom>
        </p:spPr>
        <p:txBody>
          <a:bodyPr lIns="0" tIns="0" rIns="0" bIns="0" rtlCol="0" anchor="t">
            <a:spAutoFit/>
          </a:bodyPr>
          <a:lstStyle/>
          <a:p>
            <a:pPr algn="ctr">
              <a:lnSpc>
                <a:spcPts val="2800"/>
              </a:lnSpc>
            </a:pPr>
            <a:r>
              <a:rPr lang="en-US" sz="2000">
                <a:solidFill>
                  <a:srgbClr val="000000"/>
                </a:solidFill>
                <a:latin typeface="Montserrat Classic Bold"/>
                <a:ea typeface="Montserrat Classic Bold"/>
                <a:cs typeface="Montserrat Classic Bold"/>
                <a:sym typeface="Montserrat Classic Bold"/>
              </a:rPr>
              <a:t>Support</a:t>
            </a:r>
          </a:p>
        </p:txBody>
      </p:sp>
      <p:sp>
        <p:nvSpPr>
          <p:cNvPr id="18" name="TextBox 18"/>
          <p:cNvSpPr txBox="1"/>
          <p:nvPr/>
        </p:nvSpPr>
        <p:spPr>
          <a:xfrm>
            <a:off x="13167591" y="3019642"/>
            <a:ext cx="3747427" cy="349250"/>
          </a:xfrm>
          <a:prstGeom prst="rect">
            <a:avLst/>
          </a:prstGeom>
        </p:spPr>
        <p:txBody>
          <a:bodyPr lIns="0" tIns="0" rIns="0" bIns="0" rtlCol="0" anchor="t">
            <a:spAutoFit/>
          </a:bodyPr>
          <a:lstStyle/>
          <a:p>
            <a:pPr algn="ctr">
              <a:lnSpc>
                <a:spcPts val="2800"/>
              </a:lnSpc>
            </a:pPr>
            <a:r>
              <a:rPr lang="en-US" sz="2000">
                <a:solidFill>
                  <a:srgbClr val="000000"/>
                </a:solidFill>
                <a:latin typeface="Montserrat Classic Bold"/>
                <a:ea typeface="Montserrat Classic Bold"/>
                <a:cs typeface="Montserrat Classic Bold"/>
                <a:sym typeface="Montserrat Classic Bold"/>
              </a:rPr>
              <a:t>Health of Mother &amp; Baby</a:t>
            </a:r>
          </a:p>
        </p:txBody>
      </p:sp>
      <p:sp>
        <p:nvSpPr>
          <p:cNvPr id="19" name="TextBox 19"/>
          <p:cNvSpPr txBox="1"/>
          <p:nvPr/>
        </p:nvSpPr>
        <p:spPr>
          <a:xfrm>
            <a:off x="13167591" y="9753216"/>
            <a:ext cx="3747427" cy="349250"/>
          </a:xfrm>
          <a:prstGeom prst="rect">
            <a:avLst/>
          </a:prstGeom>
        </p:spPr>
        <p:txBody>
          <a:bodyPr lIns="0" tIns="0" rIns="0" bIns="0" rtlCol="0" anchor="t">
            <a:spAutoFit/>
          </a:bodyPr>
          <a:lstStyle/>
          <a:p>
            <a:pPr algn="ctr">
              <a:lnSpc>
                <a:spcPts val="2800"/>
              </a:lnSpc>
            </a:pPr>
            <a:r>
              <a:rPr lang="en-US" sz="2000">
                <a:solidFill>
                  <a:srgbClr val="000000"/>
                </a:solidFill>
                <a:latin typeface="Montserrat Classic Bold"/>
                <a:ea typeface="Montserrat Classic Bold"/>
                <a:cs typeface="Montserrat Classic Bold"/>
                <a:sym typeface="Montserrat Classic Bold"/>
              </a:rPr>
              <a:t>Life Skills (HOPE Program)</a:t>
            </a:r>
          </a:p>
        </p:txBody>
      </p:sp>
      <p:grpSp>
        <p:nvGrpSpPr>
          <p:cNvPr id="20" name="Group 20"/>
          <p:cNvGrpSpPr/>
          <p:nvPr/>
        </p:nvGrpSpPr>
        <p:grpSpPr>
          <a:xfrm>
            <a:off x="8845189" y="3561567"/>
            <a:ext cx="3747427" cy="2664836"/>
            <a:chOff x="0" y="0"/>
            <a:chExt cx="4996569" cy="3553114"/>
          </a:xfrm>
        </p:grpSpPr>
        <p:pic>
          <p:nvPicPr>
            <p:cNvPr id="21" name="Picture 21"/>
            <p:cNvPicPr>
              <a:picLocks noChangeAspect="1"/>
            </p:cNvPicPr>
            <p:nvPr/>
          </p:nvPicPr>
          <p:blipFill>
            <a:blip r:embed="rId6"/>
            <a:srcRect t="16110" b="30621"/>
            <a:stretch>
              <a:fillRect/>
            </a:stretch>
          </p:blipFill>
          <p:spPr>
            <a:xfrm>
              <a:off x="0" y="0"/>
              <a:ext cx="4996569" cy="3553114"/>
            </a:xfrm>
            <a:prstGeom prst="rect">
              <a:avLst/>
            </a:prstGeom>
          </p:spPr>
        </p:pic>
      </p:grpSp>
      <p:grpSp>
        <p:nvGrpSpPr>
          <p:cNvPr id="22" name="Group 22"/>
          <p:cNvGrpSpPr/>
          <p:nvPr/>
        </p:nvGrpSpPr>
        <p:grpSpPr>
          <a:xfrm>
            <a:off x="13167591" y="3561567"/>
            <a:ext cx="3747427" cy="2664836"/>
            <a:chOff x="0" y="0"/>
            <a:chExt cx="4996569" cy="3553114"/>
          </a:xfrm>
        </p:grpSpPr>
        <p:pic>
          <p:nvPicPr>
            <p:cNvPr id="23" name="Picture 23"/>
            <p:cNvPicPr>
              <a:picLocks noChangeAspect="1"/>
            </p:cNvPicPr>
            <p:nvPr/>
          </p:nvPicPr>
          <p:blipFill>
            <a:blip r:embed="rId7"/>
            <a:srcRect t="3020" r="7574" b="31254"/>
            <a:stretch>
              <a:fillRect/>
            </a:stretch>
          </p:blipFill>
          <p:spPr>
            <a:xfrm>
              <a:off x="0" y="0"/>
              <a:ext cx="4996569" cy="3553114"/>
            </a:xfrm>
            <a:prstGeom prst="rect">
              <a:avLst/>
            </a:prstGeom>
          </p:spPr>
        </p:pic>
      </p:grpSp>
      <p:sp>
        <p:nvSpPr>
          <p:cNvPr id="24" name="TextBox 24"/>
          <p:cNvSpPr txBox="1"/>
          <p:nvPr/>
        </p:nvSpPr>
        <p:spPr>
          <a:xfrm>
            <a:off x="8845189" y="6376183"/>
            <a:ext cx="3747427" cy="349250"/>
          </a:xfrm>
          <a:prstGeom prst="rect">
            <a:avLst/>
          </a:prstGeom>
        </p:spPr>
        <p:txBody>
          <a:bodyPr lIns="0" tIns="0" rIns="0" bIns="0" rtlCol="0" anchor="t">
            <a:spAutoFit/>
          </a:bodyPr>
          <a:lstStyle/>
          <a:p>
            <a:pPr algn="ctr">
              <a:lnSpc>
                <a:spcPts val="2800"/>
              </a:lnSpc>
            </a:pPr>
            <a:r>
              <a:rPr lang="en-US" sz="2000">
                <a:solidFill>
                  <a:srgbClr val="000000"/>
                </a:solidFill>
                <a:latin typeface="Montserrat Classic Bold"/>
                <a:ea typeface="Montserrat Classic Bold"/>
                <a:cs typeface="Montserrat Classic Bold"/>
                <a:sym typeface="Montserrat Classic Bold"/>
              </a:rPr>
              <a:t>Education</a:t>
            </a:r>
          </a:p>
        </p:txBody>
      </p:sp>
      <p:sp>
        <p:nvSpPr>
          <p:cNvPr id="25" name="TextBox 25"/>
          <p:cNvSpPr txBox="1"/>
          <p:nvPr/>
        </p:nvSpPr>
        <p:spPr>
          <a:xfrm>
            <a:off x="13167591" y="6376183"/>
            <a:ext cx="3747427" cy="349250"/>
          </a:xfrm>
          <a:prstGeom prst="rect">
            <a:avLst/>
          </a:prstGeom>
        </p:spPr>
        <p:txBody>
          <a:bodyPr lIns="0" tIns="0" rIns="0" bIns="0" rtlCol="0" anchor="t">
            <a:spAutoFit/>
          </a:bodyPr>
          <a:lstStyle/>
          <a:p>
            <a:pPr algn="ctr">
              <a:lnSpc>
                <a:spcPts val="2800"/>
              </a:lnSpc>
            </a:pPr>
            <a:r>
              <a:rPr lang="en-US" sz="2000">
                <a:solidFill>
                  <a:srgbClr val="000000"/>
                </a:solidFill>
                <a:latin typeface="Montserrat Classic Bold"/>
                <a:ea typeface="Montserrat Classic Bold"/>
                <a:cs typeface="Montserrat Classic Bold"/>
                <a:sym typeface="Montserrat Classic Bold"/>
              </a:rPr>
              <a:t>Employment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8048" y="3736048"/>
            <a:ext cx="18727018" cy="5522252"/>
            <a:chOff x="0" y="0"/>
            <a:chExt cx="4932219" cy="1454420"/>
          </a:xfrm>
        </p:grpSpPr>
        <p:sp>
          <p:nvSpPr>
            <p:cNvPr id="3" name="Freeform 3"/>
            <p:cNvSpPr/>
            <p:nvPr/>
          </p:nvSpPr>
          <p:spPr>
            <a:xfrm>
              <a:off x="0" y="0"/>
              <a:ext cx="4932219" cy="1454420"/>
            </a:xfrm>
            <a:custGeom>
              <a:avLst/>
              <a:gdLst/>
              <a:ahLst/>
              <a:cxnLst/>
              <a:rect l="l" t="t" r="r" b="b"/>
              <a:pathLst>
                <a:path w="4932219" h="1454420">
                  <a:moveTo>
                    <a:pt x="0" y="0"/>
                  </a:moveTo>
                  <a:lnTo>
                    <a:pt x="4932219" y="0"/>
                  </a:lnTo>
                  <a:lnTo>
                    <a:pt x="4932219" y="1454420"/>
                  </a:lnTo>
                  <a:lnTo>
                    <a:pt x="0" y="1454420"/>
                  </a:lnTo>
                  <a:close/>
                </a:path>
              </a:pathLst>
            </a:custGeom>
            <a:solidFill>
              <a:srgbClr val="CCE9B2"/>
            </a:solidFill>
          </p:spPr>
          <p:txBody>
            <a:bodyPr/>
            <a:lstStyle/>
            <a:p>
              <a:endParaRPr lang="en-US"/>
            </a:p>
          </p:txBody>
        </p:sp>
        <p:sp>
          <p:nvSpPr>
            <p:cNvPr id="4" name="TextBox 4"/>
            <p:cNvSpPr txBox="1"/>
            <p:nvPr/>
          </p:nvSpPr>
          <p:spPr>
            <a:xfrm>
              <a:off x="0" y="-38100"/>
              <a:ext cx="4932219" cy="149252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559576" y="1327169"/>
            <a:ext cx="8759376" cy="1113790"/>
          </a:xfrm>
          <a:prstGeom prst="rect">
            <a:avLst/>
          </a:prstGeom>
        </p:spPr>
        <p:txBody>
          <a:bodyPr lIns="0" tIns="0" rIns="0" bIns="0" rtlCol="0" anchor="t">
            <a:spAutoFit/>
          </a:bodyPr>
          <a:lstStyle/>
          <a:p>
            <a:pPr algn="l">
              <a:lnSpc>
                <a:spcPts val="8480"/>
              </a:lnSpc>
            </a:pPr>
            <a:r>
              <a:rPr lang="en-US" sz="8000" spc="552">
                <a:solidFill>
                  <a:srgbClr val="000000"/>
                </a:solidFill>
                <a:latin typeface="Montserrat Classic Bold"/>
                <a:ea typeface="Montserrat Classic Bold"/>
                <a:cs typeface="Montserrat Classic Bold"/>
                <a:sym typeface="Montserrat Classic Bold"/>
              </a:rPr>
              <a:t>HOUSE</a:t>
            </a:r>
          </a:p>
        </p:txBody>
      </p:sp>
      <p:sp>
        <p:nvSpPr>
          <p:cNvPr id="6" name="TextBox 6"/>
          <p:cNvSpPr txBox="1"/>
          <p:nvPr/>
        </p:nvSpPr>
        <p:spPr>
          <a:xfrm>
            <a:off x="1559576" y="325939"/>
            <a:ext cx="4682397" cy="1387475"/>
          </a:xfrm>
          <a:prstGeom prst="rect">
            <a:avLst/>
          </a:prstGeom>
        </p:spPr>
        <p:txBody>
          <a:bodyPr lIns="0" tIns="0" rIns="0" bIns="0" rtlCol="0" anchor="t">
            <a:spAutoFit/>
          </a:bodyPr>
          <a:lstStyle/>
          <a:p>
            <a:pPr algn="l">
              <a:lnSpc>
                <a:spcPts val="10599"/>
              </a:lnSpc>
            </a:pPr>
            <a:r>
              <a:rPr lang="en-US" sz="9999">
                <a:solidFill>
                  <a:srgbClr val="000000"/>
                </a:solidFill>
                <a:latin typeface="Brittany"/>
                <a:ea typeface="Brittany"/>
                <a:cs typeface="Brittany"/>
                <a:sym typeface="Brittany"/>
              </a:rPr>
              <a:t>the</a:t>
            </a:r>
          </a:p>
        </p:txBody>
      </p:sp>
      <p:sp>
        <p:nvSpPr>
          <p:cNvPr id="7" name="TextBox 7"/>
          <p:cNvSpPr txBox="1"/>
          <p:nvPr/>
        </p:nvSpPr>
        <p:spPr>
          <a:xfrm>
            <a:off x="1028700" y="2402859"/>
            <a:ext cx="16230600" cy="1153795"/>
          </a:xfrm>
          <a:prstGeom prst="rect">
            <a:avLst/>
          </a:prstGeom>
        </p:spPr>
        <p:txBody>
          <a:bodyPr lIns="0" tIns="0" rIns="0" bIns="0" rtlCol="0" anchor="t">
            <a:spAutoFit/>
          </a:bodyPr>
          <a:lstStyle/>
          <a:p>
            <a:pPr algn="l">
              <a:lnSpc>
                <a:spcPts val="3079"/>
              </a:lnSpc>
            </a:pPr>
            <a:r>
              <a:rPr lang="en-US" sz="2199">
                <a:solidFill>
                  <a:srgbClr val="000000"/>
                </a:solidFill>
                <a:latin typeface="Montserrat Classic"/>
                <a:ea typeface="Montserrat Classic"/>
                <a:cs typeface="Montserrat Classic"/>
                <a:sym typeface="Montserrat Classic"/>
              </a:rPr>
              <a:t>At A Mother's Hope, we prioritize the safety and integrity of our home to ensure residents feel secure. We take careful measures to minimize the number of people coming in and out of the home, creating a stable environment where residents can feel comfortable without the presence of unfamiliar faces intruding on their space.</a:t>
            </a:r>
          </a:p>
        </p:txBody>
      </p:sp>
      <p:sp>
        <p:nvSpPr>
          <p:cNvPr id="8" name="TextBox 8"/>
          <p:cNvSpPr txBox="1"/>
          <p:nvPr/>
        </p:nvSpPr>
        <p:spPr>
          <a:xfrm>
            <a:off x="824377" y="8512202"/>
            <a:ext cx="4847175" cy="430860"/>
          </a:xfrm>
          <a:prstGeom prst="rect">
            <a:avLst/>
          </a:prstGeom>
        </p:spPr>
        <p:txBody>
          <a:bodyPr lIns="0" tIns="0" rIns="0" bIns="0" rtlCol="0" anchor="t">
            <a:spAutoFit/>
          </a:bodyPr>
          <a:lstStyle/>
          <a:p>
            <a:pPr algn="ctr">
              <a:lnSpc>
                <a:spcPts val="3469"/>
              </a:lnSpc>
            </a:pPr>
            <a:r>
              <a:rPr lang="en-US" sz="2477" spc="126">
                <a:solidFill>
                  <a:srgbClr val="000000"/>
                </a:solidFill>
                <a:latin typeface="Montserrat Classic Bold"/>
                <a:ea typeface="Montserrat Classic Bold"/>
                <a:cs typeface="Montserrat Classic Bold"/>
                <a:sym typeface="Montserrat Classic Bold"/>
              </a:rPr>
              <a:t>Living Area</a:t>
            </a:r>
          </a:p>
        </p:txBody>
      </p:sp>
      <p:sp>
        <p:nvSpPr>
          <p:cNvPr id="9" name="TextBox 9"/>
          <p:cNvSpPr txBox="1"/>
          <p:nvPr/>
        </p:nvSpPr>
        <p:spPr>
          <a:xfrm>
            <a:off x="6721874" y="8512202"/>
            <a:ext cx="4847175" cy="430860"/>
          </a:xfrm>
          <a:prstGeom prst="rect">
            <a:avLst/>
          </a:prstGeom>
        </p:spPr>
        <p:txBody>
          <a:bodyPr lIns="0" tIns="0" rIns="0" bIns="0" rtlCol="0" anchor="t">
            <a:spAutoFit/>
          </a:bodyPr>
          <a:lstStyle/>
          <a:p>
            <a:pPr algn="ctr">
              <a:lnSpc>
                <a:spcPts val="3469"/>
              </a:lnSpc>
            </a:pPr>
            <a:r>
              <a:rPr lang="en-US" sz="2477" spc="126">
                <a:solidFill>
                  <a:srgbClr val="000000"/>
                </a:solidFill>
                <a:latin typeface="Montserrat Classic Bold"/>
                <a:ea typeface="Montserrat Classic Bold"/>
                <a:cs typeface="Montserrat Classic Bold"/>
                <a:sym typeface="Montserrat Classic Bold"/>
              </a:rPr>
              <a:t>Bedroom</a:t>
            </a:r>
          </a:p>
        </p:txBody>
      </p:sp>
      <p:sp>
        <p:nvSpPr>
          <p:cNvPr id="10" name="TextBox 10"/>
          <p:cNvSpPr txBox="1"/>
          <p:nvPr/>
        </p:nvSpPr>
        <p:spPr>
          <a:xfrm>
            <a:off x="12616448" y="8512202"/>
            <a:ext cx="4847175" cy="430860"/>
          </a:xfrm>
          <a:prstGeom prst="rect">
            <a:avLst/>
          </a:prstGeom>
        </p:spPr>
        <p:txBody>
          <a:bodyPr lIns="0" tIns="0" rIns="0" bIns="0" rtlCol="0" anchor="t">
            <a:spAutoFit/>
          </a:bodyPr>
          <a:lstStyle/>
          <a:p>
            <a:pPr algn="ctr">
              <a:lnSpc>
                <a:spcPts val="3469"/>
              </a:lnSpc>
            </a:pPr>
            <a:r>
              <a:rPr lang="en-US" sz="2477" spc="126">
                <a:solidFill>
                  <a:srgbClr val="000000"/>
                </a:solidFill>
                <a:latin typeface="Montserrat Classic Bold"/>
                <a:ea typeface="Montserrat Classic Bold"/>
                <a:cs typeface="Montserrat Classic Bold"/>
                <a:sym typeface="Montserrat Classic Bold"/>
              </a:rPr>
              <a:t>Kitchen</a:t>
            </a:r>
          </a:p>
        </p:txBody>
      </p:sp>
      <p:grpSp>
        <p:nvGrpSpPr>
          <p:cNvPr id="11" name="Group 11"/>
          <p:cNvGrpSpPr/>
          <p:nvPr/>
        </p:nvGrpSpPr>
        <p:grpSpPr>
          <a:xfrm>
            <a:off x="460028" y="4143019"/>
            <a:ext cx="5575873" cy="4258194"/>
            <a:chOff x="0" y="0"/>
            <a:chExt cx="7434498" cy="5677592"/>
          </a:xfrm>
        </p:grpSpPr>
        <p:pic>
          <p:nvPicPr>
            <p:cNvPr id="12" name="Picture 12"/>
            <p:cNvPicPr>
              <a:picLocks noChangeAspect="1"/>
            </p:cNvPicPr>
            <p:nvPr/>
          </p:nvPicPr>
          <p:blipFill>
            <a:blip r:embed="rId2"/>
            <a:srcRect l="955" r="955"/>
            <a:stretch>
              <a:fillRect/>
            </a:stretch>
          </p:blipFill>
          <p:spPr>
            <a:xfrm>
              <a:off x="0" y="0"/>
              <a:ext cx="7434498" cy="5677592"/>
            </a:xfrm>
            <a:prstGeom prst="rect">
              <a:avLst/>
            </a:prstGeom>
          </p:spPr>
        </p:pic>
      </p:grpSp>
      <p:grpSp>
        <p:nvGrpSpPr>
          <p:cNvPr id="13" name="Group 13"/>
          <p:cNvGrpSpPr/>
          <p:nvPr/>
        </p:nvGrpSpPr>
        <p:grpSpPr>
          <a:xfrm>
            <a:off x="7150388" y="4143019"/>
            <a:ext cx="3987224" cy="4258194"/>
            <a:chOff x="0" y="0"/>
            <a:chExt cx="5316298" cy="5677592"/>
          </a:xfrm>
        </p:grpSpPr>
        <p:pic>
          <p:nvPicPr>
            <p:cNvPr id="14" name="Picture 14"/>
            <p:cNvPicPr>
              <a:picLocks noChangeAspect="1"/>
            </p:cNvPicPr>
            <p:nvPr/>
          </p:nvPicPr>
          <p:blipFill>
            <a:blip r:embed="rId3"/>
            <a:srcRect t="10000" b="10000"/>
            <a:stretch>
              <a:fillRect/>
            </a:stretch>
          </p:blipFill>
          <p:spPr>
            <a:xfrm>
              <a:off x="0" y="0"/>
              <a:ext cx="5316298" cy="5677592"/>
            </a:xfrm>
            <a:prstGeom prst="rect">
              <a:avLst/>
            </a:prstGeom>
          </p:spPr>
        </p:pic>
      </p:grpSp>
      <p:grpSp>
        <p:nvGrpSpPr>
          <p:cNvPr id="15" name="Group 15"/>
          <p:cNvGrpSpPr/>
          <p:nvPr/>
        </p:nvGrpSpPr>
        <p:grpSpPr>
          <a:xfrm>
            <a:off x="12251316" y="4143019"/>
            <a:ext cx="5577438" cy="4258194"/>
            <a:chOff x="0" y="0"/>
            <a:chExt cx="7436584" cy="5677592"/>
          </a:xfrm>
        </p:grpSpPr>
        <p:pic>
          <p:nvPicPr>
            <p:cNvPr id="16" name="Picture 16"/>
            <p:cNvPicPr>
              <a:picLocks noChangeAspect="1"/>
            </p:cNvPicPr>
            <p:nvPr/>
          </p:nvPicPr>
          <p:blipFill>
            <a:blip r:embed="rId4"/>
            <a:srcRect l="6418" r="6418"/>
            <a:stretch>
              <a:fillRect/>
            </a:stretch>
          </p:blipFill>
          <p:spPr>
            <a:xfrm>
              <a:off x="0" y="0"/>
              <a:ext cx="7436584" cy="5677592"/>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1115</Words>
  <Application>Microsoft Office PowerPoint</Application>
  <PresentationFormat>Custom</PresentationFormat>
  <Paragraphs>123</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Montserrat Classic Bold</vt:lpstr>
      <vt:lpstr>Arial</vt:lpstr>
      <vt:lpstr>Montserrat Classic</vt:lpstr>
      <vt:lpstr>Calibri</vt:lpstr>
      <vt:lpstr>Brittany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Mother’s Hope Presentation</dc:title>
  <dc:creator>Stasia Roth</dc:creator>
  <cp:lastModifiedBy>Stasia Roth</cp:lastModifiedBy>
  <cp:revision>1</cp:revision>
  <dcterms:created xsi:type="dcterms:W3CDTF">2006-08-16T00:00:00Z</dcterms:created>
  <dcterms:modified xsi:type="dcterms:W3CDTF">2024-09-04T17:20:49Z</dcterms:modified>
  <dc:identifier>DAGN892IMsk</dc:identifier>
</cp:coreProperties>
</file>