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5" r:id="rId2"/>
    <p:sldMasterId id="2147483706" r:id="rId3"/>
    <p:sldMasterId id="2147483709" r:id="rId4"/>
    <p:sldMasterId id="2147483698" r:id="rId5"/>
    <p:sldMasterId id="2147483702" r:id="rId6"/>
    <p:sldMasterId id="2147483704" r:id="rId7"/>
  </p:sldMasterIdLst>
  <p:sldIdLst>
    <p:sldId id="311" r:id="rId8"/>
    <p:sldId id="313" r:id="rId9"/>
    <p:sldId id="327" r:id="rId10"/>
    <p:sldId id="319" r:id="rId11"/>
    <p:sldId id="320" r:id="rId12"/>
    <p:sldId id="321" r:id="rId13"/>
    <p:sldId id="322" r:id="rId14"/>
    <p:sldId id="314" r:id="rId15"/>
    <p:sldId id="323" r:id="rId16"/>
    <p:sldId id="324" r:id="rId17"/>
    <p:sldId id="326" r:id="rId18"/>
    <p:sldId id="316"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D98"/>
    <a:srgbClr val="00B4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93" d="100"/>
          <a:sy n="93" d="100"/>
        </p:scale>
        <p:origin x="8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68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ai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752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69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250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i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400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1164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i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699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i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316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ai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963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ai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7585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6.xml"/><Relationship Id="rId1" Type="http://schemas.openxmlformats.org/officeDocument/2006/relationships/slideLayout" Target="../slideLayouts/slideLayout9.xml"/><Relationship Id="rId4"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7.xml"/><Relationship Id="rId1" Type="http://schemas.openxmlformats.org/officeDocument/2006/relationships/slideLayout" Target="../slideLayouts/slideLayout10.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421160-A6C5-5377-994D-E235D9D12D33}"/>
              </a:ext>
            </a:extLst>
          </p:cNvPr>
          <p:cNvSpPr/>
          <p:nvPr userDrawn="1"/>
        </p:nvSpPr>
        <p:spPr>
          <a:xfrm>
            <a:off x="0" y="4846320"/>
            <a:ext cx="9144000" cy="2971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C778AB42-202A-D5E8-858A-5699EBDB887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1168" y="4205382"/>
            <a:ext cx="1993392" cy="467201"/>
          </a:xfrm>
          <a:prstGeom prst="rect">
            <a:avLst/>
          </a:prstGeom>
        </p:spPr>
      </p:pic>
      <p:pic>
        <p:nvPicPr>
          <p:cNvPr id="5" name="Picture 4">
            <a:extLst>
              <a:ext uri="{FF2B5EF4-FFF2-40B4-BE49-F238E27FC236}">
                <a16:creationId xmlns:a16="http://schemas.microsoft.com/office/drawing/2014/main" id="{4381B9E8-C2D3-F384-9DF9-11325F298FD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44356" y="4506117"/>
            <a:ext cx="3598476" cy="231331"/>
          </a:xfrm>
          <a:prstGeom prst="rect">
            <a:avLst/>
          </a:prstGeom>
        </p:spPr>
      </p:pic>
    </p:spTree>
    <p:extLst>
      <p:ext uri="{BB962C8B-B14F-4D97-AF65-F5344CB8AC3E}">
        <p14:creationId xmlns:p14="http://schemas.microsoft.com/office/powerpoint/2010/main" val="27600324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701" r:id="rId3"/>
  </p:sldLayoutIdLst>
  <p:txStyles>
    <p:titleStyle>
      <a:lvl1pPr algn="ctr" defTabSz="685800" rtl="0" eaLnBrk="1" latinLnBrk="0" hangingPunct="1">
        <a:spcBef>
          <a:spcPct val="0"/>
        </a:spcBef>
        <a:buNone/>
        <a:defRPr sz="33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1pPr>
      <a:lvl2pPr marL="432197" indent="-205740" algn="l" defTabSz="685800" rtl="0" eaLnBrk="1" latinLnBrk="0" hangingPunct="1">
        <a:spcBef>
          <a:spcPct val="20000"/>
        </a:spcBef>
        <a:buClr>
          <a:schemeClr val="accent1"/>
        </a:buClr>
        <a:buSzPct val="100000"/>
        <a:buFont typeface="Symbol" pitchFamily="18" charset="2"/>
        <a:buChar char=""/>
        <a:defRPr sz="1650" kern="1200">
          <a:solidFill>
            <a:schemeClr val="tx2"/>
          </a:solidFill>
          <a:latin typeface="+mn-lt"/>
          <a:ea typeface="+mn-ea"/>
          <a:cs typeface="+mn-cs"/>
        </a:defRPr>
      </a:lvl2pPr>
      <a:lvl3pPr marL="641747" indent="-171450" algn="l" defTabSz="685800" rtl="0" eaLnBrk="1" latinLnBrk="0" hangingPunct="1">
        <a:spcBef>
          <a:spcPct val="20000"/>
        </a:spcBef>
        <a:buClr>
          <a:schemeClr val="accent1"/>
        </a:buClr>
        <a:buSzPct val="100000"/>
        <a:buFont typeface="Symbol" pitchFamily="18" charset="2"/>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SzPct val="100000"/>
        <a:buFont typeface="Symbol" pitchFamily="18" charset="2"/>
        <a:buChar char=""/>
        <a:defRPr sz="1350" kern="1200">
          <a:solidFill>
            <a:schemeClr val="tx2"/>
          </a:solidFill>
          <a:latin typeface="+mn-lt"/>
          <a:ea typeface="+mn-ea"/>
          <a:cs typeface="+mn-cs"/>
        </a:defRPr>
      </a:lvl4pPr>
      <a:lvl5pPr marL="1097280" indent="-171450" algn="l" defTabSz="685800" rtl="0" eaLnBrk="1" latinLnBrk="0" hangingPunct="1">
        <a:spcBef>
          <a:spcPct val="20000"/>
        </a:spcBef>
        <a:buClr>
          <a:schemeClr val="accent1"/>
        </a:buClr>
        <a:buSzPct val="100000"/>
        <a:buFont typeface="Symbol" pitchFamily="18" charset="2"/>
        <a:buChar char=""/>
        <a:defRPr sz="1200" kern="1200">
          <a:solidFill>
            <a:schemeClr val="tx2"/>
          </a:solidFill>
          <a:latin typeface="+mn-lt"/>
          <a:ea typeface="+mn-ea"/>
          <a:cs typeface="+mn-cs"/>
        </a:defRPr>
      </a:lvl5pPr>
      <a:lvl6pPr marL="133731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6pPr>
      <a:lvl7pPr marL="157734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7pPr>
      <a:lvl8pPr marL="181737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8pPr>
      <a:lvl9pPr marL="205740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421160-A6C5-5377-994D-E235D9D12D33}"/>
              </a:ext>
            </a:extLst>
          </p:cNvPr>
          <p:cNvSpPr/>
          <p:nvPr userDrawn="1"/>
        </p:nvSpPr>
        <p:spPr>
          <a:xfrm>
            <a:off x="0" y="4846320"/>
            <a:ext cx="9144000" cy="2971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C778AB42-202A-D5E8-858A-5699EBDB887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1168" y="4205382"/>
            <a:ext cx="1993392" cy="467201"/>
          </a:xfrm>
          <a:prstGeom prst="rect">
            <a:avLst/>
          </a:prstGeom>
        </p:spPr>
      </p:pic>
      <p:pic>
        <p:nvPicPr>
          <p:cNvPr id="3" name="Picture 2">
            <a:extLst>
              <a:ext uri="{FF2B5EF4-FFF2-40B4-BE49-F238E27FC236}">
                <a16:creationId xmlns:a16="http://schemas.microsoft.com/office/drawing/2014/main" id="{D6CBDF52-C1CA-1E50-FB20-9C49BCC534B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44356" y="4506117"/>
            <a:ext cx="3598476" cy="231331"/>
          </a:xfrm>
          <a:prstGeom prst="rect">
            <a:avLst/>
          </a:prstGeom>
        </p:spPr>
      </p:pic>
    </p:spTree>
    <p:extLst>
      <p:ext uri="{BB962C8B-B14F-4D97-AF65-F5344CB8AC3E}">
        <p14:creationId xmlns:p14="http://schemas.microsoft.com/office/powerpoint/2010/main" val="861534482"/>
      </p:ext>
    </p:extLst>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ctr" defTabSz="685800" rtl="0" eaLnBrk="1" latinLnBrk="0" hangingPunct="1">
        <a:spcBef>
          <a:spcPct val="0"/>
        </a:spcBef>
        <a:buNone/>
        <a:defRPr sz="33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1pPr>
      <a:lvl2pPr marL="432197" indent="-205740" algn="l" defTabSz="685800" rtl="0" eaLnBrk="1" latinLnBrk="0" hangingPunct="1">
        <a:spcBef>
          <a:spcPct val="20000"/>
        </a:spcBef>
        <a:buClr>
          <a:schemeClr val="accent1"/>
        </a:buClr>
        <a:buSzPct val="100000"/>
        <a:buFont typeface="Symbol" pitchFamily="18" charset="2"/>
        <a:buChar char=""/>
        <a:defRPr sz="1650" kern="1200">
          <a:solidFill>
            <a:schemeClr val="tx2"/>
          </a:solidFill>
          <a:latin typeface="+mn-lt"/>
          <a:ea typeface="+mn-ea"/>
          <a:cs typeface="+mn-cs"/>
        </a:defRPr>
      </a:lvl2pPr>
      <a:lvl3pPr marL="641747" indent="-171450" algn="l" defTabSz="685800" rtl="0" eaLnBrk="1" latinLnBrk="0" hangingPunct="1">
        <a:spcBef>
          <a:spcPct val="20000"/>
        </a:spcBef>
        <a:buClr>
          <a:schemeClr val="accent1"/>
        </a:buClr>
        <a:buSzPct val="100000"/>
        <a:buFont typeface="Symbol" pitchFamily="18" charset="2"/>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SzPct val="100000"/>
        <a:buFont typeface="Symbol" pitchFamily="18" charset="2"/>
        <a:buChar char=""/>
        <a:defRPr sz="1350" kern="1200">
          <a:solidFill>
            <a:schemeClr val="tx2"/>
          </a:solidFill>
          <a:latin typeface="+mn-lt"/>
          <a:ea typeface="+mn-ea"/>
          <a:cs typeface="+mn-cs"/>
        </a:defRPr>
      </a:lvl4pPr>
      <a:lvl5pPr marL="1097280" indent="-171450" algn="l" defTabSz="685800" rtl="0" eaLnBrk="1" latinLnBrk="0" hangingPunct="1">
        <a:spcBef>
          <a:spcPct val="20000"/>
        </a:spcBef>
        <a:buClr>
          <a:schemeClr val="accent1"/>
        </a:buClr>
        <a:buSzPct val="100000"/>
        <a:buFont typeface="Symbol" pitchFamily="18" charset="2"/>
        <a:buChar char=""/>
        <a:defRPr sz="1200" kern="1200">
          <a:solidFill>
            <a:schemeClr val="tx2"/>
          </a:solidFill>
          <a:latin typeface="+mn-lt"/>
          <a:ea typeface="+mn-ea"/>
          <a:cs typeface="+mn-cs"/>
        </a:defRPr>
      </a:lvl5pPr>
      <a:lvl6pPr marL="133731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6pPr>
      <a:lvl7pPr marL="157734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7pPr>
      <a:lvl8pPr marL="181737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8pPr>
      <a:lvl9pPr marL="205740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421160-A6C5-5377-994D-E235D9D12D33}"/>
              </a:ext>
            </a:extLst>
          </p:cNvPr>
          <p:cNvSpPr/>
          <p:nvPr userDrawn="1"/>
        </p:nvSpPr>
        <p:spPr>
          <a:xfrm>
            <a:off x="0" y="-1"/>
            <a:ext cx="9144000" cy="46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DA68324-58C5-A306-9FDC-D71CF33DCCC0}"/>
              </a:ext>
            </a:extLst>
          </p:cNvPr>
          <p:cNvSpPr/>
          <p:nvPr userDrawn="1"/>
        </p:nvSpPr>
        <p:spPr>
          <a:xfrm>
            <a:off x="0" y="4974336"/>
            <a:ext cx="9144000" cy="1691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2AAB6AC6-997B-14CE-3F7A-300347310D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18793" y="233599"/>
            <a:ext cx="1539008" cy="911114"/>
          </a:xfrm>
          <a:prstGeom prst="rect">
            <a:avLst/>
          </a:prstGeom>
        </p:spPr>
      </p:pic>
    </p:spTree>
    <p:extLst>
      <p:ext uri="{BB962C8B-B14F-4D97-AF65-F5344CB8AC3E}">
        <p14:creationId xmlns:p14="http://schemas.microsoft.com/office/powerpoint/2010/main" val="861630847"/>
      </p:ext>
    </p:extLst>
  </p:cSld>
  <p:clrMap bg1="lt1" tx1="dk1" bg2="lt2" tx2="dk2" accent1="accent1" accent2="accent2" accent3="accent3" accent4="accent4" accent5="accent5" accent6="accent6" hlink="hlink" folHlink="folHlink"/>
  <p:sldLayoutIdLst>
    <p:sldLayoutId id="2147483707" r:id="rId1"/>
  </p:sldLayoutIdLst>
  <p:txStyles>
    <p:titleStyle>
      <a:lvl1pPr algn="ctr" defTabSz="685800" rtl="0" eaLnBrk="1" latinLnBrk="0" hangingPunct="1">
        <a:spcBef>
          <a:spcPct val="0"/>
        </a:spcBef>
        <a:buNone/>
        <a:defRPr sz="33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1pPr>
      <a:lvl2pPr marL="432197" indent="-205740" algn="l" defTabSz="685800" rtl="0" eaLnBrk="1" latinLnBrk="0" hangingPunct="1">
        <a:spcBef>
          <a:spcPct val="20000"/>
        </a:spcBef>
        <a:buClr>
          <a:schemeClr val="accent1"/>
        </a:buClr>
        <a:buSzPct val="100000"/>
        <a:buFont typeface="Symbol" pitchFamily="18" charset="2"/>
        <a:buChar char=""/>
        <a:defRPr sz="1650" kern="1200">
          <a:solidFill>
            <a:schemeClr val="tx2"/>
          </a:solidFill>
          <a:latin typeface="+mn-lt"/>
          <a:ea typeface="+mn-ea"/>
          <a:cs typeface="+mn-cs"/>
        </a:defRPr>
      </a:lvl2pPr>
      <a:lvl3pPr marL="641747" indent="-171450" algn="l" defTabSz="685800" rtl="0" eaLnBrk="1" latinLnBrk="0" hangingPunct="1">
        <a:spcBef>
          <a:spcPct val="20000"/>
        </a:spcBef>
        <a:buClr>
          <a:schemeClr val="accent1"/>
        </a:buClr>
        <a:buSzPct val="100000"/>
        <a:buFont typeface="Symbol" pitchFamily="18" charset="2"/>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SzPct val="100000"/>
        <a:buFont typeface="Symbol" pitchFamily="18" charset="2"/>
        <a:buChar char=""/>
        <a:defRPr sz="1350" kern="1200">
          <a:solidFill>
            <a:schemeClr val="tx2"/>
          </a:solidFill>
          <a:latin typeface="+mn-lt"/>
          <a:ea typeface="+mn-ea"/>
          <a:cs typeface="+mn-cs"/>
        </a:defRPr>
      </a:lvl4pPr>
      <a:lvl5pPr marL="1097280" indent="-171450" algn="l" defTabSz="685800" rtl="0" eaLnBrk="1" latinLnBrk="0" hangingPunct="1">
        <a:spcBef>
          <a:spcPct val="20000"/>
        </a:spcBef>
        <a:buClr>
          <a:schemeClr val="accent1"/>
        </a:buClr>
        <a:buSzPct val="100000"/>
        <a:buFont typeface="Symbol" pitchFamily="18" charset="2"/>
        <a:buChar char=""/>
        <a:defRPr sz="1200" kern="1200">
          <a:solidFill>
            <a:schemeClr val="tx2"/>
          </a:solidFill>
          <a:latin typeface="+mn-lt"/>
          <a:ea typeface="+mn-ea"/>
          <a:cs typeface="+mn-cs"/>
        </a:defRPr>
      </a:lvl5pPr>
      <a:lvl6pPr marL="133731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6pPr>
      <a:lvl7pPr marL="157734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7pPr>
      <a:lvl8pPr marL="181737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8pPr>
      <a:lvl9pPr marL="205740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Graphical user interface, application&#10;&#10;Description automatically generated">
            <a:extLst>
              <a:ext uri="{FF2B5EF4-FFF2-40B4-BE49-F238E27FC236}">
                <a16:creationId xmlns:a16="http://schemas.microsoft.com/office/drawing/2014/main" id="{7FB48AAB-2980-B646-B6A4-83FA819ED9FD}"/>
              </a:ext>
            </a:extLst>
          </p:cNvPr>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t="6" b="49594"/>
          <a:stretch/>
        </p:blipFill>
        <p:spPr>
          <a:xfrm>
            <a:off x="0" y="467199"/>
            <a:ext cx="9144000" cy="4608871"/>
          </a:xfrm>
          <a:prstGeom prst="rect">
            <a:avLst/>
          </a:prstGeom>
        </p:spPr>
      </p:pic>
      <p:sp>
        <p:nvSpPr>
          <p:cNvPr id="2" name="Rectangle 1">
            <a:extLst>
              <a:ext uri="{FF2B5EF4-FFF2-40B4-BE49-F238E27FC236}">
                <a16:creationId xmlns:a16="http://schemas.microsoft.com/office/drawing/2014/main" id="{E7421160-A6C5-5377-994D-E235D9D12D33}"/>
              </a:ext>
            </a:extLst>
          </p:cNvPr>
          <p:cNvSpPr/>
          <p:nvPr userDrawn="1"/>
        </p:nvSpPr>
        <p:spPr>
          <a:xfrm>
            <a:off x="0" y="-1"/>
            <a:ext cx="9144000" cy="46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DA68324-58C5-A306-9FDC-D71CF33DCCC0}"/>
              </a:ext>
            </a:extLst>
          </p:cNvPr>
          <p:cNvSpPr/>
          <p:nvPr userDrawn="1"/>
        </p:nvSpPr>
        <p:spPr>
          <a:xfrm>
            <a:off x="0" y="4974336"/>
            <a:ext cx="9144000" cy="1691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CE51D829-B32B-349C-D857-8AC6627D5A0D}"/>
              </a:ext>
            </a:extLst>
          </p:cNvPr>
          <p:cNvCxnSpPr/>
          <p:nvPr userDrawn="1"/>
        </p:nvCxnSpPr>
        <p:spPr>
          <a:xfrm>
            <a:off x="0" y="467199"/>
            <a:ext cx="9144000" cy="0"/>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76B8FC6-D411-24A2-CA06-C5D685388FFF}"/>
              </a:ext>
            </a:extLst>
          </p:cNvPr>
          <p:cNvCxnSpPr/>
          <p:nvPr userDrawn="1"/>
        </p:nvCxnSpPr>
        <p:spPr>
          <a:xfrm>
            <a:off x="0" y="4956903"/>
            <a:ext cx="9144000" cy="0"/>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81539A4-9C22-52F5-719F-25E8D955E487}"/>
              </a:ext>
            </a:extLst>
          </p:cNvPr>
          <p:cNvSpPr/>
          <p:nvPr userDrawn="1"/>
        </p:nvSpPr>
        <p:spPr>
          <a:xfrm>
            <a:off x="1947672" y="810781"/>
            <a:ext cx="5248656" cy="3660631"/>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 company name&#10;&#10;Description automatically generated">
            <a:extLst>
              <a:ext uri="{FF2B5EF4-FFF2-40B4-BE49-F238E27FC236}">
                <a16:creationId xmlns:a16="http://schemas.microsoft.com/office/drawing/2014/main" id="{6924116E-8429-C54F-2823-B295D65708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15768" y="1077350"/>
            <a:ext cx="4124827" cy="2441955"/>
          </a:xfrm>
          <a:prstGeom prst="rect">
            <a:avLst/>
          </a:prstGeom>
        </p:spPr>
      </p:pic>
    </p:spTree>
    <p:extLst>
      <p:ext uri="{BB962C8B-B14F-4D97-AF65-F5344CB8AC3E}">
        <p14:creationId xmlns:p14="http://schemas.microsoft.com/office/powerpoint/2010/main" val="1734514034"/>
      </p:ext>
    </p:extLst>
  </p:cSld>
  <p:clrMap bg1="lt1" tx1="dk1" bg2="lt2" tx2="dk2" accent1="accent1" accent2="accent2" accent3="accent3" accent4="accent4" accent5="accent5" accent6="accent6" hlink="hlink" folHlink="folHlink"/>
  <p:sldLayoutIdLst>
    <p:sldLayoutId id="2147483710" r:id="rId1"/>
  </p:sldLayoutIdLst>
  <p:txStyles>
    <p:titleStyle>
      <a:lvl1pPr algn="ctr" defTabSz="685800" rtl="0" eaLnBrk="1" latinLnBrk="0" hangingPunct="1">
        <a:spcBef>
          <a:spcPct val="0"/>
        </a:spcBef>
        <a:buNone/>
        <a:defRPr sz="33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1pPr>
      <a:lvl2pPr marL="432197" indent="-205740" algn="l" defTabSz="685800" rtl="0" eaLnBrk="1" latinLnBrk="0" hangingPunct="1">
        <a:spcBef>
          <a:spcPct val="20000"/>
        </a:spcBef>
        <a:buClr>
          <a:schemeClr val="accent1"/>
        </a:buClr>
        <a:buSzPct val="100000"/>
        <a:buFont typeface="Symbol" pitchFamily="18" charset="2"/>
        <a:buChar char=""/>
        <a:defRPr sz="1650" kern="1200">
          <a:solidFill>
            <a:schemeClr val="tx2"/>
          </a:solidFill>
          <a:latin typeface="+mn-lt"/>
          <a:ea typeface="+mn-ea"/>
          <a:cs typeface="+mn-cs"/>
        </a:defRPr>
      </a:lvl2pPr>
      <a:lvl3pPr marL="641747" indent="-171450" algn="l" defTabSz="685800" rtl="0" eaLnBrk="1" latinLnBrk="0" hangingPunct="1">
        <a:spcBef>
          <a:spcPct val="20000"/>
        </a:spcBef>
        <a:buClr>
          <a:schemeClr val="accent1"/>
        </a:buClr>
        <a:buSzPct val="100000"/>
        <a:buFont typeface="Symbol" pitchFamily="18" charset="2"/>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SzPct val="100000"/>
        <a:buFont typeface="Symbol" pitchFamily="18" charset="2"/>
        <a:buChar char=""/>
        <a:defRPr sz="1350" kern="1200">
          <a:solidFill>
            <a:schemeClr val="tx2"/>
          </a:solidFill>
          <a:latin typeface="+mn-lt"/>
          <a:ea typeface="+mn-ea"/>
          <a:cs typeface="+mn-cs"/>
        </a:defRPr>
      </a:lvl4pPr>
      <a:lvl5pPr marL="1097280" indent="-171450" algn="l" defTabSz="685800" rtl="0" eaLnBrk="1" latinLnBrk="0" hangingPunct="1">
        <a:spcBef>
          <a:spcPct val="20000"/>
        </a:spcBef>
        <a:buClr>
          <a:schemeClr val="accent1"/>
        </a:buClr>
        <a:buSzPct val="100000"/>
        <a:buFont typeface="Symbol" pitchFamily="18" charset="2"/>
        <a:buChar char=""/>
        <a:defRPr sz="1200" kern="1200">
          <a:solidFill>
            <a:schemeClr val="tx2"/>
          </a:solidFill>
          <a:latin typeface="+mn-lt"/>
          <a:ea typeface="+mn-ea"/>
          <a:cs typeface="+mn-cs"/>
        </a:defRPr>
      </a:lvl5pPr>
      <a:lvl6pPr marL="133731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6pPr>
      <a:lvl7pPr marL="157734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7pPr>
      <a:lvl8pPr marL="181737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8pPr>
      <a:lvl9pPr marL="205740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C778AB42-202A-D5E8-858A-5699EBDB88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168" y="200310"/>
            <a:ext cx="1993392" cy="467201"/>
          </a:xfrm>
          <a:prstGeom prst="rect">
            <a:avLst/>
          </a:prstGeom>
        </p:spPr>
      </p:pic>
      <p:pic>
        <p:nvPicPr>
          <p:cNvPr id="4" name="Picture 3">
            <a:extLst>
              <a:ext uri="{FF2B5EF4-FFF2-40B4-BE49-F238E27FC236}">
                <a16:creationId xmlns:a16="http://schemas.microsoft.com/office/drawing/2014/main" id="{72836BD5-7391-424F-1A38-604397B293A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64001"/>
            <a:ext cx="9144000" cy="1079500"/>
          </a:xfrm>
          <a:prstGeom prst="rect">
            <a:avLst/>
          </a:prstGeom>
        </p:spPr>
      </p:pic>
      <p:pic>
        <p:nvPicPr>
          <p:cNvPr id="3" name="Picture 2">
            <a:extLst>
              <a:ext uri="{FF2B5EF4-FFF2-40B4-BE49-F238E27FC236}">
                <a16:creationId xmlns:a16="http://schemas.microsoft.com/office/drawing/2014/main" id="{B7C3BD03-59B5-5A8B-D831-DE1DEB9447D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44356" y="465533"/>
            <a:ext cx="3598476" cy="231331"/>
          </a:xfrm>
          <a:prstGeom prst="rect">
            <a:avLst/>
          </a:prstGeom>
        </p:spPr>
      </p:pic>
    </p:spTree>
    <p:extLst>
      <p:ext uri="{BB962C8B-B14F-4D97-AF65-F5344CB8AC3E}">
        <p14:creationId xmlns:p14="http://schemas.microsoft.com/office/powerpoint/2010/main" val="83464770"/>
      </p:ext>
    </p:extLst>
  </p:cSld>
  <p:clrMap bg1="lt1" tx1="dk1" bg2="lt2" tx2="dk2" accent1="accent1" accent2="accent2" accent3="accent3" accent4="accent4" accent5="accent5" accent6="accent6" hlink="hlink" folHlink="folHlink"/>
  <p:sldLayoutIdLst>
    <p:sldLayoutId id="2147483699" r:id="rId1"/>
  </p:sldLayoutIdLst>
  <p:txStyles>
    <p:titleStyle>
      <a:lvl1pPr algn="ctr" defTabSz="685800" rtl="0" eaLnBrk="1" latinLnBrk="0" hangingPunct="1">
        <a:spcBef>
          <a:spcPct val="0"/>
        </a:spcBef>
        <a:buNone/>
        <a:defRPr sz="33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1pPr>
      <a:lvl2pPr marL="432197" indent="-205740" algn="l" defTabSz="685800" rtl="0" eaLnBrk="1" latinLnBrk="0" hangingPunct="1">
        <a:spcBef>
          <a:spcPct val="20000"/>
        </a:spcBef>
        <a:buClr>
          <a:schemeClr val="accent1"/>
        </a:buClr>
        <a:buSzPct val="100000"/>
        <a:buFont typeface="Symbol" pitchFamily="18" charset="2"/>
        <a:buChar char=""/>
        <a:defRPr sz="1650" kern="1200">
          <a:solidFill>
            <a:schemeClr val="tx2"/>
          </a:solidFill>
          <a:latin typeface="+mn-lt"/>
          <a:ea typeface="+mn-ea"/>
          <a:cs typeface="+mn-cs"/>
        </a:defRPr>
      </a:lvl2pPr>
      <a:lvl3pPr marL="641747" indent="-171450" algn="l" defTabSz="685800" rtl="0" eaLnBrk="1" latinLnBrk="0" hangingPunct="1">
        <a:spcBef>
          <a:spcPct val="20000"/>
        </a:spcBef>
        <a:buClr>
          <a:schemeClr val="accent1"/>
        </a:buClr>
        <a:buSzPct val="100000"/>
        <a:buFont typeface="Symbol" pitchFamily="18" charset="2"/>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SzPct val="100000"/>
        <a:buFont typeface="Symbol" pitchFamily="18" charset="2"/>
        <a:buChar char=""/>
        <a:defRPr sz="1350" kern="1200">
          <a:solidFill>
            <a:schemeClr val="tx2"/>
          </a:solidFill>
          <a:latin typeface="+mn-lt"/>
          <a:ea typeface="+mn-ea"/>
          <a:cs typeface="+mn-cs"/>
        </a:defRPr>
      </a:lvl4pPr>
      <a:lvl5pPr marL="1097280" indent="-171450" algn="l" defTabSz="685800" rtl="0" eaLnBrk="1" latinLnBrk="0" hangingPunct="1">
        <a:spcBef>
          <a:spcPct val="20000"/>
        </a:spcBef>
        <a:buClr>
          <a:schemeClr val="accent1"/>
        </a:buClr>
        <a:buSzPct val="100000"/>
        <a:buFont typeface="Symbol" pitchFamily="18" charset="2"/>
        <a:buChar char=""/>
        <a:defRPr sz="1200" kern="1200">
          <a:solidFill>
            <a:schemeClr val="tx2"/>
          </a:solidFill>
          <a:latin typeface="+mn-lt"/>
          <a:ea typeface="+mn-ea"/>
          <a:cs typeface="+mn-cs"/>
        </a:defRPr>
      </a:lvl5pPr>
      <a:lvl6pPr marL="133731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6pPr>
      <a:lvl7pPr marL="157734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7pPr>
      <a:lvl8pPr marL="181737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8pPr>
      <a:lvl9pPr marL="205740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2E762C-08E8-45CE-A5E5-13563836C1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Picture 8" descr="Logo, company name&#10;&#10;Description automatically generated">
            <a:extLst>
              <a:ext uri="{FF2B5EF4-FFF2-40B4-BE49-F238E27FC236}">
                <a16:creationId xmlns:a16="http://schemas.microsoft.com/office/drawing/2014/main" id="{089608F5-3AEB-E879-E065-3401F4572F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30683" y="868680"/>
            <a:ext cx="4248394" cy="2515108"/>
          </a:xfrm>
          <a:prstGeom prst="rect">
            <a:avLst/>
          </a:prstGeom>
        </p:spPr>
      </p:pic>
    </p:spTree>
    <p:extLst>
      <p:ext uri="{BB962C8B-B14F-4D97-AF65-F5344CB8AC3E}">
        <p14:creationId xmlns:p14="http://schemas.microsoft.com/office/powerpoint/2010/main" val="369784780"/>
      </p:ext>
    </p:extLst>
  </p:cSld>
  <p:clrMap bg1="lt1" tx1="dk1" bg2="lt2" tx2="dk2" accent1="accent1" accent2="accent2" accent3="accent3" accent4="accent4" accent5="accent5" accent6="accent6" hlink="hlink" folHlink="folHlink"/>
  <p:sldLayoutIdLst>
    <p:sldLayoutId id="2147483703" r:id="rId1"/>
  </p:sldLayoutIdLst>
  <p:txStyles>
    <p:titleStyle>
      <a:lvl1pPr algn="ctr" defTabSz="685800" rtl="0" eaLnBrk="1" latinLnBrk="0" hangingPunct="1">
        <a:spcBef>
          <a:spcPct val="0"/>
        </a:spcBef>
        <a:buNone/>
        <a:defRPr sz="33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1pPr>
      <a:lvl2pPr marL="432197" indent="-205740" algn="l" defTabSz="685800" rtl="0" eaLnBrk="1" latinLnBrk="0" hangingPunct="1">
        <a:spcBef>
          <a:spcPct val="20000"/>
        </a:spcBef>
        <a:buClr>
          <a:schemeClr val="accent1"/>
        </a:buClr>
        <a:buSzPct val="100000"/>
        <a:buFont typeface="Symbol" pitchFamily="18" charset="2"/>
        <a:buChar char=""/>
        <a:defRPr sz="1650" kern="1200">
          <a:solidFill>
            <a:schemeClr val="tx2"/>
          </a:solidFill>
          <a:latin typeface="+mn-lt"/>
          <a:ea typeface="+mn-ea"/>
          <a:cs typeface="+mn-cs"/>
        </a:defRPr>
      </a:lvl2pPr>
      <a:lvl3pPr marL="641747" indent="-171450" algn="l" defTabSz="685800" rtl="0" eaLnBrk="1" latinLnBrk="0" hangingPunct="1">
        <a:spcBef>
          <a:spcPct val="20000"/>
        </a:spcBef>
        <a:buClr>
          <a:schemeClr val="accent1"/>
        </a:buClr>
        <a:buSzPct val="100000"/>
        <a:buFont typeface="Symbol" pitchFamily="18" charset="2"/>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SzPct val="100000"/>
        <a:buFont typeface="Symbol" pitchFamily="18" charset="2"/>
        <a:buChar char=""/>
        <a:defRPr sz="1350" kern="1200">
          <a:solidFill>
            <a:schemeClr val="tx2"/>
          </a:solidFill>
          <a:latin typeface="+mn-lt"/>
          <a:ea typeface="+mn-ea"/>
          <a:cs typeface="+mn-cs"/>
        </a:defRPr>
      </a:lvl4pPr>
      <a:lvl5pPr marL="1097280" indent="-171450" algn="l" defTabSz="685800" rtl="0" eaLnBrk="1" latinLnBrk="0" hangingPunct="1">
        <a:spcBef>
          <a:spcPct val="20000"/>
        </a:spcBef>
        <a:buClr>
          <a:schemeClr val="accent1"/>
        </a:buClr>
        <a:buSzPct val="100000"/>
        <a:buFont typeface="Symbol" pitchFamily="18" charset="2"/>
        <a:buChar char=""/>
        <a:defRPr sz="1200" kern="1200">
          <a:solidFill>
            <a:schemeClr val="tx2"/>
          </a:solidFill>
          <a:latin typeface="+mn-lt"/>
          <a:ea typeface="+mn-ea"/>
          <a:cs typeface="+mn-cs"/>
        </a:defRPr>
      </a:lvl5pPr>
      <a:lvl6pPr marL="133731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6pPr>
      <a:lvl7pPr marL="157734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7pPr>
      <a:lvl8pPr marL="181737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8pPr>
      <a:lvl9pPr marL="205740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8A36DF23-3BE1-6F44-BA62-2FA1FCEBCD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Picture 8" descr="Logo, company name&#10;&#10;Description automatically generated">
            <a:extLst>
              <a:ext uri="{FF2B5EF4-FFF2-40B4-BE49-F238E27FC236}">
                <a16:creationId xmlns:a16="http://schemas.microsoft.com/office/drawing/2014/main" id="{089608F5-3AEB-E879-E065-3401F4572F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30683" y="868680"/>
            <a:ext cx="4248394" cy="2515108"/>
          </a:xfrm>
          <a:prstGeom prst="rect">
            <a:avLst/>
          </a:prstGeom>
        </p:spPr>
      </p:pic>
    </p:spTree>
    <p:extLst>
      <p:ext uri="{BB962C8B-B14F-4D97-AF65-F5344CB8AC3E}">
        <p14:creationId xmlns:p14="http://schemas.microsoft.com/office/powerpoint/2010/main" val="4100784445"/>
      </p:ext>
    </p:extLst>
  </p:cSld>
  <p:clrMap bg1="lt1" tx1="dk1" bg2="lt2" tx2="dk2" accent1="accent1" accent2="accent2" accent3="accent3" accent4="accent4" accent5="accent5" accent6="accent6" hlink="hlink" folHlink="folHlink"/>
  <p:sldLayoutIdLst>
    <p:sldLayoutId id="2147483705" r:id="rId1"/>
  </p:sldLayoutIdLst>
  <p:txStyles>
    <p:titleStyle>
      <a:lvl1pPr algn="ctr" defTabSz="685800" rtl="0" eaLnBrk="1" latinLnBrk="0" hangingPunct="1">
        <a:spcBef>
          <a:spcPct val="0"/>
        </a:spcBef>
        <a:buNone/>
        <a:defRPr sz="33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1pPr>
      <a:lvl2pPr marL="432197" indent="-205740" algn="l" defTabSz="685800" rtl="0" eaLnBrk="1" latinLnBrk="0" hangingPunct="1">
        <a:spcBef>
          <a:spcPct val="20000"/>
        </a:spcBef>
        <a:buClr>
          <a:schemeClr val="accent1"/>
        </a:buClr>
        <a:buSzPct val="100000"/>
        <a:buFont typeface="Symbol" pitchFamily="18" charset="2"/>
        <a:buChar char=""/>
        <a:defRPr sz="1650" kern="1200">
          <a:solidFill>
            <a:schemeClr val="tx2"/>
          </a:solidFill>
          <a:latin typeface="+mn-lt"/>
          <a:ea typeface="+mn-ea"/>
          <a:cs typeface="+mn-cs"/>
        </a:defRPr>
      </a:lvl2pPr>
      <a:lvl3pPr marL="641747" indent="-171450" algn="l" defTabSz="685800" rtl="0" eaLnBrk="1" latinLnBrk="0" hangingPunct="1">
        <a:spcBef>
          <a:spcPct val="20000"/>
        </a:spcBef>
        <a:buClr>
          <a:schemeClr val="accent1"/>
        </a:buClr>
        <a:buSzPct val="100000"/>
        <a:buFont typeface="Symbol" pitchFamily="18" charset="2"/>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SzPct val="100000"/>
        <a:buFont typeface="Symbol" pitchFamily="18" charset="2"/>
        <a:buChar char=""/>
        <a:defRPr sz="1350" kern="1200">
          <a:solidFill>
            <a:schemeClr val="tx2"/>
          </a:solidFill>
          <a:latin typeface="+mn-lt"/>
          <a:ea typeface="+mn-ea"/>
          <a:cs typeface="+mn-cs"/>
        </a:defRPr>
      </a:lvl4pPr>
      <a:lvl5pPr marL="1097280" indent="-171450" algn="l" defTabSz="685800" rtl="0" eaLnBrk="1" latinLnBrk="0" hangingPunct="1">
        <a:spcBef>
          <a:spcPct val="20000"/>
        </a:spcBef>
        <a:buClr>
          <a:schemeClr val="accent1"/>
        </a:buClr>
        <a:buSzPct val="100000"/>
        <a:buFont typeface="Symbol" pitchFamily="18" charset="2"/>
        <a:buChar char=""/>
        <a:defRPr sz="1200" kern="1200">
          <a:solidFill>
            <a:schemeClr val="tx2"/>
          </a:solidFill>
          <a:latin typeface="+mn-lt"/>
          <a:ea typeface="+mn-ea"/>
          <a:cs typeface="+mn-cs"/>
        </a:defRPr>
      </a:lvl5pPr>
      <a:lvl6pPr marL="133731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6pPr>
      <a:lvl7pPr marL="157734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7pPr>
      <a:lvl8pPr marL="181737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8pPr>
      <a:lvl9pPr marL="205740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indianalegalservices.org/" TargetMode="External"/><Relationship Id="rId2" Type="http://schemas.openxmlformats.org/officeDocument/2006/relationships/hyperlink" Target="mailto:eip@ihnfw.org"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hyperlink" Target="https://www.hudexchange.info/resource/2033/hearth-coc-program-interim-rule/"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nche.ed.gov/"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15BAB7-439C-DFE0-F8EC-D2CEE1319564}"/>
              </a:ext>
            </a:extLst>
          </p:cNvPr>
          <p:cNvPicPr>
            <a:picLocks noChangeAspect="1"/>
          </p:cNvPicPr>
          <p:nvPr/>
        </p:nvPicPr>
        <p:blipFill>
          <a:blip r:embed="rId2"/>
          <a:stretch>
            <a:fillRect/>
          </a:stretch>
        </p:blipFill>
        <p:spPr>
          <a:xfrm>
            <a:off x="2355850" y="3766430"/>
            <a:ext cx="4432300" cy="508000"/>
          </a:xfrm>
          <a:prstGeom prst="rect">
            <a:avLst/>
          </a:prstGeom>
        </p:spPr>
      </p:pic>
    </p:spTree>
    <p:extLst>
      <p:ext uri="{BB962C8B-B14F-4D97-AF65-F5344CB8AC3E}">
        <p14:creationId xmlns:p14="http://schemas.microsoft.com/office/powerpoint/2010/main" val="4004152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286870-6BAA-48C1-48F4-AF06B0BE2BC3}"/>
              </a:ext>
            </a:extLst>
          </p:cNvPr>
          <p:cNvSpPr txBox="1"/>
          <p:nvPr/>
        </p:nvSpPr>
        <p:spPr>
          <a:xfrm>
            <a:off x="1078788" y="1222624"/>
            <a:ext cx="5959012" cy="523220"/>
          </a:xfrm>
          <a:prstGeom prst="rect">
            <a:avLst/>
          </a:prstGeom>
          <a:noFill/>
        </p:spPr>
        <p:txBody>
          <a:bodyPr wrap="square" rtlCol="0">
            <a:spAutoFit/>
          </a:bodyPr>
          <a:lstStyle/>
          <a:p>
            <a:pPr algn="l"/>
            <a:r>
              <a:rPr lang="en-US" sz="2800" b="1" i="0" dirty="0">
                <a:solidFill>
                  <a:srgbClr val="54437F"/>
                </a:solidFill>
                <a:effectLst/>
              </a:rPr>
              <a:t>Eviction Information- Allen County</a:t>
            </a:r>
            <a:endParaRPr lang="en-US" sz="2700" dirty="0">
              <a:solidFill>
                <a:srgbClr val="133D98"/>
              </a:solidFill>
              <a:latin typeface="Work Sans" pitchFamily="2" charset="77"/>
            </a:endParaRPr>
          </a:p>
        </p:txBody>
      </p:sp>
      <p:sp>
        <p:nvSpPr>
          <p:cNvPr id="3" name="TextBox 2">
            <a:extLst>
              <a:ext uri="{FF2B5EF4-FFF2-40B4-BE49-F238E27FC236}">
                <a16:creationId xmlns:a16="http://schemas.microsoft.com/office/drawing/2014/main" id="{8CE43E93-DE19-336F-13D9-20BF992BA82D}"/>
              </a:ext>
            </a:extLst>
          </p:cNvPr>
          <p:cNvSpPr txBox="1"/>
          <p:nvPr/>
        </p:nvSpPr>
        <p:spPr>
          <a:xfrm>
            <a:off x="1186666" y="1859622"/>
            <a:ext cx="7423078" cy="2800767"/>
          </a:xfrm>
          <a:prstGeom prst="rect">
            <a:avLst/>
          </a:prstGeom>
          <a:noFill/>
        </p:spPr>
        <p:txBody>
          <a:bodyPr wrap="square" rtlCol="0">
            <a:spAutoFit/>
          </a:bodyPr>
          <a:lstStyle/>
          <a:p>
            <a:pPr marL="285750" indent="-285750">
              <a:buFont typeface="Arial" panose="020B0604020202020204" pitchFamily="34" charset="0"/>
              <a:buChar char="•"/>
            </a:pPr>
            <a:r>
              <a:rPr lang="en-US" b="0" i="0" dirty="0">
                <a:solidFill>
                  <a:srgbClr val="000000"/>
                </a:solidFill>
                <a:effectLst/>
              </a:rPr>
              <a:t>Eviction is about possession of the property;</a:t>
            </a:r>
            <a:endParaRPr lang="en-US" dirty="0">
              <a:solidFill>
                <a:srgbClr val="000000"/>
              </a:solidFill>
              <a:effectLst/>
            </a:endParaRPr>
          </a:p>
          <a:p>
            <a:pPr marL="285750" indent="-285750">
              <a:buFont typeface="Arial" panose="020B0604020202020204" pitchFamily="34" charset="0"/>
              <a:buChar char="•"/>
            </a:pPr>
            <a:r>
              <a:rPr lang="en-US" b="0" i="0" dirty="0">
                <a:solidFill>
                  <a:srgbClr val="000000"/>
                </a:solidFill>
                <a:effectLst/>
              </a:rPr>
              <a:t>Damages is about money owed.</a:t>
            </a:r>
            <a:endParaRPr lang="en-US" dirty="0">
              <a:solidFill>
                <a:srgbClr val="000000"/>
              </a:solidFill>
              <a:effectLst/>
            </a:endParaRPr>
          </a:p>
          <a:p>
            <a:pPr marL="285750" indent="-285750">
              <a:buFont typeface="Arial" panose="020B0604020202020204" pitchFamily="34" charset="0"/>
              <a:buChar char="•"/>
            </a:pPr>
            <a:r>
              <a:rPr lang="en-US" b="0" i="0" dirty="0">
                <a:solidFill>
                  <a:srgbClr val="000000"/>
                </a:solidFill>
                <a:effectLst/>
              </a:rPr>
              <a:t>Tenants can work out arrangements with landlord prior to Initial Hearing; Tenants should show up to </a:t>
            </a:r>
            <a:r>
              <a:rPr lang="en-US" b="1" i="0" dirty="0">
                <a:solidFill>
                  <a:srgbClr val="000000"/>
                </a:solidFill>
                <a:effectLst/>
              </a:rPr>
              <a:t>all</a:t>
            </a:r>
            <a:r>
              <a:rPr lang="en-US" b="0" i="0" dirty="0">
                <a:solidFill>
                  <a:srgbClr val="000000"/>
                </a:solidFill>
                <a:effectLst/>
              </a:rPr>
              <a:t> hearings; Hearing will determine time Tenant has to vacate property if Landlord is entitled to legal possession of the property; Damages are determined at a separate hearing; Some evictions can be sealed if certain criteria are met;</a:t>
            </a:r>
            <a:endParaRPr lang="en-US" dirty="0">
              <a:solidFill>
                <a:srgbClr val="000000"/>
              </a:solidFill>
              <a:effectLst/>
            </a:endParaRPr>
          </a:p>
          <a:p>
            <a:pPr marL="285750" indent="-285750">
              <a:buFont typeface="Arial" panose="020B0604020202020204" pitchFamily="34" charset="0"/>
              <a:buChar char="•"/>
            </a:pPr>
            <a:r>
              <a:rPr lang="en-US" b="1" i="0" dirty="0">
                <a:solidFill>
                  <a:srgbClr val="000000"/>
                </a:solidFill>
                <a:effectLst/>
              </a:rPr>
              <a:t>NO ONE with a valid lease should be forced to leave a property without the landlord going through the eviction process.</a:t>
            </a:r>
            <a:endParaRPr lang="en-US" dirty="0">
              <a:solidFill>
                <a:srgbClr val="000000"/>
              </a:solidFill>
              <a:effectLst/>
            </a:endParaRPr>
          </a:p>
          <a:p>
            <a:pPr algn="l"/>
            <a:endParaRPr lang="en-US" sz="1400" dirty="0">
              <a:solidFill>
                <a:srgbClr val="133D98"/>
              </a:solidFill>
              <a:latin typeface="Work Sans" pitchFamily="2" charset="77"/>
            </a:endParaRPr>
          </a:p>
        </p:txBody>
      </p:sp>
    </p:spTree>
    <p:extLst>
      <p:ext uri="{BB962C8B-B14F-4D97-AF65-F5344CB8AC3E}">
        <p14:creationId xmlns:p14="http://schemas.microsoft.com/office/powerpoint/2010/main" val="2315071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76D26D-09C4-1243-6467-7003CEE6F71F}"/>
              </a:ext>
            </a:extLst>
          </p:cNvPr>
          <p:cNvSpPr txBox="1"/>
          <p:nvPr/>
        </p:nvSpPr>
        <p:spPr>
          <a:xfrm>
            <a:off x="1109609" y="393625"/>
            <a:ext cx="5650786" cy="877163"/>
          </a:xfrm>
          <a:prstGeom prst="rect">
            <a:avLst/>
          </a:prstGeom>
          <a:noFill/>
        </p:spPr>
        <p:txBody>
          <a:bodyPr wrap="square" rtlCol="0">
            <a:spAutoFit/>
          </a:bodyPr>
          <a:lstStyle/>
          <a:p>
            <a:r>
              <a:rPr lang="en-US" sz="2400" b="1" i="0" dirty="0">
                <a:solidFill>
                  <a:schemeClr val="accent3"/>
                </a:solidFill>
                <a:effectLst/>
                <a:latin typeface="YACgEev4gKc 0"/>
              </a:rPr>
              <a:t>Housing Stability Resources</a:t>
            </a:r>
            <a:endParaRPr lang="en-US" sz="2400" dirty="0">
              <a:solidFill>
                <a:schemeClr val="accent3"/>
              </a:solidFill>
              <a:effectLst/>
              <a:latin typeface="YACgEev4gKc 0"/>
            </a:endParaRPr>
          </a:p>
          <a:p>
            <a:pPr algn="l"/>
            <a:endParaRPr lang="en-US" sz="2700" dirty="0">
              <a:solidFill>
                <a:srgbClr val="133D98"/>
              </a:solidFill>
              <a:latin typeface="Work Sans" pitchFamily="2" charset="77"/>
            </a:endParaRPr>
          </a:p>
        </p:txBody>
      </p:sp>
      <p:sp>
        <p:nvSpPr>
          <p:cNvPr id="4" name="TextBox 3">
            <a:extLst>
              <a:ext uri="{FF2B5EF4-FFF2-40B4-BE49-F238E27FC236}">
                <a16:creationId xmlns:a16="http://schemas.microsoft.com/office/drawing/2014/main" id="{4CC0F5AB-4F8B-B0F9-24EC-0854DE0A0A78}"/>
              </a:ext>
            </a:extLst>
          </p:cNvPr>
          <p:cNvSpPr txBox="1"/>
          <p:nvPr/>
        </p:nvSpPr>
        <p:spPr>
          <a:xfrm>
            <a:off x="1381874" y="927968"/>
            <a:ext cx="7135402" cy="3170099"/>
          </a:xfrm>
          <a:prstGeom prst="rect">
            <a:avLst/>
          </a:prstGeom>
          <a:noFill/>
        </p:spPr>
        <p:txBody>
          <a:bodyPr wrap="square">
            <a:spAutoFit/>
          </a:bodyPr>
          <a:lstStyle/>
          <a:p>
            <a:r>
              <a:rPr lang="en-US" sz="1600" b="1" i="0" dirty="0">
                <a:solidFill>
                  <a:srgbClr val="000000"/>
                </a:solidFill>
                <a:effectLst/>
              </a:rPr>
              <a:t>Just Neighbors</a:t>
            </a:r>
            <a:endParaRPr lang="en-US" sz="1600" dirty="0">
              <a:solidFill>
                <a:srgbClr val="000000"/>
              </a:solidFill>
              <a:effectLst/>
            </a:endParaRPr>
          </a:p>
          <a:p>
            <a:r>
              <a:rPr lang="en-US" sz="1600" b="0" i="0" dirty="0">
                <a:solidFill>
                  <a:srgbClr val="000000"/>
                </a:solidFill>
                <a:effectLst/>
                <a:hlinkClick r:id="rId2"/>
              </a:rPr>
              <a:t>eip@ihnfw.org</a:t>
            </a:r>
            <a:r>
              <a:rPr lang="en-US" sz="1600" b="0" i="0" dirty="0">
                <a:solidFill>
                  <a:srgbClr val="000000"/>
                </a:solidFill>
                <a:effectLst/>
              </a:rPr>
              <a:t> or 260-918-6662</a:t>
            </a:r>
          </a:p>
          <a:p>
            <a:endParaRPr lang="en-US" sz="800" dirty="0">
              <a:solidFill>
                <a:srgbClr val="000000"/>
              </a:solidFill>
              <a:effectLst/>
            </a:endParaRPr>
          </a:p>
          <a:p>
            <a:r>
              <a:rPr lang="en-US" sz="1600" b="1" i="0" dirty="0">
                <a:solidFill>
                  <a:srgbClr val="000000"/>
                </a:solidFill>
                <a:effectLst/>
              </a:rPr>
              <a:t>Legal Help </a:t>
            </a:r>
            <a:endParaRPr lang="en-US" sz="1600" dirty="0">
              <a:solidFill>
                <a:srgbClr val="000000"/>
              </a:solidFill>
              <a:effectLst/>
            </a:endParaRPr>
          </a:p>
          <a:p>
            <a:r>
              <a:rPr lang="en-US" sz="1600" b="1" i="0" dirty="0">
                <a:solidFill>
                  <a:srgbClr val="000000"/>
                </a:solidFill>
                <a:effectLst/>
              </a:rPr>
              <a:t>	Indiana Legal Services, Inc.: </a:t>
            </a:r>
            <a:endParaRPr lang="en-US" sz="1600" b="1" dirty="0">
              <a:solidFill>
                <a:srgbClr val="000000"/>
              </a:solidFill>
              <a:effectLst/>
            </a:endParaRPr>
          </a:p>
          <a:p>
            <a:r>
              <a:rPr lang="en-US" sz="1600" b="0" i="0" dirty="0">
                <a:solidFill>
                  <a:srgbClr val="000000"/>
                </a:solidFill>
                <a:effectLst/>
              </a:rPr>
              <a:t>	Call M-F 10AM - 2PM 844-243-8570 or </a:t>
            </a:r>
            <a:r>
              <a:rPr lang="en-US" sz="1600" b="0" i="0" dirty="0">
                <a:solidFill>
                  <a:srgbClr val="000000"/>
                </a:solidFill>
                <a:effectLst/>
                <a:hlinkClick r:id="rId3"/>
              </a:rPr>
              <a:t>www.indianalegalservices.org</a:t>
            </a:r>
            <a:endParaRPr lang="en-US" sz="1600" dirty="0">
              <a:solidFill>
                <a:srgbClr val="000000"/>
              </a:solidFill>
              <a:effectLst/>
            </a:endParaRPr>
          </a:p>
          <a:p>
            <a:r>
              <a:rPr lang="en-US" sz="1600" b="1" i="0" dirty="0">
                <a:solidFill>
                  <a:srgbClr val="000000"/>
                </a:solidFill>
                <a:effectLst/>
              </a:rPr>
              <a:t>	Volunteer Lawyer Program: </a:t>
            </a:r>
            <a:endParaRPr lang="en-US" sz="1600" b="1" dirty="0">
              <a:solidFill>
                <a:srgbClr val="000000"/>
              </a:solidFill>
              <a:effectLst/>
            </a:endParaRPr>
          </a:p>
          <a:p>
            <a:r>
              <a:rPr lang="en-US" sz="1600" b="0" i="0" dirty="0">
                <a:solidFill>
                  <a:srgbClr val="000000"/>
                </a:solidFill>
                <a:effectLst/>
              </a:rPr>
              <a:t>	Call 260-407-0917.</a:t>
            </a:r>
            <a:endParaRPr lang="en-US" sz="1600" dirty="0">
              <a:solidFill>
                <a:srgbClr val="000000"/>
              </a:solidFill>
              <a:effectLst/>
            </a:endParaRPr>
          </a:p>
          <a:p>
            <a:r>
              <a:rPr lang="en-US" sz="1600" b="1" i="0" dirty="0">
                <a:solidFill>
                  <a:srgbClr val="000000"/>
                </a:solidFill>
                <a:effectLst/>
              </a:rPr>
              <a:t>	Talk to a lawyer for legal advice </a:t>
            </a:r>
            <a:endParaRPr lang="en-US" sz="1600" dirty="0">
              <a:solidFill>
                <a:srgbClr val="000000"/>
              </a:solidFill>
              <a:effectLst/>
            </a:endParaRPr>
          </a:p>
          <a:p>
            <a:r>
              <a:rPr lang="en-US" sz="1600" b="0" i="0" dirty="0">
                <a:solidFill>
                  <a:srgbClr val="000000"/>
                </a:solidFill>
                <a:effectLst/>
              </a:rPr>
              <a:t>	Legal Line: 260-423-2358, Tuesdays 5 p.m. - 7 p.m.</a:t>
            </a:r>
            <a:endParaRPr lang="en-US" sz="1600" dirty="0"/>
          </a:p>
          <a:p>
            <a:r>
              <a:rPr lang="en-US" sz="1600" b="0" i="0" dirty="0">
                <a:solidFill>
                  <a:srgbClr val="000000"/>
                </a:solidFill>
                <a:effectLst/>
              </a:rPr>
              <a:t>	Eviction Clinics: 347 W. Berry St Suite 101, Fort Wayne, IN 46802</a:t>
            </a:r>
            <a:endParaRPr lang="en-US" sz="1600" dirty="0">
              <a:solidFill>
                <a:srgbClr val="000000"/>
              </a:solidFill>
              <a:effectLst/>
            </a:endParaRPr>
          </a:p>
          <a:p>
            <a:pPr lvl="3">
              <a:buFont typeface="Arial" panose="020B0604020202020204" pitchFamily="34" charset="0"/>
              <a:buChar char="•"/>
            </a:pPr>
            <a:r>
              <a:rPr lang="en-US" sz="1600" b="0" i="0" dirty="0">
                <a:solidFill>
                  <a:srgbClr val="000000"/>
                </a:solidFill>
                <a:effectLst/>
              </a:rPr>
              <a:t>1st Wednesday, 6-8 p.m. </a:t>
            </a:r>
            <a:endParaRPr lang="en-US" sz="1600" dirty="0"/>
          </a:p>
          <a:p>
            <a:pPr lvl="3">
              <a:buFont typeface="Arial" panose="020B0604020202020204" pitchFamily="34" charset="0"/>
              <a:buChar char="•"/>
            </a:pPr>
            <a:r>
              <a:rPr lang="en-US" sz="1600" b="0" i="0" dirty="0">
                <a:solidFill>
                  <a:srgbClr val="000000"/>
                </a:solidFill>
                <a:effectLst/>
              </a:rPr>
              <a:t>3rd Wednesday, 1-3 p.m.</a:t>
            </a:r>
            <a:endParaRPr lang="en-US" sz="1600" dirty="0"/>
          </a:p>
        </p:txBody>
      </p:sp>
    </p:spTree>
    <p:extLst>
      <p:ext uri="{BB962C8B-B14F-4D97-AF65-F5344CB8AC3E}">
        <p14:creationId xmlns:p14="http://schemas.microsoft.com/office/powerpoint/2010/main" val="3938266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9C4C47-6CCF-49E2-950F-43241690C342}"/>
              </a:ext>
            </a:extLst>
          </p:cNvPr>
          <p:cNvSpPr txBox="1"/>
          <p:nvPr/>
        </p:nvSpPr>
        <p:spPr>
          <a:xfrm>
            <a:off x="2851079" y="3817118"/>
            <a:ext cx="4572000" cy="369332"/>
          </a:xfrm>
          <a:prstGeom prst="rect">
            <a:avLst/>
          </a:prstGeom>
          <a:noFill/>
        </p:spPr>
        <p:txBody>
          <a:bodyPr wrap="square">
            <a:spAutoFit/>
          </a:bodyPr>
          <a:lstStyle/>
          <a:p>
            <a:endParaRPr lang="en-US" dirty="0"/>
          </a:p>
        </p:txBody>
      </p:sp>
      <p:pic>
        <p:nvPicPr>
          <p:cNvPr id="6" name="Picture 5" descr="A qr code on a white background&#10;&#10;Description automatically generated">
            <a:extLst>
              <a:ext uri="{FF2B5EF4-FFF2-40B4-BE49-F238E27FC236}">
                <a16:creationId xmlns:a16="http://schemas.microsoft.com/office/drawing/2014/main" id="{B00B51C9-DF8A-DD21-AE8C-4A120E6FBB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8495" y="3452945"/>
            <a:ext cx="1467010" cy="1467010"/>
          </a:xfrm>
          <a:prstGeom prst="rect">
            <a:avLst/>
          </a:prstGeom>
        </p:spPr>
      </p:pic>
      <p:sp>
        <p:nvSpPr>
          <p:cNvPr id="7" name="TextBox 6">
            <a:extLst>
              <a:ext uri="{FF2B5EF4-FFF2-40B4-BE49-F238E27FC236}">
                <a16:creationId xmlns:a16="http://schemas.microsoft.com/office/drawing/2014/main" id="{F9D0F8E0-3157-9B88-0D7F-677BA5D480C3}"/>
              </a:ext>
            </a:extLst>
          </p:cNvPr>
          <p:cNvSpPr txBox="1"/>
          <p:nvPr/>
        </p:nvSpPr>
        <p:spPr>
          <a:xfrm>
            <a:off x="5414480" y="3586285"/>
            <a:ext cx="2835668" cy="1200329"/>
          </a:xfrm>
          <a:prstGeom prst="rect">
            <a:avLst/>
          </a:prstGeom>
          <a:noFill/>
        </p:spPr>
        <p:txBody>
          <a:bodyPr wrap="square" rtlCol="0">
            <a:spAutoFit/>
          </a:bodyPr>
          <a:lstStyle/>
          <a:p>
            <a:pPr algn="l"/>
            <a:r>
              <a:rPr lang="en-US" sz="2400" b="1" dirty="0">
                <a:latin typeface="+mj-lt"/>
              </a:rPr>
              <a:t>Scan to visit Everyone Home’s website</a:t>
            </a:r>
          </a:p>
        </p:txBody>
      </p:sp>
    </p:spTree>
    <p:extLst>
      <p:ext uri="{BB962C8B-B14F-4D97-AF65-F5344CB8AC3E}">
        <p14:creationId xmlns:p14="http://schemas.microsoft.com/office/powerpoint/2010/main" val="3172000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AF42C9-BEA2-C4F3-8E81-A874AD3F8D9A}"/>
              </a:ext>
            </a:extLst>
          </p:cNvPr>
          <p:cNvSpPr txBox="1"/>
          <p:nvPr/>
        </p:nvSpPr>
        <p:spPr>
          <a:xfrm>
            <a:off x="698643" y="277402"/>
            <a:ext cx="5959012" cy="523220"/>
          </a:xfrm>
          <a:prstGeom prst="rect">
            <a:avLst/>
          </a:prstGeom>
          <a:noFill/>
        </p:spPr>
        <p:txBody>
          <a:bodyPr wrap="square" rtlCol="0">
            <a:spAutoFit/>
          </a:bodyPr>
          <a:lstStyle/>
          <a:p>
            <a:pPr algn="l"/>
            <a:r>
              <a:rPr lang="en-US" sz="2800" b="1" i="0" dirty="0">
                <a:solidFill>
                  <a:srgbClr val="54437F"/>
                </a:solidFill>
                <a:effectLst/>
              </a:rPr>
              <a:t>Housing Continuum &amp; Services</a:t>
            </a:r>
            <a:endParaRPr lang="en-US" sz="2700" dirty="0">
              <a:solidFill>
                <a:srgbClr val="133D98"/>
              </a:solidFill>
              <a:latin typeface="Work Sans" pitchFamily="2" charset="77"/>
            </a:endParaRPr>
          </a:p>
        </p:txBody>
      </p:sp>
      <p:sp>
        <p:nvSpPr>
          <p:cNvPr id="3" name="TextBox 2">
            <a:extLst>
              <a:ext uri="{FF2B5EF4-FFF2-40B4-BE49-F238E27FC236}">
                <a16:creationId xmlns:a16="http://schemas.microsoft.com/office/drawing/2014/main" id="{588BF362-858A-AE1A-FDE9-6058D0A853E3}"/>
              </a:ext>
            </a:extLst>
          </p:cNvPr>
          <p:cNvSpPr txBox="1"/>
          <p:nvPr/>
        </p:nvSpPr>
        <p:spPr>
          <a:xfrm>
            <a:off x="770562" y="996593"/>
            <a:ext cx="6955604" cy="800219"/>
          </a:xfrm>
          <a:prstGeom prst="rect">
            <a:avLst/>
          </a:prstGeom>
          <a:noFill/>
        </p:spPr>
        <p:txBody>
          <a:bodyPr wrap="square" rtlCol="0">
            <a:spAutoFit/>
          </a:bodyPr>
          <a:lstStyle/>
          <a:p>
            <a:r>
              <a:rPr lang="en-US" b="1" i="0" dirty="0">
                <a:solidFill>
                  <a:srgbClr val="7F4595"/>
                </a:solidFill>
                <a:effectLst/>
              </a:rPr>
              <a:t>No Shelter</a:t>
            </a:r>
          </a:p>
          <a:p>
            <a:r>
              <a:rPr lang="en-US" sz="1600" b="0" i="0" dirty="0">
                <a:solidFill>
                  <a:srgbClr val="000000"/>
                </a:solidFill>
                <a:effectLst/>
              </a:rPr>
              <a:t>Housing and Urban Development (HUD) definition of homelessness</a:t>
            </a:r>
            <a:endParaRPr lang="en-US" sz="1600" dirty="0">
              <a:solidFill>
                <a:srgbClr val="000000"/>
              </a:solidFill>
              <a:effectLst/>
            </a:endParaRPr>
          </a:p>
          <a:p>
            <a:pPr algn="l"/>
            <a:endParaRPr lang="en-US" sz="1200" dirty="0">
              <a:solidFill>
                <a:srgbClr val="133D98"/>
              </a:solidFill>
              <a:latin typeface="Work Sans" pitchFamily="2" charset="77"/>
            </a:endParaRPr>
          </a:p>
        </p:txBody>
      </p:sp>
      <p:sp>
        <p:nvSpPr>
          <p:cNvPr id="4" name="TextBox 3">
            <a:extLst>
              <a:ext uri="{FF2B5EF4-FFF2-40B4-BE49-F238E27FC236}">
                <a16:creationId xmlns:a16="http://schemas.microsoft.com/office/drawing/2014/main" id="{CEECCC4B-08E4-9501-1187-1AE9F9298024}"/>
              </a:ext>
            </a:extLst>
          </p:cNvPr>
          <p:cNvSpPr txBox="1"/>
          <p:nvPr/>
        </p:nvSpPr>
        <p:spPr>
          <a:xfrm>
            <a:off x="770562" y="1601021"/>
            <a:ext cx="7880278" cy="2462213"/>
          </a:xfrm>
          <a:prstGeom prst="rect">
            <a:avLst/>
          </a:prstGeom>
          <a:noFill/>
        </p:spPr>
        <p:txBody>
          <a:bodyPr wrap="square" rtlCol="0">
            <a:spAutoFit/>
          </a:bodyPr>
          <a:lstStyle/>
          <a:p>
            <a:r>
              <a:rPr lang="en-US" sz="1400" b="1" dirty="0"/>
              <a:t>What is Homeless Category 1: Literally Homeless? (</a:t>
            </a:r>
            <a:r>
              <a:rPr lang="en-US" sz="1400" b="1" dirty="0">
                <a:hlinkClick r:id="rId2"/>
              </a:rPr>
              <a:t>§ 578.3</a:t>
            </a:r>
            <a:r>
              <a:rPr lang="en-US" sz="1400" b="1" dirty="0"/>
              <a:t>)*</a:t>
            </a:r>
          </a:p>
          <a:p>
            <a:r>
              <a:rPr lang="en-US" sz="1400" dirty="0"/>
              <a:t>Individual or family who lacks a fixed, regular, and adequate nighttime residence, meaning:</a:t>
            </a:r>
          </a:p>
          <a:p>
            <a:pPr>
              <a:buFont typeface="+mj-lt"/>
              <a:buAutoNum type="arabicPeriod"/>
            </a:pPr>
            <a:r>
              <a:rPr lang="en-US" sz="1400" dirty="0"/>
              <a:t>Has a primary nighttime residence that is a public or private place not meant for human habitation; </a:t>
            </a:r>
            <a:r>
              <a:rPr lang="en-US" sz="1400" b="1" dirty="0"/>
              <a:t>or</a:t>
            </a:r>
            <a:endParaRPr lang="en-US" sz="1400" dirty="0"/>
          </a:p>
          <a:p>
            <a:pPr>
              <a:buFont typeface="+mj-lt"/>
              <a:buAutoNum type="arabicPeriod"/>
            </a:pPr>
            <a:r>
              <a:rPr lang="en-US" sz="1400" dirty="0"/>
              <a:t>Is living in a publicly or privately operated shelter designated to provide temporary living arrangements (including congregate shelters, transitional housing, and hotels and motels paid for by charitable organizations or by federal, state and local government programs); </a:t>
            </a:r>
            <a:r>
              <a:rPr lang="en-US" sz="1400" b="1" dirty="0"/>
              <a:t>or</a:t>
            </a:r>
            <a:endParaRPr lang="en-US" sz="1400" dirty="0"/>
          </a:p>
          <a:p>
            <a:pPr>
              <a:buFont typeface="+mj-lt"/>
              <a:buAutoNum type="arabicPeriod"/>
            </a:pPr>
            <a:r>
              <a:rPr lang="en-US" sz="1400" dirty="0"/>
              <a:t>Is exiting an institution where (s)he has resided for 90 days or less and who resided in an emergency shelter or place not meant for human habitation immediately before entering that institution.</a:t>
            </a:r>
          </a:p>
          <a:p>
            <a:pPr>
              <a:buFont typeface="+mj-lt"/>
              <a:buAutoNum type="arabicPeriod"/>
            </a:pPr>
            <a:endParaRPr lang="en-US" sz="1400" dirty="0"/>
          </a:p>
          <a:p>
            <a:r>
              <a:rPr lang="en-US" sz="1400" dirty="0"/>
              <a:t>*3 other categories for imminent risk, other federal statutes, and fleeing DV; </a:t>
            </a:r>
            <a:r>
              <a:rPr lang="en-US" sz="1000" dirty="0"/>
              <a:t>source: hudexchange.info</a:t>
            </a:r>
          </a:p>
          <a:p>
            <a:pPr algn="l"/>
            <a:endParaRPr lang="en-US" sz="1400" dirty="0">
              <a:solidFill>
                <a:srgbClr val="133D98"/>
              </a:solidFill>
              <a:latin typeface="Work Sans" pitchFamily="2" charset="77"/>
            </a:endParaRPr>
          </a:p>
        </p:txBody>
      </p:sp>
    </p:spTree>
    <p:extLst>
      <p:ext uri="{BB962C8B-B14F-4D97-AF65-F5344CB8AC3E}">
        <p14:creationId xmlns:p14="http://schemas.microsoft.com/office/powerpoint/2010/main" val="383873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4D949-C8A5-5779-6378-0CAB8C1E4DCD}"/>
              </a:ext>
            </a:extLst>
          </p:cNvPr>
          <p:cNvSpPr txBox="1"/>
          <p:nvPr/>
        </p:nvSpPr>
        <p:spPr>
          <a:xfrm>
            <a:off x="513708" y="297950"/>
            <a:ext cx="5959012" cy="523220"/>
          </a:xfrm>
          <a:prstGeom prst="rect">
            <a:avLst/>
          </a:prstGeom>
          <a:noFill/>
        </p:spPr>
        <p:txBody>
          <a:bodyPr wrap="square" rtlCol="0">
            <a:spAutoFit/>
          </a:bodyPr>
          <a:lstStyle/>
          <a:p>
            <a:pPr algn="l"/>
            <a:r>
              <a:rPr lang="en-US" sz="2800" b="1" i="0" dirty="0">
                <a:solidFill>
                  <a:srgbClr val="54437F"/>
                </a:solidFill>
                <a:effectLst/>
              </a:rPr>
              <a:t>Housing Continuum &amp; Services</a:t>
            </a:r>
            <a:endParaRPr lang="en-US" sz="2700" dirty="0">
              <a:solidFill>
                <a:srgbClr val="133D98"/>
              </a:solidFill>
              <a:latin typeface="Work Sans" pitchFamily="2" charset="77"/>
            </a:endParaRPr>
          </a:p>
        </p:txBody>
      </p:sp>
      <p:sp>
        <p:nvSpPr>
          <p:cNvPr id="5" name="Rectangle 1">
            <a:extLst>
              <a:ext uri="{FF2B5EF4-FFF2-40B4-BE49-F238E27FC236}">
                <a16:creationId xmlns:a16="http://schemas.microsoft.com/office/drawing/2014/main" id="{A5486132-67FC-4911-38D7-EEFA8854BC6C}"/>
              </a:ext>
            </a:extLst>
          </p:cNvPr>
          <p:cNvSpPr>
            <a:spLocks noChangeArrowheads="1"/>
          </p:cNvSpPr>
          <p:nvPr/>
        </p:nvSpPr>
        <p:spPr bwMode="auto">
          <a:xfrm>
            <a:off x="590015" y="804617"/>
            <a:ext cx="8349179" cy="321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j-lt"/>
              </a:rPr>
              <a:t>The McKinney-Vento Definition of Homeless – Eligibility for additional Educational</a:t>
            </a:r>
            <a:r>
              <a:rPr kumimoji="0" lang="en-US" altLang="en-US" sz="1600" b="1" i="0" u="none" strike="noStrike" cap="none" normalizeH="0" dirty="0">
                <a:ln>
                  <a:noFill/>
                </a:ln>
                <a:solidFill>
                  <a:schemeClr val="tx1"/>
                </a:solidFill>
                <a:effectLst/>
                <a:latin typeface="+mj-lt"/>
              </a:rPr>
              <a:t> Services</a:t>
            </a:r>
            <a:endParaRPr kumimoji="0" lang="en-US" altLang="en-US" sz="1600" b="1"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400" b="0" i="0" u="none" strike="noStrike" cap="none" normalizeH="0" baseline="0" dirty="0">
                <a:ln>
                  <a:noFill/>
                </a:ln>
                <a:solidFill>
                  <a:schemeClr val="tx1"/>
                </a:solidFill>
                <a:effectLst/>
                <a:latin typeface="+mj-lt"/>
              </a:rPr>
            </a:br>
            <a:r>
              <a:rPr kumimoji="0" lang="en-US" altLang="en-US" sz="1400" b="0" i="0" u="none" strike="noStrike" cap="none" normalizeH="0" baseline="0" dirty="0">
                <a:ln>
                  <a:noFill/>
                </a:ln>
                <a:solidFill>
                  <a:schemeClr val="tx1"/>
                </a:solidFill>
                <a:effectLst/>
              </a:rPr>
              <a:t>The term “homeless children and youths”–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rPr>
              <a:t>(A) means individuals who lack a fixed, regular, and adequate nighttime</a:t>
            </a:r>
            <a:br>
              <a:rPr kumimoji="0" lang="en-US" altLang="en-US" sz="1400" b="0" i="0" u="none" strike="noStrike" cap="none" normalizeH="0" baseline="0" dirty="0">
                <a:ln>
                  <a:noFill/>
                </a:ln>
                <a:solidFill>
                  <a:schemeClr val="tx1"/>
                </a:solidFill>
                <a:effectLst/>
              </a:rPr>
            </a:br>
            <a:r>
              <a:rPr kumimoji="0" lang="en-US" altLang="en-US" sz="1400" b="0" i="0" u="none" strike="noStrike" cap="none" normalizeH="0" baseline="0" dirty="0">
                <a:ln>
                  <a:noFill/>
                </a:ln>
                <a:solidFill>
                  <a:schemeClr val="tx1"/>
                </a:solidFill>
                <a:effectLst/>
              </a:rPr>
              <a:t>(B) includes–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rPr>
              <a:t>	(</a:t>
            </a:r>
            <a:r>
              <a:rPr kumimoji="0" lang="en-US" altLang="en-US" sz="1400" b="0" i="0" u="none" strike="noStrike" cap="none" normalizeH="0" baseline="0" dirty="0" err="1">
                <a:ln>
                  <a:noFill/>
                </a:ln>
                <a:solidFill>
                  <a:schemeClr val="tx1"/>
                </a:solidFill>
                <a:effectLst/>
              </a:rPr>
              <a:t>i</a:t>
            </a:r>
            <a:r>
              <a:rPr kumimoji="0" lang="en-US" altLang="en-US" sz="1400" b="0" i="0" u="none" strike="noStrike" cap="none" normalizeH="0" baseline="0" dirty="0">
                <a:ln>
                  <a:noFill/>
                </a:ln>
                <a:solidFill>
                  <a:schemeClr val="tx1"/>
                </a:solidFill>
                <a:effectLst/>
              </a:rPr>
              <a:t>) children and youths who are sharing the housing of other persons due to loss of housing, economic hardship, or a similar reason; are living in motels, hotels, trailer parks, or camping grounds due to the lack of alternative adequate accommodations; are living in emergency or transitional shelters; or are abandoned in hospitals;* </a:t>
            </a:r>
            <a:br>
              <a:rPr kumimoji="0" lang="en-US" altLang="en-US" sz="1400" b="0" i="0" u="none" strike="noStrike" cap="none" normalizeH="0" baseline="0" dirty="0">
                <a:ln>
                  <a:noFill/>
                </a:ln>
                <a:solidFill>
                  <a:schemeClr val="tx1"/>
                </a:solidFill>
                <a:effectLst/>
              </a:rPr>
            </a:br>
            <a:r>
              <a:rPr kumimoji="0" lang="en-US" altLang="en-US" sz="1400" b="0" i="0" u="none" strike="noStrike" cap="none" normalizeH="0" baseline="0" dirty="0">
                <a:ln>
                  <a:noFill/>
                </a:ln>
                <a:solidFill>
                  <a:schemeClr val="tx1"/>
                </a:solidFill>
                <a:effectLst/>
              </a:rPr>
              <a:t>	(ii) children and youths who have a primary nighttime residence that is a public or private place not designed for or ordinarily used as a regular sleeping accommodation for human</a:t>
            </a:r>
            <a:br>
              <a:rPr kumimoji="0" lang="en-US" altLang="en-US" sz="1400" b="0" i="0" u="none" strike="noStrike" cap="none" normalizeH="0" baseline="0" dirty="0">
                <a:ln>
                  <a:noFill/>
                </a:ln>
                <a:solidFill>
                  <a:schemeClr val="tx1"/>
                </a:solidFill>
                <a:effectLst/>
              </a:rPr>
            </a:br>
            <a:r>
              <a:rPr kumimoji="0" lang="en-US" altLang="en-US" sz="1400" b="0" i="0" u="none" strike="noStrike" cap="none" normalizeH="0" baseline="0" dirty="0">
                <a:ln>
                  <a:noFill/>
                </a:ln>
                <a:solidFill>
                  <a:schemeClr val="tx1"/>
                </a:solidFill>
                <a:effectLst/>
              </a:rPr>
              <a:t>	(iii) children and youths who are living in cars, parks, public spaces, abandoned buildings, substandard housing, bus or train stations, or similar settings; and </a:t>
            </a:r>
            <a:br>
              <a:rPr kumimoji="0" lang="en-US" altLang="en-US" sz="1400" b="0" i="0" u="none" strike="noStrike" cap="none" normalizeH="0" baseline="0" dirty="0">
                <a:ln>
                  <a:noFill/>
                </a:ln>
                <a:solidFill>
                  <a:schemeClr val="tx1"/>
                </a:solidFill>
                <a:effectLst/>
              </a:rPr>
            </a:br>
            <a:r>
              <a:rPr kumimoji="0" lang="en-US" altLang="en-US" sz="1400" b="0" i="0" u="none" strike="noStrike" cap="none" normalizeH="0" baseline="0" dirty="0">
                <a:ln>
                  <a:noFill/>
                </a:ln>
                <a:solidFill>
                  <a:schemeClr val="tx1"/>
                </a:solidFill>
                <a:effectLst/>
              </a:rPr>
              <a:t>	(iv) migratory children</a:t>
            </a:r>
            <a:endParaRPr kumimoji="0" lang="en-US" altLang="en-US" sz="1800" b="0" i="0" u="none" strike="noStrike" cap="none" normalizeH="0" baseline="0" dirty="0">
              <a:ln>
                <a:noFill/>
              </a:ln>
              <a:solidFill>
                <a:schemeClr val="tx1"/>
              </a:solidFill>
              <a:effectLst/>
            </a:endParaRPr>
          </a:p>
        </p:txBody>
      </p:sp>
      <p:pic>
        <p:nvPicPr>
          <p:cNvPr id="1026" name="Picture 2" descr="NCHE">
            <a:hlinkClick r:id="rId2"/>
            <a:extLst>
              <a:ext uri="{FF2B5EF4-FFF2-40B4-BE49-F238E27FC236}">
                <a16:creationId xmlns:a16="http://schemas.microsoft.com/office/drawing/2014/main" id="{C68D5688-A8E6-52D8-7CFF-4FA38B35A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3940175"/>
            <a:ext cx="43910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250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0091C6-F2F2-271A-113E-A737935B5226}"/>
              </a:ext>
            </a:extLst>
          </p:cNvPr>
          <p:cNvSpPr txBox="1"/>
          <p:nvPr/>
        </p:nvSpPr>
        <p:spPr>
          <a:xfrm>
            <a:off x="976045" y="1025173"/>
            <a:ext cx="6493267" cy="3216265"/>
          </a:xfrm>
          <a:prstGeom prst="rect">
            <a:avLst/>
          </a:prstGeom>
          <a:noFill/>
        </p:spPr>
        <p:txBody>
          <a:bodyPr wrap="square" rtlCol="0">
            <a:spAutoFit/>
          </a:bodyPr>
          <a:lstStyle/>
          <a:p>
            <a:r>
              <a:rPr lang="en-US" b="1" i="0" dirty="0">
                <a:solidFill>
                  <a:srgbClr val="7F4595"/>
                </a:solidFill>
                <a:effectLst/>
              </a:rPr>
              <a:t>Temporary Housing: </a:t>
            </a:r>
            <a:r>
              <a:rPr lang="en-US" b="0" i="0" dirty="0">
                <a:solidFill>
                  <a:srgbClr val="000000"/>
                </a:solidFill>
                <a:effectLst/>
              </a:rPr>
              <a:t>Time limited housing options</a:t>
            </a:r>
          </a:p>
          <a:p>
            <a:endParaRPr lang="en-US" dirty="0">
              <a:solidFill>
                <a:srgbClr val="000000"/>
              </a:solidFill>
              <a:effectLst/>
            </a:endParaRPr>
          </a:p>
          <a:p>
            <a:r>
              <a:rPr lang="en-US" sz="1400" b="1" i="0" dirty="0">
                <a:solidFill>
                  <a:srgbClr val="7F4595"/>
                </a:solidFill>
                <a:effectLst/>
              </a:rPr>
              <a:t>Emergency Shelter</a:t>
            </a:r>
            <a:endParaRPr lang="en-US" sz="1400" dirty="0">
              <a:solidFill>
                <a:srgbClr val="000000"/>
              </a:solidFill>
              <a:effectLst/>
            </a:endParaRPr>
          </a:p>
          <a:p>
            <a:r>
              <a:rPr lang="en-US" sz="1400" b="0" i="0" dirty="0">
                <a:solidFill>
                  <a:srgbClr val="000000"/>
                </a:solidFill>
                <a:effectLst/>
              </a:rPr>
              <a:t>Emergency Shelter is a facility that offers overnight sleeping accommodations, typically with a time limit of 45 days or less. </a:t>
            </a:r>
          </a:p>
          <a:p>
            <a:r>
              <a:rPr lang="en-US" sz="1400" b="0" i="1" dirty="0">
                <a:solidFill>
                  <a:srgbClr val="000000"/>
                </a:solidFill>
                <a:effectLst/>
              </a:rPr>
              <a:t>Just Neighbors, The Rescue Mission/ Charis House, St Joseph Missions, YWCA</a:t>
            </a:r>
          </a:p>
          <a:p>
            <a:endParaRPr lang="en-US" sz="1400" dirty="0">
              <a:solidFill>
                <a:srgbClr val="000000"/>
              </a:solidFill>
              <a:effectLst/>
            </a:endParaRPr>
          </a:p>
          <a:p>
            <a:r>
              <a:rPr lang="en-US" sz="1400" b="1" i="0" dirty="0">
                <a:solidFill>
                  <a:srgbClr val="7F4595"/>
                </a:solidFill>
                <a:effectLst/>
              </a:rPr>
              <a:t>Transitional Housing</a:t>
            </a:r>
            <a:endParaRPr lang="en-US" sz="1400" dirty="0">
              <a:solidFill>
                <a:srgbClr val="000000"/>
              </a:solidFill>
              <a:effectLst/>
            </a:endParaRPr>
          </a:p>
          <a:p>
            <a:r>
              <a:rPr lang="en-US" sz="1400" b="0" i="0" dirty="0">
                <a:solidFill>
                  <a:srgbClr val="000000"/>
                </a:solidFill>
                <a:effectLst/>
              </a:rPr>
              <a:t>Transitional housing provides temporary housing accommodations and supportive services to people without permanent housing options over a longer timeframe than emergency shelter; may charge fees. </a:t>
            </a:r>
          </a:p>
          <a:p>
            <a:r>
              <a:rPr lang="en-US" sz="1400" b="0" i="1" dirty="0">
                <a:solidFill>
                  <a:srgbClr val="000000"/>
                </a:solidFill>
                <a:effectLst/>
              </a:rPr>
              <a:t>A Mother’s Hope,</a:t>
            </a:r>
            <a:r>
              <a:rPr lang="en-US" sz="1400" b="0" i="0" dirty="0">
                <a:solidFill>
                  <a:srgbClr val="000000"/>
                </a:solidFill>
                <a:effectLst/>
              </a:rPr>
              <a:t> </a:t>
            </a:r>
            <a:r>
              <a:rPr lang="en-US" sz="1400" b="0" i="1" dirty="0">
                <a:solidFill>
                  <a:srgbClr val="000000"/>
                </a:solidFill>
                <a:effectLst/>
              </a:rPr>
              <a:t>Shepherd’s House, Vincent Village, YWCA Hope and Harriet</a:t>
            </a:r>
            <a:endParaRPr lang="en-US" sz="1400" dirty="0">
              <a:solidFill>
                <a:srgbClr val="000000"/>
              </a:solidFill>
              <a:effectLst/>
            </a:endParaRPr>
          </a:p>
          <a:p>
            <a:pPr algn="l"/>
            <a:endParaRPr lang="en-US" sz="2700" dirty="0">
              <a:solidFill>
                <a:srgbClr val="133D98"/>
              </a:solidFill>
              <a:latin typeface="Work Sans" pitchFamily="2" charset="77"/>
            </a:endParaRPr>
          </a:p>
        </p:txBody>
      </p:sp>
      <p:sp>
        <p:nvSpPr>
          <p:cNvPr id="4" name="TextBox 3">
            <a:extLst>
              <a:ext uri="{FF2B5EF4-FFF2-40B4-BE49-F238E27FC236}">
                <a16:creationId xmlns:a16="http://schemas.microsoft.com/office/drawing/2014/main" id="{BACE6010-27C6-F52D-AFB0-FE5D11525884}"/>
              </a:ext>
            </a:extLst>
          </p:cNvPr>
          <p:cNvSpPr txBox="1"/>
          <p:nvPr/>
        </p:nvSpPr>
        <p:spPr>
          <a:xfrm>
            <a:off x="893852" y="287676"/>
            <a:ext cx="5959012" cy="523220"/>
          </a:xfrm>
          <a:prstGeom prst="rect">
            <a:avLst/>
          </a:prstGeom>
          <a:noFill/>
        </p:spPr>
        <p:txBody>
          <a:bodyPr wrap="square" rtlCol="0">
            <a:spAutoFit/>
          </a:bodyPr>
          <a:lstStyle/>
          <a:p>
            <a:pPr algn="l"/>
            <a:r>
              <a:rPr lang="en-US" sz="2800" b="1" i="0" dirty="0">
                <a:solidFill>
                  <a:srgbClr val="54437F"/>
                </a:solidFill>
                <a:effectLst/>
              </a:rPr>
              <a:t>Housing Continuum &amp; Services</a:t>
            </a:r>
            <a:endParaRPr lang="en-US" sz="2700" dirty="0">
              <a:solidFill>
                <a:srgbClr val="133D98"/>
              </a:solidFill>
              <a:latin typeface="Work Sans" pitchFamily="2" charset="77"/>
            </a:endParaRPr>
          </a:p>
        </p:txBody>
      </p:sp>
    </p:spTree>
    <p:extLst>
      <p:ext uri="{BB962C8B-B14F-4D97-AF65-F5344CB8AC3E}">
        <p14:creationId xmlns:p14="http://schemas.microsoft.com/office/powerpoint/2010/main" val="321167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5D6167-1E0E-76C5-3831-79204205F50D}"/>
              </a:ext>
            </a:extLst>
          </p:cNvPr>
          <p:cNvSpPr txBox="1"/>
          <p:nvPr/>
        </p:nvSpPr>
        <p:spPr>
          <a:xfrm>
            <a:off x="893852" y="287676"/>
            <a:ext cx="5959012" cy="523220"/>
          </a:xfrm>
          <a:prstGeom prst="rect">
            <a:avLst/>
          </a:prstGeom>
          <a:noFill/>
        </p:spPr>
        <p:txBody>
          <a:bodyPr wrap="square" rtlCol="0">
            <a:spAutoFit/>
          </a:bodyPr>
          <a:lstStyle/>
          <a:p>
            <a:pPr algn="l"/>
            <a:r>
              <a:rPr lang="en-US" sz="2800" b="1" i="0" dirty="0">
                <a:solidFill>
                  <a:srgbClr val="54437F"/>
                </a:solidFill>
                <a:effectLst/>
              </a:rPr>
              <a:t>Housing Continuum &amp; Services</a:t>
            </a:r>
            <a:endParaRPr lang="en-US" sz="2700" dirty="0">
              <a:solidFill>
                <a:srgbClr val="133D98"/>
              </a:solidFill>
              <a:latin typeface="Work Sans" pitchFamily="2" charset="77"/>
            </a:endParaRPr>
          </a:p>
        </p:txBody>
      </p:sp>
      <p:sp>
        <p:nvSpPr>
          <p:cNvPr id="3" name="TextBox 2">
            <a:extLst>
              <a:ext uri="{FF2B5EF4-FFF2-40B4-BE49-F238E27FC236}">
                <a16:creationId xmlns:a16="http://schemas.microsoft.com/office/drawing/2014/main" id="{E27D402C-2DA0-7ADF-8E8D-E15BCD6B433E}"/>
              </a:ext>
            </a:extLst>
          </p:cNvPr>
          <p:cNvSpPr txBox="1"/>
          <p:nvPr/>
        </p:nvSpPr>
        <p:spPr>
          <a:xfrm>
            <a:off x="924675" y="906863"/>
            <a:ext cx="6452171" cy="3431709"/>
          </a:xfrm>
          <a:prstGeom prst="rect">
            <a:avLst/>
          </a:prstGeom>
          <a:noFill/>
        </p:spPr>
        <p:txBody>
          <a:bodyPr wrap="square" rtlCol="0">
            <a:spAutoFit/>
          </a:bodyPr>
          <a:lstStyle/>
          <a:p>
            <a:r>
              <a:rPr lang="en-US" b="1" i="0" dirty="0">
                <a:solidFill>
                  <a:srgbClr val="7F4595"/>
                </a:solidFill>
                <a:effectLst/>
              </a:rPr>
              <a:t>Other Resources</a:t>
            </a:r>
          </a:p>
          <a:p>
            <a:endParaRPr lang="en-US" dirty="0">
              <a:solidFill>
                <a:srgbClr val="000000"/>
              </a:solidFill>
              <a:effectLst/>
            </a:endParaRPr>
          </a:p>
          <a:p>
            <a:r>
              <a:rPr lang="en-US" sz="1400" b="1" i="0" dirty="0">
                <a:solidFill>
                  <a:srgbClr val="7F4595"/>
                </a:solidFill>
                <a:effectLst/>
              </a:rPr>
              <a:t>Coordinated Entry (CE)</a:t>
            </a:r>
            <a:endParaRPr lang="en-US" sz="1400" dirty="0">
              <a:solidFill>
                <a:srgbClr val="000000"/>
              </a:solidFill>
              <a:effectLst/>
            </a:endParaRPr>
          </a:p>
          <a:p>
            <a:r>
              <a:rPr lang="en-US" sz="1400" b="0" i="0" dirty="0">
                <a:solidFill>
                  <a:srgbClr val="000000"/>
                </a:solidFill>
                <a:effectLst/>
              </a:rPr>
              <a:t>A prioritization list to ensure that the individuals most in need are connected to housing resources; CE assessment is completed, scored, and determines what services/ housing they are eligible for. Focus on HUD homeless definitions.</a:t>
            </a:r>
            <a:endParaRPr lang="en-US" sz="1400" dirty="0">
              <a:solidFill>
                <a:srgbClr val="000000"/>
              </a:solidFill>
              <a:effectLst/>
            </a:endParaRPr>
          </a:p>
          <a:p>
            <a:r>
              <a:rPr lang="en-US" sz="1400" b="0" i="1" dirty="0">
                <a:solidFill>
                  <a:srgbClr val="000000"/>
                </a:solidFill>
                <a:effectLst/>
              </a:rPr>
              <a:t>Brightpoint is lead agency; others can complete the assessment</a:t>
            </a:r>
          </a:p>
          <a:p>
            <a:endParaRPr lang="en-US" sz="1400" dirty="0">
              <a:solidFill>
                <a:srgbClr val="000000"/>
              </a:solidFill>
              <a:effectLst/>
            </a:endParaRPr>
          </a:p>
          <a:p>
            <a:r>
              <a:rPr lang="en-US" sz="1400" b="1" i="0" dirty="0">
                <a:solidFill>
                  <a:srgbClr val="7F4595"/>
                </a:solidFill>
                <a:effectLst/>
              </a:rPr>
              <a:t>Street Outreach</a:t>
            </a:r>
            <a:endParaRPr lang="en-US" sz="1400" dirty="0">
              <a:solidFill>
                <a:srgbClr val="000000"/>
              </a:solidFill>
              <a:effectLst/>
            </a:endParaRPr>
          </a:p>
          <a:p>
            <a:r>
              <a:rPr lang="en-US" sz="1400" b="0" i="0" dirty="0">
                <a:solidFill>
                  <a:srgbClr val="000000"/>
                </a:solidFill>
                <a:effectLst/>
              </a:rPr>
              <a:t>Trained service providers who meet individuals where they live or at other public sites to offer services. Connect to needed resources such as housing, food, medical care and transportation.</a:t>
            </a:r>
            <a:endParaRPr lang="en-US" sz="1400" dirty="0">
              <a:solidFill>
                <a:srgbClr val="000000"/>
              </a:solidFill>
              <a:effectLst/>
            </a:endParaRPr>
          </a:p>
          <a:p>
            <a:r>
              <a:rPr lang="en-US" sz="1400" b="0" i="1" dirty="0">
                <a:solidFill>
                  <a:srgbClr val="000000"/>
                </a:solidFill>
                <a:effectLst/>
              </a:rPr>
              <a:t>HART, PATH, Project.ME, PRC, TRM</a:t>
            </a:r>
            <a:endParaRPr lang="en-US" sz="1400" dirty="0">
              <a:solidFill>
                <a:srgbClr val="000000"/>
              </a:solidFill>
              <a:effectLst/>
            </a:endParaRPr>
          </a:p>
          <a:p>
            <a:pPr algn="l"/>
            <a:endParaRPr lang="en-US" sz="2700" dirty="0">
              <a:solidFill>
                <a:srgbClr val="133D98"/>
              </a:solidFill>
              <a:latin typeface="Work Sans" pitchFamily="2" charset="77"/>
            </a:endParaRPr>
          </a:p>
        </p:txBody>
      </p:sp>
    </p:spTree>
    <p:extLst>
      <p:ext uri="{BB962C8B-B14F-4D97-AF65-F5344CB8AC3E}">
        <p14:creationId xmlns:p14="http://schemas.microsoft.com/office/powerpoint/2010/main" val="1184027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D3F2F3-7E7F-BB78-EBF3-894F58308902}"/>
              </a:ext>
            </a:extLst>
          </p:cNvPr>
          <p:cNvSpPr txBox="1"/>
          <p:nvPr/>
        </p:nvSpPr>
        <p:spPr>
          <a:xfrm>
            <a:off x="575353" y="287676"/>
            <a:ext cx="5959012" cy="523220"/>
          </a:xfrm>
          <a:prstGeom prst="rect">
            <a:avLst/>
          </a:prstGeom>
          <a:noFill/>
        </p:spPr>
        <p:txBody>
          <a:bodyPr wrap="square" rtlCol="0">
            <a:spAutoFit/>
          </a:bodyPr>
          <a:lstStyle/>
          <a:p>
            <a:pPr algn="l"/>
            <a:r>
              <a:rPr lang="en-US" sz="2800" b="1" i="0" dirty="0">
                <a:solidFill>
                  <a:srgbClr val="54437F"/>
                </a:solidFill>
                <a:effectLst/>
              </a:rPr>
              <a:t>Housing Continuum &amp; Services</a:t>
            </a:r>
            <a:endParaRPr lang="en-US" sz="2700" dirty="0">
              <a:solidFill>
                <a:srgbClr val="133D98"/>
              </a:solidFill>
              <a:latin typeface="Work Sans" pitchFamily="2" charset="77"/>
            </a:endParaRPr>
          </a:p>
        </p:txBody>
      </p:sp>
      <p:sp>
        <p:nvSpPr>
          <p:cNvPr id="3" name="TextBox 2">
            <a:extLst>
              <a:ext uri="{FF2B5EF4-FFF2-40B4-BE49-F238E27FC236}">
                <a16:creationId xmlns:a16="http://schemas.microsoft.com/office/drawing/2014/main" id="{DD2141B5-EF3B-DB4F-A607-26AFD6BDDA40}"/>
              </a:ext>
            </a:extLst>
          </p:cNvPr>
          <p:cNvSpPr txBox="1"/>
          <p:nvPr/>
        </p:nvSpPr>
        <p:spPr>
          <a:xfrm>
            <a:off x="575353" y="810896"/>
            <a:ext cx="8239873" cy="3247043"/>
          </a:xfrm>
          <a:prstGeom prst="rect">
            <a:avLst/>
          </a:prstGeom>
          <a:noFill/>
        </p:spPr>
        <p:txBody>
          <a:bodyPr wrap="square" rtlCol="0">
            <a:spAutoFit/>
          </a:bodyPr>
          <a:lstStyle/>
          <a:p>
            <a:r>
              <a:rPr lang="en-US" b="1" i="0" dirty="0">
                <a:solidFill>
                  <a:srgbClr val="7F4595"/>
                </a:solidFill>
                <a:effectLst/>
              </a:rPr>
              <a:t>Permanent Housing: </a:t>
            </a:r>
            <a:r>
              <a:rPr lang="en-US" b="0" i="0" dirty="0">
                <a:solidFill>
                  <a:srgbClr val="000000"/>
                </a:solidFill>
                <a:effectLst/>
              </a:rPr>
              <a:t>Tenant signs lease for their own unit</a:t>
            </a:r>
          </a:p>
          <a:p>
            <a:endParaRPr lang="en-US" sz="900" dirty="0">
              <a:solidFill>
                <a:srgbClr val="7F4595"/>
              </a:solidFill>
              <a:effectLst/>
            </a:endParaRPr>
          </a:p>
          <a:p>
            <a:r>
              <a:rPr lang="en-US" sz="1600" b="1" i="0" dirty="0">
                <a:solidFill>
                  <a:srgbClr val="7F4595"/>
                </a:solidFill>
                <a:effectLst/>
              </a:rPr>
              <a:t>Rapid Rehousing Housing (RRH)</a:t>
            </a:r>
            <a:endParaRPr lang="en-US" sz="1600" dirty="0">
              <a:solidFill>
                <a:srgbClr val="000000"/>
              </a:solidFill>
              <a:effectLst/>
            </a:endParaRPr>
          </a:p>
          <a:p>
            <a:r>
              <a:rPr lang="en-US" sz="1600" b="0" i="0" dirty="0">
                <a:solidFill>
                  <a:srgbClr val="000000"/>
                </a:solidFill>
                <a:effectLst/>
              </a:rPr>
              <a:t>The Rapid Rehousing program provides subsidized permanent housing with supportive services for up to 24 months</a:t>
            </a:r>
          </a:p>
          <a:p>
            <a:endParaRPr lang="en-US" sz="900" b="0" i="0" dirty="0">
              <a:solidFill>
                <a:srgbClr val="000000"/>
              </a:solidFill>
              <a:effectLst/>
            </a:endParaRPr>
          </a:p>
          <a:p>
            <a:r>
              <a:rPr lang="en-US" sz="1600" b="1" i="0" dirty="0">
                <a:solidFill>
                  <a:srgbClr val="7F4595"/>
                </a:solidFill>
                <a:effectLst/>
              </a:rPr>
              <a:t>Permanent Supportive Housing (PSH)</a:t>
            </a:r>
            <a:endParaRPr lang="en-US" sz="1600" dirty="0">
              <a:solidFill>
                <a:srgbClr val="000000"/>
              </a:solidFill>
              <a:effectLst/>
            </a:endParaRPr>
          </a:p>
          <a:p>
            <a:r>
              <a:rPr lang="en-US" sz="1600" b="0" i="0" dirty="0">
                <a:solidFill>
                  <a:srgbClr val="000000"/>
                </a:solidFill>
                <a:effectLst/>
              </a:rPr>
              <a:t>Provides homes and services for people in need of long-term support. Vouchers available for those who qualify as chronically homeless: HUD definition for housing status as well as a qualifying disability. </a:t>
            </a:r>
          </a:p>
          <a:p>
            <a:endParaRPr lang="en-US" sz="900" dirty="0">
              <a:solidFill>
                <a:srgbClr val="000000"/>
              </a:solidFill>
            </a:endParaRPr>
          </a:p>
          <a:p>
            <a:r>
              <a:rPr lang="en-US" sz="1600" b="1" i="0" dirty="0">
                <a:solidFill>
                  <a:srgbClr val="7F4595"/>
                </a:solidFill>
                <a:effectLst/>
              </a:rPr>
              <a:t>Affordable Housing Rentals</a:t>
            </a:r>
            <a:endParaRPr lang="en-US" sz="1600" dirty="0">
              <a:solidFill>
                <a:srgbClr val="000000"/>
              </a:solidFill>
              <a:effectLst/>
            </a:endParaRPr>
          </a:p>
          <a:p>
            <a:r>
              <a:rPr lang="en-US" sz="1600" b="0" i="0" dirty="0">
                <a:solidFill>
                  <a:srgbClr val="000000"/>
                </a:solidFill>
                <a:effectLst/>
              </a:rPr>
              <a:t>When ready to obtain own housing, tenants should look to spend no more than 30% of their income on rent each month</a:t>
            </a:r>
            <a:endParaRPr lang="en-US" sz="1600" dirty="0">
              <a:solidFill>
                <a:srgbClr val="133D98"/>
              </a:solidFill>
            </a:endParaRPr>
          </a:p>
        </p:txBody>
      </p:sp>
    </p:spTree>
    <p:extLst>
      <p:ext uri="{BB962C8B-B14F-4D97-AF65-F5344CB8AC3E}">
        <p14:creationId xmlns:p14="http://schemas.microsoft.com/office/powerpoint/2010/main" val="987436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6CAB3B-69F6-6D14-1770-82227208784F}"/>
              </a:ext>
            </a:extLst>
          </p:cNvPr>
          <p:cNvSpPr txBox="1"/>
          <p:nvPr/>
        </p:nvSpPr>
        <p:spPr>
          <a:xfrm>
            <a:off x="750014" y="284222"/>
            <a:ext cx="5959012" cy="523220"/>
          </a:xfrm>
          <a:prstGeom prst="rect">
            <a:avLst/>
          </a:prstGeom>
          <a:noFill/>
        </p:spPr>
        <p:txBody>
          <a:bodyPr wrap="square" rtlCol="0">
            <a:spAutoFit/>
          </a:bodyPr>
          <a:lstStyle/>
          <a:p>
            <a:pPr algn="l"/>
            <a:r>
              <a:rPr lang="en-US" sz="2800" b="1" i="0" dirty="0">
                <a:solidFill>
                  <a:srgbClr val="54437F"/>
                </a:solidFill>
                <a:effectLst/>
              </a:rPr>
              <a:t>Housing Continuum &amp; Services</a:t>
            </a:r>
            <a:endParaRPr lang="en-US" sz="2700" dirty="0">
              <a:solidFill>
                <a:srgbClr val="133D98"/>
              </a:solidFill>
              <a:latin typeface="Work Sans" pitchFamily="2" charset="77"/>
            </a:endParaRPr>
          </a:p>
        </p:txBody>
      </p:sp>
      <p:sp>
        <p:nvSpPr>
          <p:cNvPr id="3" name="TextBox 2">
            <a:extLst>
              <a:ext uri="{FF2B5EF4-FFF2-40B4-BE49-F238E27FC236}">
                <a16:creationId xmlns:a16="http://schemas.microsoft.com/office/drawing/2014/main" id="{0C419B37-1B33-0FC1-12E0-C95D11943600}"/>
              </a:ext>
            </a:extLst>
          </p:cNvPr>
          <p:cNvSpPr txBox="1"/>
          <p:nvPr/>
        </p:nvSpPr>
        <p:spPr>
          <a:xfrm>
            <a:off x="750014" y="1058238"/>
            <a:ext cx="6863138" cy="3277820"/>
          </a:xfrm>
          <a:prstGeom prst="rect">
            <a:avLst/>
          </a:prstGeom>
          <a:noFill/>
        </p:spPr>
        <p:txBody>
          <a:bodyPr wrap="square" rtlCol="0">
            <a:spAutoFit/>
          </a:bodyPr>
          <a:lstStyle/>
          <a:p>
            <a:r>
              <a:rPr lang="en-US" b="1" i="0" dirty="0">
                <a:solidFill>
                  <a:srgbClr val="7F4595"/>
                </a:solidFill>
                <a:effectLst/>
              </a:rPr>
              <a:t>Vouchers</a:t>
            </a:r>
            <a:endParaRPr lang="en-US" dirty="0">
              <a:solidFill>
                <a:srgbClr val="000000"/>
              </a:solidFill>
              <a:effectLst/>
            </a:endParaRPr>
          </a:p>
          <a:p>
            <a:r>
              <a:rPr lang="en-US" sz="1400" b="0" i="0" dirty="0">
                <a:solidFill>
                  <a:srgbClr val="000000"/>
                </a:solidFill>
                <a:effectLst/>
              </a:rPr>
              <a:t>Housing Choice Vouchers (HCV), formerly known as Section 8, are offered through Fort Wayne Housing Authority (FWHA) via waiting list; priority is given to those experiencing homelessness</a:t>
            </a:r>
          </a:p>
          <a:p>
            <a:endParaRPr lang="en-US" sz="1400" dirty="0">
              <a:solidFill>
                <a:srgbClr val="000000"/>
              </a:solidFill>
              <a:effectLst/>
            </a:endParaRPr>
          </a:p>
          <a:p>
            <a:r>
              <a:rPr lang="en-US" b="1" i="0" dirty="0">
                <a:solidFill>
                  <a:srgbClr val="7F4595"/>
                </a:solidFill>
                <a:effectLst/>
              </a:rPr>
              <a:t>Rental Assistance Programs</a:t>
            </a:r>
            <a:endParaRPr lang="en-US" dirty="0">
              <a:solidFill>
                <a:srgbClr val="000000"/>
              </a:solidFill>
              <a:effectLst/>
            </a:endParaRPr>
          </a:p>
          <a:p>
            <a:r>
              <a:rPr lang="en-US" sz="1400" b="0" i="0" dirty="0">
                <a:solidFill>
                  <a:srgbClr val="000000"/>
                </a:solidFill>
                <a:effectLst/>
              </a:rPr>
              <a:t>Other vouchers and rental assistance programs, such as RRH and PSH, may be available from time to time</a:t>
            </a:r>
          </a:p>
          <a:p>
            <a:endParaRPr lang="en-US" sz="1400" dirty="0">
              <a:solidFill>
                <a:srgbClr val="000000"/>
              </a:solidFill>
              <a:effectLst/>
            </a:endParaRPr>
          </a:p>
          <a:p>
            <a:r>
              <a:rPr lang="en-US" b="1" i="0" dirty="0">
                <a:solidFill>
                  <a:srgbClr val="7F4595"/>
                </a:solidFill>
                <a:effectLst/>
              </a:rPr>
              <a:t>Veterans Services</a:t>
            </a:r>
            <a:endParaRPr lang="en-US" dirty="0">
              <a:solidFill>
                <a:srgbClr val="000000"/>
              </a:solidFill>
              <a:effectLst/>
            </a:endParaRPr>
          </a:p>
          <a:p>
            <a:r>
              <a:rPr lang="en-US" sz="1400" b="0" i="0" dirty="0">
                <a:solidFill>
                  <a:srgbClr val="000000"/>
                </a:solidFill>
                <a:effectLst/>
              </a:rPr>
              <a:t>Based on veteran status, additional housing resources may be available. </a:t>
            </a:r>
            <a:endParaRPr lang="en-US" sz="1400" dirty="0">
              <a:solidFill>
                <a:srgbClr val="000000"/>
              </a:solidFill>
              <a:effectLst/>
            </a:endParaRPr>
          </a:p>
          <a:p>
            <a:r>
              <a:rPr lang="en-US" sz="1400" b="0" i="1" dirty="0">
                <a:solidFill>
                  <a:srgbClr val="000000"/>
                </a:solidFill>
                <a:effectLst/>
              </a:rPr>
              <a:t>Brightpoint (SSVF), VA (others)</a:t>
            </a:r>
            <a:endParaRPr lang="en-US" sz="1400" dirty="0">
              <a:solidFill>
                <a:srgbClr val="000000"/>
              </a:solidFill>
              <a:effectLst/>
            </a:endParaRPr>
          </a:p>
          <a:p>
            <a:pPr algn="l"/>
            <a:endParaRPr lang="en-US" sz="2700" dirty="0">
              <a:solidFill>
                <a:srgbClr val="133D98"/>
              </a:solidFill>
              <a:latin typeface="Work Sans" pitchFamily="2" charset="77"/>
            </a:endParaRPr>
          </a:p>
        </p:txBody>
      </p:sp>
    </p:spTree>
    <p:extLst>
      <p:ext uri="{BB962C8B-B14F-4D97-AF65-F5344CB8AC3E}">
        <p14:creationId xmlns:p14="http://schemas.microsoft.com/office/powerpoint/2010/main" val="2970998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E8483F-631C-C9F0-C77F-81EF7284DD71}"/>
              </a:ext>
            </a:extLst>
          </p:cNvPr>
          <p:cNvSpPr txBox="1"/>
          <p:nvPr/>
        </p:nvSpPr>
        <p:spPr>
          <a:xfrm>
            <a:off x="703779" y="883577"/>
            <a:ext cx="5959012" cy="523220"/>
          </a:xfrm>
          <a:prstGeom prst="rect">
            <a:avLst/>
          </a:prstGeom>
          <a:noFill/>
        </p:spPr>
        <p:txBody>
          <a:bodyPr wrap="square" rtlCol="0">
            <a:spAutoFit/>
          </a:bodyPr>
          <a:lstStyle/>
          <a:p>
            <a:pPr algn="l"/>
            <a:r>
              <a:rPr lang="en-US" sz="2800" b="1" i="0" dirty="0">
                <a:solidFill>
                  <a:srgbClr val="54437F"/>
                </a:solidFill>
                <a:effectLst/>
              </a:rPr>
              <a:t>Local Housing Statistics</a:t>
            </a:r>
            <a:endParaRPr lang="en-US" sz="2700" dirty="0">
              <a:solidFill>
                <a:srgbClr val="133D98"/>
              </a:solidFill>
              <a:latin typeface="Work Sans" pitchFamily="2" charset="77"/>
            </a:endParaRPr>
          </a:p>
        </p:txBody>
      </p:sp>
      <p:sp>
        <p:nvSpPr>
          <p:cNvPr id="3" name="TextBox 2">
            <a:extLst>
              <a:ext uri="{FF2B5EF4-FFF2-40B4-BE49-F238E27FC236}">
                <a16:creationId xmlns:a16="http://schemas.microsoft.com/office/drawing/2014/main" id="{0BCE4F9C-897D-C4B9-06B2-50C68163E5CA}"/>
              </a:ext>
            </a:extLst>
          </p:cNvPr>
          <p:cNvSpPr txBox="1"/>
          <p:nvPr/>
        </p:nvSpPr>
        <p:spPr>
          <a:xfrm>
            <a:off x="703779" y="1406797"/>
            <a:ext cx="7736441" cy="3647152"/>
          </a:xfrm>
          <a:prstGeom prst="rect">
            <a:avLst/>
          </a:prstGeom>
          <a:noFill/>
        </p:spPr>
        <p:txBody>
          <a:bodyPr wrap="square" rtlCol="0">
            <a:spAutoFit/>
          </a:bodyPr>
          <a:lstStyle/>
          <a:p>
            <a:r>
              <a:rPr lang="en-US" sz="1600" b="1" i="0" dirty="0">
                <a:solidFill>
                  <a:srgbClr val="54437F"/>
                </a:solidFill>
                <a:effectLst/>
              </a:rPr>
              <a:t>$20.94/</a:t>
            </a:r>
            <a:r>
              <a:rPr lang="en-US" sz="1600" b="1" i="0" dirty="0" err="1">
                <a:solidFill>
                  <a:srgbClr val="54437F"/>
                </a:solidFill>
                <a:effectLst/>
              </a:rPr>
              <a:t>hr</a:t>
            </a:r>
            <a:r>
              <a:rPr lang="en-US" sz="1600" b="1" i="0" dirty="0">
                <a:solidFill>
                  <a:srgbClr val="54437F"/>
                </a:solidFill>
                <a:effectLst/>
              </a:rPr>
              <a:t> or $43,560/yr </a:t>
            </a:r>
            <a:r>
              <a:rPr lang="en-US" sz="1600" i="0" dirty="0">
                <a:solidFill>
                  <a:srgbClr val="000000"/>
                </a:solidFill>
                <a:effectLst/>
              </a:rPr>
              <a:t>Full Time </a:t>
            </a:r>
            <a:r>
              <a:rPr lang="en-US" sz="1600" b="0" i="0" dirty="0">
                <a:solidFill>
                  <a:srgbClr val="000000"/>
                </a:solidFill>
                <a:effectLst/>
              </a:rPr>
              <a:t>Wage needed to afford Market Rate 2-Bedroom rental at $1089/</a:t>
            </a:r>
            <a:r>
              <a:rPr lang="en-US" sz="1600" b="0" i="0" dirty="0" err="1">
                <a:solidFill>
                  <a:srgbClr val="000000"/>
                </a:solidFill>
                <a:effectLst/>
              </a:rPr>
              <a:t>mo</a:t>
            </a:r>
            <a:endParaRPr lang="en-US" sz="1600" b="0" i="0" dirty="0">
              <a:solidFill>
                <a:srgbClr val="000000"/>
              </a:solidFill>
              <a:effectLst/>
            </a:endParaRPr>
          </a:p>
          <a:p>
            <a:endParaRPr lang="en-US" sz="900" dirty="0">
              <a:solidFill>
                <a:srgbClr val="000000"/>
              </a:solidFill>
            </a:endParaRPr>
          </a:p>
          <a:p>
            <a:r>
              <a:rPr lang="en-US" sz="1600" b="0" i="0" dirty="0">
                <a:solidFill>
                  <a:srgbClr val="54437F"/>
                </a:solidFill>
                <a:effectLst/>
              </a:rPr>
              <a:t>Since 2020, income needed for median rent is higher than average income of renter households</a:t>
            </a:r>
          </a:p>
          <a:p>
            <a:endParaRPr lang="en-US" sz="900" dirty="0">
              <a:solidFill>
                <a:srgbClr val="54437F"/>
              </a:solidFill>
            </a:endParaRPr>
          </a:p>
          <a:p>
            <a:r>
              <a:rPr lang="en-US" sz="1600" b="1" i="0" dirty="0">
                <a:solidFill>
                  <a:srgbClr val="54437F"/>
                </a:solidFill>
                <a:effectLst/>
              </a:rPr>
              <a:t>61.4% </a:t>
            </a:r>
            <a:r>
              <a:rPr lang="en-US" sz="1600" b="0" i="0" dirty="0">
                <a:solidFill>
                  <a:srgbClr val="000000"/>
                </a:solidFill>
                <a:effectLst/>
              </a:rPr>
              <a:t>Single parent households are </a:t>
            </a:r>
            <a:r>
              <a:rPr lang="en-US" sz="1600" b="1" i="0" dirty="0">
                <a:solidFill>
                  <a:srgbClr val="000000"/>
                </a:solidFill>
                <a:effectLst/>
              </a:rPr>
              <a:t>rent burdened</a:t>
            </a:r>
            <a:r>
              <a:rPr lang="en-US" sz="1600" b="0" i="0" dirty="0">
                <a:solidFill>
                  <a:srgbClr val="000000"/>
                </a:solidFill>
                <a:effectLst/>
              </a:rPr>
              <a:t>,  spending over 30% income on rent versus </a:t>
            </a:r>
            <a:r>
              <a:rPr lang="en-US" sz="1600" b="0" i="0" dirty="0">
                <a:solidFill>
                  <a:srgbClr val="54437F"/>
                </a:solidFill>
                <a:effectLst/>
              </a:rPr>
              <a:t>39.7%</a:t>
            </a:r>
            <a:r>
              <a:rPr lang="en-US" sz="1600" b="0" i="0" dirty="0">
                <a:solidFill>
                  <a:srgbClr val="000000"/>
                </a:solidFill>
                <a:effectLst/>
              </a:rPr>
              <a:t> for all households</a:t>
            </a:r>
            <a:endParaRPr lang="en-US" sz="1600" dirty="0">
              <a:solidFill>
                <a:srgbClr val="000000"/>
              </a:solidFill>
              <a:effectLst/>
            </a:endParaRPr>
          </a:p>
          <a:p>
            <a:endParaRPr lang="en-US" sz="900" dirty="0">
              <a:solidFill>
                <a:srgbClr val="54437F"/>
              </a:solidFill>
              <a:effectLst/>
            </a:endParaRPr>
          </a:p>
          <a:p>
            <a:r>
              <a:rPr lang="en-US" sz="1600" b="1" i="0" dirty="0">
                <a:solidFill>
                  <a:srgbClr val="54437F"/>
                </a:solidFill>
                <a:effectLst/>
              </a:rPr>
              <a:t>45% </a:t>
            </a:r>
            <a:r>
              <a:rPr lang="en-US" sz="1600" b="0" i="0" dirty="0">
                <a:solidFill>
                  <a:srgbClr val="000000"/>
                </a:solidFill>
                <a:effectLst/>
              </a:rPr>
              <a:t>increase in Allen County rent averages from 2017-2022</a:t>
            </a:r>
          </a:p>
          <a:p>
            <a:endParaRPr lang="en-US" sz="900" dirty="0">
              <a:solidFill>
                <a:srgbClr val="000000"/>
              </a:solidFill>
            </a:endParaRPr>
          </a:p>
          <a:p>
            <a:r>
              <a:rPr lang="en-US" sz="1600" b="1" i="0" dirty="0">
                <a:solidFill>
                  <a:srgbClr val="54437F"/>
                </a:solidFill>
                <a:effectLst/>
              </a:rPr>
              <a:t>Less than 8% </a:t>
            </a:r>
            <a:r>
              <a:rPr lang="en-US" sz="1600" b="0" i="0" dirty="0">
                <a:solidFill>
                  <a:srgbClr val="000000"/>
                </a:solidFill>
                <a:effectLst/>
              </a:rPr>
              <a:t>of available rentals are affordable for households at risk of homelessness; over 90% of these households are rent burdened</a:t>
            </a:r>
            <a:endParaRPr lang="en-US" sz="1600" dirty="0">
              <a:solidFill>
                <a:srgbClr val="000000"/>
              </a:solidFill>
              <a:effectLst/>
            </a:endParaRPr>
          </a:p>
          <a:p>
            <a:endParaRPr lang="en-US" sz="900" dirty="0">
              <a:solidFill>
                <a:srgbClr val="54437F"/>
              </a:solidFill>
              <a:effectLst/>
            </a:endParaRPr>
          </a:p>
          <a:p>
            <a:r>
              <a:rPr lang="en-US" sz="1000" b="0" i="0" dirty="0">
                <a:solidFill>
                  <a:srgbClr val="000000"/>
                </a:solidFill>
                <a:effectLst/>
              </a:rPr>
              <a:t>Sources: indianahousingdashboard.com, Prosperity Indiana, June 2024,</a:t>
            </a:r>
            <a:r>
              <a:rPr lang="en-US" sz="1000" b="1" i="0" dirty="0">
                <a:solidFill>
                  <a:srgbClr val="000000"/>
                </a:solidFill>
                <a:effectLst/>
              </a:rPr>
              <a:t> </a:t>
            </a:r>
            <a:r>
              <a:rPr lang="en-US" sz="1000" b="0" i="0" dirty="0">
                <a:solidFill>
                  <a:srgbClr val="000000"/>
                </a:solidFill>
                <a:effectLst/>
              </a:rPr>
              <a:t>local landlord conversations</a:t>
            </a:r>
            <a:endParaRPr lang="en-US" sz="1000" dirty="0">
              <a:solidFill>
                <a:srgbClr val="000000"/>
              </a:solidFill>
              <a:effectLst/>
            </a:endParaRPr>
          </a:p>
          <a:p>
            <a:pPr marL="457200" indent="-457200" algn="l">
              <a:buFont typeface="Arial" panose="020B0604020202020204" pitchFamily="34" charset="0"/>
              <a:buChar char="•"/>
            </a:pPr>
            <a:endParaRPr lang="en-US" sz="2700" dirty="0">
              <a:solidFill>
                <a:srgbClr val="133D98"/>
              </a:solidFill>
              <a:latin typeface="Work Sans" pitchFamily="2" charset="77"/>
            </a:endParaRPr>
          </a:p>
        </p:txBody>
      </p:sp>
    </p:spTree>
    <p:extLst>
      <p:ext uri="{BB962C8B-B14F-4D97-AF65-F5344CB8AC3E}">
        <p14:creationId xmlns:p14="http://schemas.microsoft.com/office/powerpoint/2010/main" val="3766028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900F04-ACE2-432A-CAF7-03654A237423}"/>
              </a:ext>
            </a:extLst>
          </p:cNvPr>
          <p:cNvSpPr txBox="1"/>
          <p:nvPr/>
        </p:nvSpPr>
        <p:spPr>
          <a:xfrm>
            <a:off x="1047965" y="1017141"/>
            <a:ext cx="5959012" cy="523220"/>
          </a:xfrm>
          <a:prstGeom prst="rect">
            <a:avLst/>
          </a:prstGeom>
          <a:noFill/>
        </p:spPr>
        <p:txBody>
          <a:bodyPr wrap="square" rtlCol="0">
            <a:spAutoFit/>
          </a:bodyPr>
          <a:lstStyle/>
          <a:p>
            <a:pPr algn="l"/>
            <a:r>
              <a:rPr lang="en-US" sz="2800" b="1" i="0" dirty="0">
                <a:solidFill>
                  <a:srgbClr val="54437F"/>
                </a:solidFill>
                <a:effectLst/>
              </a:rPr>
              <a:t>Renter Tips</a:t>
            </a:r>
            <a:endParaRPr lang="en-US" sz="2700" dirty="0">
              <a:solidFill>
                <a:srgbClr val="133D98"/>
              </a:solidFill>
              <a:latin typeface="Work Sans" pitchFamily="2" charset="77"/>
            </a:endParaRPr>
          </a:p>
        </p:txBody>
      </p:sp>
      <p:sp>
        <p:nvSpPr>
          <p:cNvPr id="3" name="TextBox 2">
            <a:extLst>
              <a:ext uri="{FF2B5EF4-FFF2-40B4-BE49-F238E27FC236}">
                <a16:creationId xmlns:a16="http://schemas.microsoft.com/office/drawing/2014/main" id="{132C8386-69CD-6273-3483-2EDFAA215D45}"/>
              </a:ext>
            </a:extLst>
          </p:cNvPr>
          <p:cNvSpPr txBox="1"/>
          <p:nvPr/>
        </p:nvSpPr>
        <p:spPr>
          <a:xfrm>
            <a:off x="1047965" y="1663809"/>
            <a:ext cx="7356297" cy="2308324"/>
          </a:xfrm>
          <a:prstGeom prst="rect">
            <a:avLst/>
          </a:prstGeom>
          <a:noFill/>
        </p:spPr>
        <p:txBody>
          <a:bodyPr wrap="square" rtlCol="0">
            <a:spAutoFit/>
          </a:bodyPr>
          <a:lstStyle/>
          <a:p>
            <a:pPr marL="285750" indent="-285750" algn="l">
              <a:buFont typeface="Arial" panose="020B0604020202020204" pitchFamily="34" charset="0"/>
              <a:buChar char="•"/>
            </a:pPr>
            <a:r>
              <a:rPr lang="en-US" sz="1600" b="0" i="0" dirty="0">
                <a:solidFill>
                  <a:srgbClr val="000000"/>
                </a:solidFill>
                <a:effectLst/>
              </a:rPr>
              <a:t>Know your lease: late payments, notice requirements; failure to pay rent for even one month may lead to eviction filing</a:t>
            </a:r>
          </a:p>
          <a:p>
            <a:pPr marL="285750" indent="-285750" algn="l">
              <a:buFont typeface="Arial" panose="020B0604020202020204" pitchFamily="34" charset="0"/>
              <a:buChar char="•"/>
            </a:pPr>
            <a:endParaRPr lang="en-US" sz="1600" dirty="0">
              <a:solidFill>
                <a:srgbClr val="000000"/>
              </a:solidFill>
              <a:latin typeface="Work Sans" pitchFamily="2" charset="77"/>
            </a:endParaRPr>
          </a:p>
          <a:p>
            <a:pPr marL="285750" indent="-285750" algn="l">
              <a:buFont typeface="Arial" panose="020B0604020202020204" pitchFamily="34" charset="0"/>
              <a:buChar char="•"/>
            </a:pPr>
            <a:r>
              <a:rPr lang="en-US" sz="1600" b="0" i="0" dirty="0">
                <a:solidFill>
                  <a:srgbClr val="000000"/>
                </a:solidFill>
                <a:effectLst/>
              </a:rPr>
              <a:t>Landlords want 3x the rent amount in monthly income</a:t>
            </a:r>
            <a:endParaRPr lang="en-US" sz="1600" b="0" i="0" dirty="0">
              <a:solidFill>
                <a:srgbClr val="000000"/>
              </a:solidFill>
              <a:effectLst/>
              <a:latin typeface="Work Sans" pitchFamily="2" charset="77"/>
            </a:endParaRPr>
          </a:p>
          <a:p>
            <a:pPr marL="285750" indent="-285750" algn="l">
              <a:buFont typeface="Arial" panose="020B0604020202020204" pitchFamily="34" charset="0"/>
              <a:buChar char="•"/>
            </a:pPr>
            <a:endParaRPr lang="en-US" sz="1600" dirty="0">
              <a:solidFill>
                <a:srgbClr val="000000"/>
              </a:solidFill>
              <a:latin typeface="Work Sans" pitchFamily="2" charset="77"/>
            </a:endParaRPr>
          </a:p>
          <a:p>
            <a:pPr marL="285750" indent="-285750" algn="l">
              <a:buFont typeface="Arial" panose="020B0604020202020204" pitchFamily="34" charset="0"/>
              <a:buChar char="•"/>
            </a:pPr>
            <a:r>
              <a:rPr lang="en-US" sz="1600" b="0" i="0" dirty="0">
                <a:solidFill>
                  <a:srgbClr val="000000"/>
                </a:solidFill>
                <a:effectLst/>
              </a:rPr>
              <a:t>Landlords screen for rental history, criminal history, and credit score; no credit is better than bad credit; eviction history makes it harder to obtain a new lease</a:t>
            </a:r>
          </a:p>
          <a:p>
            <a:pPr algn="l"/>
            <a:endParaRPr lang="en-US" sz="1600" b="0" i="0" dirty="0">
              <a:solidFill>
                <a:srgbClr val="000000"/>
              </a:solidFill>
              <a:effectLst/>
            </a:endParaRPr>
          </a:p>
          <a:p>
            <a:pPr marL="285750" indent="-285750" algn="l">
              <a:buFont typeface="Arial" panose="020B0604020202020204" pitchFamily="34" charset="0"/>
              <a:buChar char="•"/>
            </a:pPr>
            <a:r>
              <a:rPr lang="en-US" sz="1600" dirty="0">
                <a:solidFill>
                  <a:srgbClr val="000000"/>
                </a:solidFill>
              </a:rPr>
              <a:t>Be familiar with Renter’s Rights</a:t>
            </a:r>
            <a:endParaRPr lang="en-US" sz="1600" dirty="0">
              <a:solidFill>
                <a:srgbClr val="133D98"/>
              </a:solidFill>
            </a:endParaRPr>
          </a:p>
        </p:txBody>
      </p:sp>
    </p:spTree>
    <p:extLst>
      <p:ext uri="{BB962C8B-B14F-4D97-AF65-F5344CB8AC3E}">
        <p14:creationId xmlns:p14="http://schemas.microsoft.com/office/powerpoint/2010/main" val="30860192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wh-ppt-theme">
  <a:themeElements>
    <a:clrScheme name="EveryoneHOme">
      <a:dk1>
        <a:srgbClr val="000000"/>
      </a:dk1>
      <a:lt1>
        <a:srgbClr val="FFFFFF"/>
      </a:lt1>
      <a:dk2>
        <a:srgbClr val="584281"/>
      </a:dk2>
      <a:lt2>
        <a:srgbClr val="FDEAC0"/>
      </a:lt2>
      <a:accent1>
        <a:srgbClr val="F26449"/>
      </a:accent1>
      <a:accent2>
        <a:srgbClr val="00B2BA"/>
      </a:accent2>
      <a:accent3>
        <a:srgbClr val="55437E"/>
      </a:accent3>
      <a:accent4>
        <a:srgbClr val="FDB515"/>
      </a:accent4>
      <a:accent5>
        <a:srgbClr val="7F4593"/>
      </a:accent5>
      <a:accent6>
        <a:srgbClr val="F26449"/>
      </a:accent6>
      <a:hlink>
        <a:srgbClr val="00B2BA"/>
      </a:hlink>
      <a:folHlink>
        <a:srgbClr val="00B2BA"/>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txDef>
      <a:spPr>
        <a:noFill/>
      </a:spPr>
      <a:bodyPr wrap="square" rtlCol="0">
        <a:spAutoFit/>
      </a:bodyPr>
      <a:lstStyle>
        <a:defPPr algn="l">
          <a:defRPr sz="2700" dirty="0">
            <a:solidFill>
              <a:srgbClr val="133D98"/>
            </a:solidFill>
            <a:latin typeface="Work Sans" pitchFamily="2" charset="77"/>
          </a:defRPr>
        </a:defPPr>
      </a:lstStyle>
    </a:txDef>
  </a:objectDefaults>
  <a:extraClrSchemeLst/>
  <a:extLst>
    <a:ext uri="{05A4C25C-085E-4340-85A3-A5531E510DB2}">
      <thm15:themeFamily xmlns:thm15="http://schemas.microsoft.com/office/thememl/2012/main" name="swh-The Myths of Hospice" id="{5363A0FE-8081-2E43-B49C-059B5F05A724}" vid="{4F732AB2-6666-D34F-BD31-9A73EBF437A1}"/>
    </a:ext>
  </a:extLst>
</a:theme>
</file>

<file path=ppt/theme/theme2.xml><?xml version="1.0" encoding="utf-8"?>
<a:theme xmlns:a="http://schemas.openxmlformats.org/drawingml/2006/main" name="1_swh-ppt-theme">
  <a:themeElements>
    <a:clrScheme name="EveryoneHOme">
      <a:dk1>
        <a:srgbClr val="000000"/>
      </a:dk1>
      <a:lt1>
        <a:srgbClr val="FFFFFF"/>
      </a:lt1>
      <a:dk2>
        <a:srgbClr val="584281"/>
      </a:dk2>
      <a:lt2>
        <a:srgbClr val="FDEAC0"/>
      </a:lt2>
      <a:accent1>
        <a:srgbClr val="F26449"/>
      </a:accent1>
      <a:accent2>
        <a:srgbClr val="00B2BA"/>
      </a:accent2>
      <a:accent3>
        <a:srgbClr val="55437E"/>
      </a:accent3>
      <a:accent4>
        <a:srgbClr val="FDB515"/>
      </a:accent4>
      <a:accent5>
        <a:srgbClr val="7F4593"/>
      </a:accent5>
      <a:accent6>
        <a:srgbClr val="F26449"/>
      </a:accent6>
      <a:hlink>
        <a:srgbClr val="00B2BA"/>
      </a:hlink>
      <a:folHlink>
        <a:srgbClr val="00B2BA"/>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txDef>
      <a:spPr>
        <a:noFill/>
      </a:spPr>
      <a:bodyPr wrap="square" rtlCol="0">
        <a:spAutoFit/>
      </a:bodyPr>
      <a:lstStyle>
        <a:defPPr algn="l">
          <a:defRPr sz="2700" dirty="0">
            <a:solidFill>
              <a:srgbClr val="133D98"/>
            </a:solidFill>
            <a:latin typeface="Work Sans" pitchFamily="2" charset="77"/>
          </a:defRPr>
        </a:defPPr>
      </a:lstStyle>
    </a:txDef>
  </a:objectDefaults>
  <a:extraClrSchemeLst/>
  <a:extLst>
    <a:ext uri="{05A4C25C-085E-4340-85A3-A5531E510DB2}">
      <thm15:themeFamily xmlns:thm15="http://schemas.microsoft.com/office/thememl/2012/main" name="swh-The Myths of Hospice" id="{5363A0FE-8081-2E43-B49C-059B5F05A724}" vid="{4F732AB2-6666-D34F-BD31-9A73EBF437A1}"/>
    </a:ext>
  </a:extLst>
</a:theme>
</file>

<file path=ppt/theme/theme3.xml><?xml version="1.0" encoding="utf-8"?>
<a:theme xmlns:a="http://schemas.openxmlformats.org/drawingml/2006/main" name="5_swh-ppt-theme">
  <a:themeElements>
    <a:clrScheme name="EveryoneHOme">
      <a:dk1>
        <a:srgbClr val="000000"/>
      </a:dk1>
      <a:lt1>
        <a:srgbClr val="FFFFFF"/>
      </a:lt1>
      <a:dk2>
        <a:srgbClr val="584281"/>
      </a:dk2>
      <a:lt2>
        <a:srgbClr val="FDEAC0"/>
      </a:lt2>
      <a:accent1>
        <a:srgbClr val="F26449"/>
      </a:accent1>
      <a:accent2>
        <a:srgbClr val="00B2BA"/>
      </a:accent2>
      <a:accent3>
        <a:srgbClr val="55437E"/>
      </a:accent3>
      <a:accent4>
        <a:srgbClr val="FDB515"/>
      </a:accent4>
      <a:accent5>
        <a:srgbClr val="7F4593"/>
      </a:accent5>
      <a:accent6>
        <a:srgbClr val="F26449"/>
      </a:accent6>
      <a:hlink>
        <a:srgbClr val="00B2BA"/>
      </a:hlink>
      <a:folHlink>
        <a:srgbClr val="00B2BA"/>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txDef>
      <a:spPr>
        <a:noFill/>
      </a:spPr>
      <a:bodyPr wrap="square" rtlCol="0">
        <a:spAutoFit/>
      </a:bodyPr>
      <a:lstStyle>
        <a:defPPr algn="l">
          <a:defRPr sz="2700" dirty="0">
            <a:solidFill>
              <a:srgbClr val="133D98"/>
            </a:solidFill>
            <a:latin typeface="Work Sans" pitchFamily="2" charset="77"/>
          </a:defRPr>
        </a:defPPr>
      </a:lstStyle>
    </a:txDef>
  </a:objectDefaults>
  <a:extraClrSchemeLst/>
  <a:extLst>
    <a:ext uri="{05A4C25C-085E-4340-85A3-A5531E510DB2}">
      <thm15:themeFamily xmlns:thm15="http://schemas.microsoft.com/office/thememl/2012/main" name="swh-The Myths of Hospice" id="{5363A0FE-8081-2E43-B49C-059B5F05A724}" vid="{4F732AB2-6666-D34F-BD31-9A73EBF437A1}"/>
    </a:ext>
  </a:extLst>
</a:theme>
</file>

<file path=ppt/theme/theme4.xml><?xml version="1.0" encoding="utf-8"?>
<a:theme xmlns:a="http://schemas.openxmlformats.org/drawingml/2006/main" name="6_swh-ppt-theme">
  <a:themeElements>
    <a:clrScheme name="EveryoneHOme">
      <a:dk1>
        <a:srgbClr val="000000"/>
      </a:dk1>
      <a:lt1>
        <a:srgbClr val="FFFFFF"/>
      </a:lt1>
      <a:dk2>
        <a:srgbClr val="584281"/>
      </a:dk2>
      <a:lt2>
        <a:srgbClr val="FDEAC0"/>
      </a:lt2>
      <a:accent1>
        <a:srgbClr val="F26449"/>
      </a:accent1>
      <a:accent2>
        <a:srgbClr val="00B2BA"/>
      </a:accent2>
      <a:accent3>
        <a:srgbClr val="55437E"/>
      </a:accent3>
      <a:accent4>
        <a:srgbClr val="FDB515"/>
      </a:accent4>
      <a:accent5>
        <a:srgbClr val="7F4593"/>
      </a:accent5>
      <a:accent6>
        <a:srgbClr val="F26449"/>
      </a:accent6>
      <a:hlink>
        <a:srgbClr val="00B2BA"/>
      </a:hlink>
      <a:folHlink>
        <a:srgbClr val="00B2BA"/>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txDef>
      <a:spPr>
        <a:noFill/>
      </a:spPr>
      <a:bodyPr wrap="square" rtlCol="0">
        <a:spAutoFit/>
      </a:bodyPr>
      <a:lstStyle>
        <a:defPPr algn="l">
          <a:defRPr sz="2700" dirty="0">
            <a:solidFill>
              <a:srgbClr val="133D98"/>
            </a:solidFill>
            <a:latin typeface="Work Sans" pitchFamily="2" charset="77"/>
          </a:defRPr>
        </a:defPPr>
      </a:lstStyle>
    </a:txDef>
  </a:objectDefaults>
  <a:extraClrSchemeLst/>
  <a:extLst>
    <a:ext uri="{05A4C25C-085E-4340-85A3-A5531E510DB2}">
      <thm15:themeFamily xmlns:thm15="http://schemas.microsoft.com/office/thememl/2012/main" name="swh-The Myths of Hospice" id="{5363A0FE-8081-2E43-B49C-059B5F05A724}" vid="{4F732AB2-6666-D34F-BD31-9A73EBF437A1}"/>
    </a:ext>
  </a:extLst>
</a:theme>
</file>

<file path=ppt/theme/theme5.xml><?xml version="1.0" encoding="utf-8"?>
<a:theme xmlns:a="http://schemas.openxmlformats.org/drawingml/2006/main" name="2_swh-ppt-theme">
  <a:themeElements>
    <a:clrScheme name="EveryoneHOme">
      <a:dk1>
        <a:srgbClr val="000000"/>
      </a:dk1>
      <a:lt1>
        <a:srgbClr val="FFFFFF"/>
      </a:lt1>
      <a:dk2>
        <a:srgbClr val="584281"/>
      </a:dk2>
      <a:lt2>
        <a:srgbClr val="FDEAC0"/>
      </a:lt2>
      <a:accent1>
        <a:srgbClr val="F26449"/>
      </a:accent1>
      <a:accent2>
        <a:srgbClr val="00B2BA"/>
      </a:accent2>
      <a:accent3>
        <a:srgbClr val="55437E"/>
      </a:accent3>
      <a:accent4>
        <a:srgbClr val="FDB515"/>
      </a:accent4>
      <a:accent5>
        <a:srgbClr val="7F4593"/>
      </a:accent5>
      <a:accent6>
        <a:srgbClr val="F26449"/>
      </a:accent6>
      <a:hlink>
        <a:srgbClr val="00B2BA"/>
      </a:hlink>
      <a:folHlink>
        <a:srgbClr val="00B2BA"/>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txDef>
      <a:spPr>
        <a:noFill/>
      </a:spPr>
      <a:bodyPr wrap="square" rtlCol="0">
        <a:spAutoFit/>
      </a:bodyPr>
      <a:lstStyle>
        <a:defPPr algn="l">
          <a:defRPr sz="2700" dirty="0">
            <a:solidFill>
              <a:srgbClr val="133D98"/>
            </a:solidFill>
            <a:latin typeface="Work Sans" pitchFamily="2" charset="77"/>
          </a:defRPr>
        </a:defPPr>
      </a:lstStyle>
    </a:txDef>
  </a:objectDefaults>
  <a:extraClrSchemeLst/>
  <a:extLst>
    <a:ext uri="{05A4C25C-085E-4340-85A3-A5531E510DB2}">
      <thm15:themeFamily xmlns:thm15="http://schemas.microsoft.com/office/thememl/2012/main" name="swh-The Myths of Hospice" id="{5363A0FE-8081-2E43-B49C-059B5F05A724}" vid="{4F732AB2-6666-D34F-BD31-9A73EBF437A1}"/>
    </a:ext>
  </a:extLst>
</a:theme>
</file>

<file path=ppt/theme/theme6.xml><?xml version="1.0" encoding="utf-8"?>
<a:theme xmlns:a="http://schemas.openxmlformats.org/drawingml/2006/main" name="3_swh-ppt-theme">
  <a:themeElements>
    <a:clrScheme name="EveryoneHOme">
      <a:dk1>
        <a:srgbClr val="000000"/>
      </a:dk1>
      <a:lt1>
        <a:srgbClr val="FFFFFF"/>
      </a:lt1>
      <a:dk2>
        <a:srgbClr val="584281"/>
      </a:dk2>
      <a:lt2>
        <a:srgbClr val="FDEAC0"/>
      </a:lt2>
      <a:accent1>
        <a:srgbClr val="F26449"/>
      </a:accent1>
      <a:accent2>
        <a:srgbClr val="00B2BA"/>
      </a:accent2>
      <a:accent3>
        <a:srgbClr val="55437E"/>
      </a:accent3>
      <a:accent4>
        <a:srgbClr val="FDB515"/>
      </a:accent4>
      <a:accent5>
        <a:srgbClr val="7F4593"/>
      </a:accent5>
      <a:accent6>
        <a:srgbClr val="F26449"/>
      </a:accent6>
      <a:hlink>
        <a:srgbClr val="00B2BA"/>
      </a:hlink>
      <a:folHlink>
        <a:srgbClr val="00B2BA"/>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txDef>
      <a:spPr>
        <a:noFill/>
      </a:spPr>
      <a:bodyPr wrap="square" rtlCol="0">
        <a:spAutoFit/>
      </a:bodyPr>
      <a:lstStyle>
        <a:defPPr algn="l">
          <a:defRPr sz="2700" dirty="0">
            <a:solidFill>
              <a:srgbClr val="133D98"/>
            </a:solidFill>
            <a:latin typeface="Work Sans" pitchFamily="2" charset="77"/>
          </a:defRPr>
        </a:defPPr>
      </a:lstStyle>
    </a:txDef>
  </a:objectDefaults>
  <a:extraClrSchemeLst/>
  <a:extLst>
    <a:ext uri="{05A4C25C-085E-4340-85A3-A5531E510DB2}">
      <thm15:themeFamily xmlns:thm15="http://schemas.microsoft.com/office/thememl/2012/main" name="swh-The Myths of Hospice" id="{5363A0FE-8081-2E43-B49C-059B5F05A724}" vid="{4F732AB2-6666-D34F-BD31-9A73EBF437A1}"/>
    </a:ext>
  </a:extLst>
</a:theme>
</file>

<file path=ppt/theme/theme7.xml><?xml version="1.0" encoding="utf-8"?>
<a:theme xmlns:a="http://schemas.openxmlformats.org/drawingml/2006/main" name="4_swh-ppt-theme">
  <a:themeElements>
    <a:clrScheme name="EveryoneHOme">
      <a:dk1>
        <a:srgbClr val="000000"/>
      </a:dk1>
      <a:lt1>
        <a:srgbClr val="FFFFFF"/>
      </a:lt1>
      <a:dk2>
        <a:srgbClr val="584281"/>
      </a:dk2>
      <a:lt2>
        <a:srgbClr val="FDEAC0"/>
      </a:lt2>
      <a:accent1>
        <a:srgbClr val="F26449"/>
      </a:accent1>
      <a:accent2>
        <a:srgbClr val="00B2BA"/>
      </a:accent2>
      <a:accent3>
        <a:srgbClr val="55437E"/>
      </a:accent3>
      <a:accent4>
        <a:srgbClr val="FDB515"/>
      </a:accent4>
      <a:accent5>
        <a:srgbClr val="7F4593"/>
      </a:accent5>
      <a:accent6>
        <a:srgbClr val="F26449"/>
      </a:accent6>
      <a:hlink>
        <a:srgbClr val="00B2BA"/>
      </a:hlink>
      <a:folHlink>
        <a:srgbClr val="00B2BA"/>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txDef>
      <a:spPr>
        <a:noFill/>
      </a:spPr>
      <a:bodyPr wrap="square" rtlCol="0">
        <a:spAutoFit/>
      </a:bodyPr>
      <a:lstStyle>
        <a:defPPr algn="l">
          <a:defRPr sz="2700" dirty="0">
            <a:solidFill>
              <a:srgbClr val="133D98"/>
            </a:solidFill>
            <a:latin typeface="Work Sans" pitchFamily="2" charset="77"/>
          </a:defRPr>
        </a:defPPr>
      </a:lstStyle>
    </a:txDef>
  </a:objectDefaults>
  <a:extraClrSchemeLst/>
  <a:extLst>
    <a:ext uri="{05A4C25C-085E-4340-85A3-A5531E510DB2}">
      <thm15:themeFamily xmlns:thm15="http://schemas.microsoft.com/office/thememl/2012/main" name="swh-The Myths of Hospice" id="{5363A0FE-8081-2E43-B49C-059B5F05A724}" vid="{4F732AB2-6666-D34F-BD31-9A73EBF437A1}"/>
    </a:ext>
  </a:extLst>
</a:theme>
</file>

<file path=docProps/app.xml><?xml version="1.0" encoding="utf-8"?>
<Properties xmlns="http://schemas.openxmlformats.org/officeDocument/2006/extended-properties" xmlns:vt="http://schemas.openxmlformats.org/officeDocument/2006/docPropsVTypes">
  <Template>swh-ppt-theme</Template>
  <TotalTime>143</TotalTime>
  <Words>1129</Words>
  <Application>Microsoft Office PowerPoint</Application>
  <PresentationFormat>On-screen Show (16:9)</PresentationFormat>
  <Paragraphs>97</Paragraphs>
  <Slides>12</Slides>
  <Notes>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12</vt:i4>
      </vt:variant>
    </vt:vector>
  </HeadingPairs>
  <TitlesOfParts>
    <vt:vector size="24" baseType="lpstr">
      <vt:lpstr>Arial</vt:lpstr>
      <vt:lpstr>Candara</vt:lpstr>
      <vt:lpstr>Symbol</vt:lpstr>
      <vt:lpstr>Work Sans</vt:lpstr>
      <vt:lpstr>YACgEev4gKc 0</vt:lpstr>
      <vt:lpstr>swh-ppt-theme</vt:lpstr>
      <vt:lpstr>1_swh-ppt-theme</vt:lpstr>
      <vt:lpstr>5_swh-ppt-theme</vt:lpstr>
      <vt:lpstr>6_swh-ppt-theme</vt:lpstr>
      <vt:lpstr>2_swh-ppt-theme</vt:lpstr>
      <vt:lpstr>3_swh-ppt-theme</vt:lpstr>
      <vt:lpstr>4_swh-ppt-theme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dc:creator>
  <cp:lastModifiedBy>Jennifer Rutkowski-Smith</cp:lastModifiedBy>
  <cp:revision>13</cp:revision>
  <dcterms:created xsi:type="dcterms:W3CDTF">2023-02-22T14:35:08Z</dcterms:created>
  <dcterms:modified xsi:type="dcterms:W3CDTF">2024-08-30T14:01:05Z</dcterms:modified>
</cp:coreProperties>
</file>