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4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83" r:id="rId4"/>
    <p:sldMasterId id="2147483908" r:id="rId5"/>
  </p:sldMasterIdLst>
  <p:notesMasterIdLst>
    <p:notesMasterId r:id="rId29"/>
  </p:notesMasterIdLst>
  <p:handoutMasterIdLst>
    <p:handoutMasterId r:id="rId30"/>
  </p:handoutMasterIdLst>
  <p:sldIdLst>
    <p:sldId id="325" r:id="rId6"/>
    <p:sldId id="797" r:id="rId7"/>
    <p:sldId id="795" r:id="rId8"/>
    <p:sldId id="798" r:id="rId9"/>
    <p:sldId id="794" r:id="rId10"/>
    <p:sldId id="796" r:id="rId11"/>
    <p:sldId id="343" r:id="rId12"/>
    <p:sldId id="345" r:id="rId13"/>
    <p:sldId id="346" r:id="rId14"/>
    <p:sldId id="356" r:id="rId15"/>
    <p:sldId id="787" r:id="rId16"/>
    <p:sldId id="348" r:id="rId17"/>
    <p:sldId id="355" r:id="rId18"/>
    <p:sldId id="354" r:id="rId19"/>
    <p:sldId id="368" r:id="rId20"/>
    <p:sldId id="367" r:id="rId21"/>
    <p:sldId id="363" r:id="rId22"/>
    <p:sldId id="788" r:id="rId23"/>
    <p:sldId id="312" r:id="rId24"/>
    <p:sldId id="789" r:id="rId25"/>
    <p:sldId id="340" r:id="rId26"/>
    <p:sldId id="791" r:id="rId27"/>
    <p:sldId id="790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5394" autoAdjust="0"/>
  </p:normalViewPr>
  <p:slideViewPr>
    <p:cSldViewPr snapToGrid="0">
      <p:cViewPr varScale="1">
        <p:scale>
          <a:sx n="97" d="100"/>
          <a:sy n="97" d="100"/>
        </p:scale>
        <p:origin x="144" y="77"/>
      </p:cViewPr>
      <p:guideLst/>
    </p:cSldViewPr>
  </p:slideViewPr>
  <p:outlineViewPr>
    <p:cViewPr>
      <p:scale>
        <a:sx n="33" d="100"/>
        <a:sy n="33" d="100"/>
      </p:scale>
      <p:origin x="0" y="-403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-2069"/>
    </p:cViewPr>
  </p:sorterViewPr>
  <p:notesViewPr>
    <p:cSldViewPr snapToGrid="0">
      <p:cViewPr varScale="1">
        <p:scale>
          <a:sx n="67" d="100"/>
          <a:sy n="67" d="100"/>
        </p:scale>
        <p:origin x="312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ingov-my.sharepoint.com/personal/mlown_health_in_gov/Documents/Documents/Data%20Requests/linzi/FIMRreportingformGRAPHScombined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ingov-my.sharepoint.com/personal/mlown_health_in_gov/Documents/Documents/Data%20Requests/linzi/FIMRreportingformGRAPHScombined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ingov-my.sharepoint.com/personal/mlown_health_in_gov/Documents/Documents/Data%20Requests/linzi/FIMRreportingformGRAPHScombined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ingov-my.sharepoint.com/personal/mlown_health_in_gov/Documents/Documents/Data%20Requests/linzi/FIMRreportingformGRAPHScombined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ingov-my.sharepoint.com/personal/mlown_health_in_gov/Documents/Documents/Data%20Requests/linzi/FIMRreportingformGRAPHScombined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ingov-my.sharepoint.com/personal/mlown_health_in_gov/Documents/Documents/Data%20Requests/linzi/FIMRreportingformGRAPHScombined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ingov-my.sharepoint.com/personal/mlown_health_in_gov/Documents/Documents/Data%20Requests/linzi/FIMRreportingformGRAPHScombined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ingov-my.sharepoint.com/personal/mlown_health_in_gov/Documents/Documents/Data%20Requests/linzi/FIMRreportingformGRAPHScombined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ingov-my.sharepoint.com/personal/mlown_health_in_gov/Documents/Documents/Data%20Requests/linzi/FIMRreportingformGRAPHScombined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Infant</c:v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'Section 2'!$A$1:$A$8</c:f>
              <c:strCache>
                <c:ptCount val="7"/>
                <c:pt idx="0">
                  <c:v>&lt;1000g Extremely Low</c:v>
                </c:pt>
                <c:pt idx="1">
                  <c:v>1000-1499g Very Low</c:v>
                </c:pt>
                <c:pt idx="2">
                  <c:v>1500-2499g Low</c:v>
                </c:pt>
                <c:pt idx="3">
                  <c:v>2500-3999g Normal</c:v>
                </c:pt>
                <c:pt idx="4">
                  <c:v>4000g+</c:v>
                </c:pt>
                <c:pt idx="5">
                  <c:v>N/A</c:v>
                </c:pt>
                <c:pt idx="6">
                  <c:v>Missing/Unknown</c:v>
                </c:pt>
              </c:strCache>
            </c:strRef>
          </c:cat>
          <c:val>
            <c:numRef>
              <c:f>'Section 2'!$B$1:$B$8</c:f>
              <c:numCache>
                <c:formatCode>General</c:formatCode>
                <c:ptCount val="7"/>
                <c:pt idx="0">
                  <c:v>49</c:v>
                </c:pt>
                <c:pt idx="1">
                  <c:v>6</c:v>
                </c:pt>
                <c:pt idx="2">
                  <c:v>12</c:v>
                </c:pt>
                <c:pt idx="3">
                  <c:v>45</c:v>
                </c:pt>
                <c:pt idx="4">
                  <c:v>1</c:v>
                </c:pt>
                <c:pt idx="5">
                  <c:v>0</c:v>
                </c:pt>
                <c:pt idx="6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2D-4D4D-B762-A6B308CCD4A9}"/>
            </c:ext>
          </c:extLst>
        </c:ser>
        <c:ser>
          <c:idx val="1"/>
          <c:order val="1"/>
          <c:tx>
            <c:v>Fetal</c:v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accent4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'Section 2'!$A$1:$A$8</c:f>
              <c:strCache>
                <c:ptCount val="7"/>
                <c:pt idx="0">
                  <c:v>&lt;1000g Extremely Low</c:v>
                </c:pt>
                <c:pt idx="1">
                  <c:v>1000-1499g Very Low</c:v>
                </c:pt>
                <c:pt idx="2">
                  <c:v>1500-2499g Low</c:v>
                </c:pt>
                <c:pt idx="3">
                  <c:v>2500-3999g Normal</c:v>
                </c:pt>
                <c:pt idx="4">
                  <c:v>4000g+</c:v>
                </c:pt>
                <c:pt idx="5">
                  <c:v>N/A</c:v>
                </c:pt>
                <c:pt idx="6">
                  <c:v>Missing/Unknown</c:v>
                </c:pt>
              </c:strCache>
            </c:strRef>
          </c:cat>
          <c:val>
            <c:numRef>
              <c:f>'Section 2'!$C$1:$C$8</c:f>
              <c:numCache>
                <c:formatCode>General</c:formatCode>
                <c:ptCount val="7"/>
                <c:pt idx="0">
                  <c:v>27</c:v>
                </c:pt>
                <c:pt idx="1">
                  <c:v>4</c:v>
                </c:pt>
                <c:pt idx="2">
                  <c:v>17</c:v>
                </c:pt>
                <c:pt idx="3">
                  <c:v>16</c:v>
                </c:pt>
                <c:pt idx="4">
                  <c:v>2</c:v>
                </c:pt>
                <c:pt idx="5">
                  <c:v>1</c:v>
                </c:pt>
                <c:pt idx="6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92D-4D4D-B762-A6B308CCD4A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01285296"/>
        <c:axId val="401286736"/>
      </c:barChart>
      <c:catAx>
        <c:axId val="401285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n-US"/>
          </a:p>
        </c:txPr>
        <c:crossAx val="401286736"/>
        <c:crosses val="autoZero"/>
        <c:auto val="1"/>
        <c:lblAlgn val="ctr"/>
        <c:lblOffset val="100"/>
        <c:noMultiLvlLbl val="0"/>
      </c:catAx>
      <c:valAx>
        <c:axId val="401286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n-US"/>
          </a:p>
        </c:txPr>
        <c:crossAx val="401285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92487045943950841"/>
          <c:y val="6.0148238828921403E-2"/>
          <c:w val="6.8149752542699213E-2"/>
          <c:h val="0.1410086529451913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D59-458E-A80D-07633EA86E5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D59-458E-A80D-07633EA86E5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D59-458E-A80D-07633EA86E5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D59-458E-A80D-07633EA86E5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D59-458E-A80D-07633EA86E50}"/>
              </c:ext>
            </c:extLst>
          </c:dPt>
          <c:dLbls>
            <c:dLbl>
              <c:idx val="1"/>
              <c:layout>
                <c:manualLayout>
                  <c:x val="6.51890482398957E-2"/>
                  <c:y val="-4.1966780905983748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55E56FF-D7AB-436D-A8C6-D962C85A516C}" type="CATEGORYNAME">
                      <a:rPr lang="en-US" sz="2000"/>
                      <a:pPr>
                        <a:defRPr sz="2000"/>
                      </a:pPr>
                      <a:t>[CATEGORY NAME]</a:t>
                    </a:fld>
                    <a:r>
                      <a:rPr lang="en-US" sz="2000" baseline="0" dirty="0"/>
                      <a:t>
</a:t>
                    </a:r>
                    <a:fld id="{C104EB7F-22EC-454D-A328-EA0E821C114A}" type="PERCENTAGE">
                      <a:rPr lang="en-US" sz="2000" baseline="0"/>
                      <a:pPr>
                        <a:defRPr sz="2000"/>
                      </a:pPr>
                      <a:t>[PERCENTAGE]</a:t>
                    </a:fld>
                    <a:endParaRPr lang="en-US" sz="2000" baseline="0" dirty="0"/>
                  </a:p>
                </c:rich>
              </c:tx>
              <c:spPr>
                <a:solidFill>
                  <a:prstClr val="white"/>
                </a:solidFill>
                <a:ln>
                  <a:solidFill>
                    <a:srgbClr val="000000">
                      <a:lumMod val="25000"/>
                      <a:lumOff val="75000"/>
                    </a:srgb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3175281544826453"/>
                      <c:h val="0.1656363885269737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D59-458E-A80D-07633EA86E50}"/>
                </c:ext>
              </c:extLst>
            </c:dLbl>
            <c:dLbl>
              <c:idx val="2"/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00C4642-481C-466E-8075-89560DEC9F64}" type="CATEGORYNAME">
                      <a:rPr lang="en-US" sz="2000"/>
                      <a:pPr>
                        <a:defRPr sz="2000"/>
                      </a:pPr>
                      <a:t>[CATEGORY NAME]</a:t>
                    </a:fld>
                    <a:r>
                      <a:rPr lang="en-US" sz="2000" baseline="0" dirty="0"/>
                      <a:t>
</a:t>
                    </a:r>
                    <a:fld id="{7A501AD8-D648-469A-95C0-2EFCDD082E0E}" type="PERCENTAGE">
                      <a:rPr lang="en-US" sz="2000" baseline="0"/>
                      <a:pPr>
                        <a:defRPr sz="2000"/>
                      </a:pPr>
                      <a:t>[PERCENTAGE]</a:t>
                    </a:fld>
                    <a:endParaRPr lang="en-US" sz="2000" baseline="0" dirty="0"/>
                  </a:p>
                </c:rich>
              </c:tx>
              <c:spPr>
                <a:solidFill>
                  <a:prstClr val="white"/>
                </a:solidFill>
                <a:ln>
                  <a:solidFill>
                    <a:srgbClr val="000000">
                      <a:lumMod val="25000"/>
                      <a:lumOff val="75000"/>
                    </a:srgb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9333347021322464"/>
                      <c:h val="0.285049991502860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0D59-458E-A80D-07633EA86E50}"/>
                </c:ext>
              </c:extLst>
            </c:dLbl>
            <c:dLbl>
              <c:idx val="3"/>
              <c:layout>
                <c:manualLayout>
                  <c:x val="-1.3037809647979139E-3"/>
                  <c:y val="5.0959232613908861E-2"/>
                </c:manualLayout>
              </c:layout>
              <c:spPr>
                <a:solidFill>
                  <a:prstClr val="white"/>
                </a:solidFill>
                <a:ln>
                  <a:solidFill>
                    <a:srgbClr val="000000">
                      <a:lumMod val="25000"/>
                      <a:lumOff val="75000"/>
                    </a:srgb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7-0D59-458E-A80D-07633EA86E50}"/>
                </c:ext>
              </c:extLst>
            </c:dLbl>
            <c:dLbl>
              <c:idx val="4"/>
              <c:spPr>
                <a:solidFill>
                  <a:prstClr val="white"/>
                </a:solidFill>
                <a:ln>
                  <a:solidFill>
                    <a:srgbClr val="000000">
                      <a:lumMod val="25000"/>
                      <a:lumOff val="75000"/>
                    </a:srgb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9-0D59-458E-A80D-07633EA86E50}"/>
                </c:ext>
              </c:extLst>
            </c:dLbl>
            <c:spPr>
              <a:solidFill>
                <a:prstClr val="white"/>
              </a:solidFill>
              <a:ln>
                <a:solidFill>
                  <a:srgbClr val="000000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'COD Graph'!$G$5:$G$9</c:f>
              <c:strCache>
                <c:ptCount val="5"/>
                <c:pt idx="0">
                  <c:v>Congenital anomalies</c:v>
                </c:pt>
                <c:pt idx="1">
                  <c:v>Prematurity</c:v>
                </c:pt>
                <c:pt idx="2">
                  <c:v>SUIDS/Unsafe Sleep</c:v>
                </c:pt>
                <c:pt idx="3">
                  <c:v>Unknown/No data</c:v>
                </c:pt>
                <c:pt idx="4">
                  <c:v>Other conditions</c:v>
                </c:pt>
              </c:strCache>
            </c:strRef>
          </c:cat>
          <c:val>
            <c:numRef>
              <c:f>'COD Graph'!$H$5:$H$9</c:f>
              <c:numCache>
                <c:formatCode>General</c:formatCode>
                <c:ptCount val="5"/>
                <c:pt idx="0">
                  <c:v>7</c:v>
                </c:pt>
                <c:pt idx="1">
                  <c:v>14</c:v>
                </c:pt>
                <c:pt idx="2">
                  <c:v>9</c:v>
                </c:pt>
                <c:pt idx="3">
                  <c:v>3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D59-458E-A80D-07633EA86E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2023 Allen</a:t>
            </a:r>
            <a:r>
              <a:rPr lang="en-US" baseline="0"/>
              <a:t> County Infant Deaths</a:t>
            </a:r>
            <a:r>
              <a:rPr lang="en-US"/>
              <a:t> by Zip</a:t>
            </a:r>
            <a:r>
              <a:rPr lang="en-US" baseline="0"/>
              <a:t> Code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DD3-4EF4-B3C6-87598D3D422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DD3-4EF4-B3C6-87598D3D422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DD3-4EF4-B3C6-87598D3D422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DD3-4EF4-B3C6-87598D3D422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DD3-4EF4-B3C6-87598D3D422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DD3-4EF4-B3C6-87598D3D422D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9DD3-4EF4-B3C6-87598D3D422D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9DD3-4EF4-B3C6-87598D3D422D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9DD3-4EF4-B3C6-87598D3D422D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9DD3-4EF4-B3C6-87598D3D422D}"/>
              </c:ext>
            </c:extLst>
          </c:dPt>
          <c:dLbls>
            <c:spPr>
              <a:solidFill>
                <a:prstClr val="white"/>
              </a:solidFill>
              <a:ln>
                <a:solidFill>
                  <a:srgbClr val="000000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'Zip Codes '!$I$7:$I$16</c:f>
              <c:strCache>
                <c:ptCount val="10"/>
                <c:pt idx="0">
                  <c:v>46808</c:v>
                </c:pt>
                <c:pt idx="1">
                  <c:v>46805</c:v>
                </c:pt>
                <c:pt idx="2">
                  <c:v>46816</c:v>
                </c:pt>
                <c:pt idx="3">
                  <c:v>46806</c:v>
                </c:pt>
                <c:pt idx="4">
                  <c:v>46807</c:v>
                </c:pt>
                <c:pt idx="5">
                  <c:v>46803</c:v>
                </c:pt>
                <c:pt idx="6">
                  <c:v>46825</c:v>
                </c:pt>
                <c:pt idx="7">
                  <c:v>46815</c:v>
                </c:pt>
                <c:pt idx="8">
                  <c:v>9 other zip codes combined</c:v>
                </c:pt>
                <c:pt idx="9">
                  <c:v>Unknown</c:v>
                </c:pt>
              </c:strCache>
            </c:strRef>
          </c:cat>
          <c:val>
            <c:numRef>
              <c:f>'Zip Codes '!$J$7:$J$16</c:f>
              <c:numCache>
                <c:formatCode>General</c:formatCode>
                <c:ptCount val="10"/>
                <c:pt idx="0">
                  <c:v>3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  <c:pt idx="4">
                  <c:v>0</c:v>
                </c:pt>
                <c:pt idx="5">
                  <c:v>2</c:v>
                </c:pt>
                <c:pt idx="6">
                  <c:v>1</c:v>
                </c:pt>
                <c:pt idx="7">
                  <c:v>2</c:v>
                </c:pt>
                <c:pt idx="8">
                  <c:v>11</c:v>
                </c:pt>
                <c:pt idx="9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9DD3-4EF4-B3C6-87598D3D42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Infant</c:v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'[FIMRreportingformGRAPHScombined.xlsx]Section 2'!$I$1:$I$7</c:f>
              <c:strCache>
                <c:ptCount val="7"/>
                <c:pt idx="0">
                  <c:v>&lt;20 Weeks</c:v>
                </c:pt>
                <c:pt idx="1">
                  <c:v>20-24 Weeks</c:v>
                </c:pt>
                <c:pt idx="2">
                  <c:v>25-29 Weeks</c:v>
                </c:pt>
                <c:pt idx="3">
                  <c:v>30-34 Weeks</c:v>
                </c:pt>
                <c:pt idx="4">
                  <c:v>35-39 Weeks</c:v>
                </c:pt>
                <c:pt idx="5">
                  <c:v>40+ Weeks</c:v>
                </c:pt>
                <c:pt idx="6">
                  <c:v>Missing</c:v>
                </c:pt>
              </c:strCache>
            </c:strRef>
          </c:cat>
          <c:val>
            <c:numRef>
              <c:f>'[FIMRreportingformGRAPHScombined.xlsx]Section 2'!$J$1:$J$7</c:f>
              <c:numCache>
                <c:formatCode>General</c:formatCode>
                <c:ptCount val="7"/>
                <c:pt idx="0">
                  <c:v>6</c:v>
                </c:pt>
                <c:pt idx="1">
                  <c:v>34</c:v>
                </c:pt>
                <c:pt idx="2">
                  <c:v>13</c:v>
                </c:pt>
                <c:pt idx="3">
                  <c:v>12</c:v>
                </c:pt>
                <c:pt idx="4">
                  <c:v>46</c:v>
                </c:pt>
                <c:pt idx="5">
                  <c:v>4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2E-4F98-9430-04B1653EFDB2}"/>
            </c:ext>
          </c:extLst>
        </c:ser>
        <c:ser>
          <c:idx val="1"/>
          <c:order val="1"/>
          <c:tx>
            <c:v>Fetal</c:v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accent4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'[FIMRreportingformGRAPHScombined.xlsx]Section 2'!$I$1:$I$7</c:f>
              <c:strCache>
                <c:ptCount val="7"/>
                <c:pt idx="0">
                  <c:v>&lt;20 Weeks</c:v>
                </c:pt>
                <c:pt idx="1">
                  <c:v>20-24 Weeks</c:v>
                </c:pt>
                <c:pt idx="2">
                  <c:v>25-29 Weeks</c:v>
                </c:pt>
                <c:pt idx="3">
                  <c:v>30-34 Weeks</c:v>
                </c:pt>
                <c:pt idx="4">
                  <c:v>35-39 Weeks</c:v>
                </c:pt>
                <c:pt idx="5">
                  <c:v>40+ Weeks</c:v>
                </c:pt>
                <c:pt idx="6">
                  <c:v>Missing</c:v>
                </c:pt>
              </c:strCache>
            </c:strRef>
          </c:cat>
          <c:val>
            <c:numRef>
              <c:f>'[FIMRreportingformGRAPHScombined.xlsx]Section 2'!$K$1:$K$7</c:f>
              <c:numCache>
                <c:formatCode>General</c:formatCode>
                <c:ptCount val="7"/>
                <c:pt idx="0">
                  <c:v>0</c:v>
                </c:pt>
                <c:pt idx="1">
                  <c:v>21</c:v>
                </c:pt>
                <c:pt idx="2">
                  <c:v>8</c:v>
                </c:pt>
                <c:pt idx="3">
                  <c:v>13</c:v>
                </c:pt>
                <c:pt idx="4">
                  <c:v>25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12E-4F98-9430-04B1653EFDB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21940000"/>
        <c:axId val="401101344"/>
      </c:barChart>
      <c:catAx>
        <c:axId val="621940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n-US"/>
          </a:p>
        </c:txPr>
        <c:crossAx val="401101344"/>
        <c:crosses val="autoZero"/>
        <c:auto val="1"/>
        <c:lblAlgn val="ctr"/>
        <c:lblOffset val="100"/>
        <c:noMultiLvlLbl val="0"/>
      </c:catAx>
      <c:valAx>
        <c:axId val="401101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n-US"/>
          </a:p>
        </c:txPr>
        <c:crossAx val="621940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92487045943950841"/>
          <c:y val="6.7315328909190925E-2"/>
          <c:w val="6.8149752542699213E-2"/>
          <c:h val="0.1494992066365508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Infant</c:v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accent6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'[FIMRreportingformGRAPHScombined.xlsx]Section 3'!$L$1:$L$6</c:f>
              <c:strCache>
                <c:ptCount val="6"/>
                <c:pt idx="0">
                  <c:v>&lt;18.5 Underweight</c:v>
                </c:pt>
                <c:pt idx="1">
                  <c:v>18.5-24.9 Healthy Weight</c:v>
                </c:pt>
                <c:pt idx="2">
                  <c:v>25.0-29.9 Class I Obesity</c:v>
                </c:pt>
                <c:pt idx="3">
                  <c:v>30.0-39.9 Class II Obesity</c:v>
                </c:pt>
                <c:pt idx="4">
                  <c:v>&gt;40 Class III Obesity / Extreme Obesity</c:v>
                </c:pt>
                <c:pt idx="5">
                  <c:v>Missing/Unknown</c:v>
                </c:pt>
              </c:strCache>
            </c:strRef>
          </c:cat>
          <c:val>
            <c:numRef>
              <c:f>'[FIMRreportingformGRAPHScombined.xlsx]Section 3'!$M$1:$M$6</c:f>
              <c:numCache>
                <c:formatCode>General</c:formatCode>
                <c:ptCount val="6"/>
                <c:pt idx="0">
                  <c:v>3</c:v>
                </c:pt>
                <c:pt idx="1">
                  <c:v>29</c:v>
                </c:pt>
                <c:pt idx="2">
                  <c:v>21</c:v>
                </c:pt>
                <c:pt idx="3">
                  <c:v>39</c:v>
                </c:pt>
                <c:pt idx="4">
                  <c:v>11</c:v>
                </c:pt>
                <c:pt idx="5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C3-416E-B25B-57535AE15086}"/>
            </c:ext>
          </c:extLst>
        </c:ser>
        <c:ser>
          <c:idx val="1"/>
          <c:order val="1"/>
          <c:tx>
            <c:v>Fetal</c:v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accent4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'[FIMRreportingformGRAPHScombined.xlsx]Section 3'!$L$1:$L$6</c:f>
              <c:strCache>
                <c:ptCount val="6"/>
                <c:pt idx="0">
                  <c:v>&lt;18.5 Underweight</c:v>
                </c:pt>
                <c:pt idx="1">
                  <c:v>18.5-24.9 Healthy Weight</c:v>
                </c:pt>
                <c:pt idx="2">
                  <c:v>25.0-29.9 Class I Obesity</c:v>
                </c:pt>
                <c:pt idx="3">
                  <c:v>30.0-39.9 Class II Obesity</c:v>
                </c:pt>
                <c:pt idx="4">
                  <c:v>&gt;40 Class III Obesity / Extreme Obesity</c:v>
                </c:pt>
                <c:pt idx="5">
                  <c:v>Missing/Unknown</c:v>
                </c:pt>
              </c:strCache>
            </c:strRef>
          </c:cat>
          <c:val>
            <c:numRef>
              <c:f>'[FIMRreportingformGRAPHScombined.xlsx]Section 3'!$N$1:$N$6</c:f>
              <c:numCache>
                <c:formatCode>General</c:formatCode>
                <c:ptCount val="6"/>
                <c:pt idx="0">
                  <c:v>2</c:v>
                </c:pt>
                <c:pt idx="1">
                  <c:v>12</c:v>
                </c:pt>
                <c:pt idx="2">
                  <c:v>18</c:v>
                </c:pt>
                <c:pt idx="3">
                  <c:v>21</c:v>
                </c:pt>
                <c:pt idx="4">
                  <c:v>7</c:v>
                </c:pt>
                <c:pt idx="5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6F-4668-9E48-AF02EBFA466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78895280"/>
        <c:axId val="178896240"/>
      </c:barChart>
      <c:catAx>
        <c:axId val="178895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6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n-US"/>
          </a:p>
        </c:txPr>
        <c:crossAx val="178896240"/>
        <c:crosses val="autoZero"/>
        <c:auto val="1"/>
        <c:lblAlgn val="ctr"/>
        <c:lblOffset val="100"/>
        <c:noMultiLvlLbl val="0"/>
      </c:catAx>
      <c:valAx>
        <c:axId val="178896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6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n-US"/>
          </a:p>
        </c:txPr>
        <c:crossAx val="178895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92057854169085751"/>
          <c:y val="5.9870170412130601E-2"/>
          <c:w val="6.6866190866667549E-2"/>
          <c:h val="0.1531544937546810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accent6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accent6"/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Infant</c:v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accent6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'Section 2'!$A$41:$A$45</c:f>
              <c:strCache>
                <c:ptCount val="5"/>
                <c:pt idx="0">
                  <c:v>Less than High School</c:v>
                </c:pt>
                <c:pt idx="1">
                  <c:v>High School/GED</c:v>
                </c:pt>
                <c:pt idx="2">
                  <c:v>College</c:v>
                </c:pt>
                <c:pt idx="3">
                  <c:v>Post Graduate</c:v>
                </c:pt>
                <c:pt idx="4">
                  <c:v>Missing/Unknown</c:v>
                </c:pt>
              </c:strCache>
            </c:strRef>
          </c:cat>
          <c:val>
            <c:numRef>
              <c:f>'Section 2'!$B$41:$B$45</c:f>
              <c:numCache>
                <c:formatCode>General</c:formatCode>
                <c:ptCount val="5"/>
                <c:pt idx="0">
                  <c:v>14</c:v>
                </c:pt>
                <c:pt idx="1">
                  <c:v>64</c:v>
                </c:pt>
                <c:pt idx="2">
                  <c:v>15</c:v>
                </c:pt>
                <c:pt idx="3">
                  <c:v>0</c:v>
                </c:pt>
                <c:pt idx="4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E3-4BC8-B290-9CB0E3DF037A}"/>
            </c:ext>
          </c:extLst>
        </c:ser>
        <c:ser>
          <c:idx val="1"/>
          <c:order val="1"/>
          <c:tx>
            <c:v>Fetal</c:v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accent4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'Section 2'!$A$41:$A$45</c:f>
              <c:strCache>
                <c:ptCount val="5"/>
                <c:pt idx="0">
                  <c:v>Less than High School</c:v>
                </c:pt>
                <c:pt idx="1">
                  <c:v>High School/GED</c:v>
                </c:pt>
                <c:pt idx="2">
                  <c:v>College</c:v>
                </c:pt>
                <c:pt idx="3">
                  <c:v>Post Graduate</c:v>
                </c:pt>
                <c:pt idx="4">
                  <c:v>Missing/Unknown</c:v>
                </c:pt>
              </c:strCache>
            </c:strRef>
          </c:cat>
          <c:val>
            <c:numRef>
              <c:f>'Section 2'!$C$41:$C$45</c:f>
              <c:numCache>
                <c:formatCode>General</c:formatCode>
                <c:ptCount val="5"/>
                <c:pt idx="0">
                  <c:v>7</c:v>
                </c:pt>
                <c:pt idx="1">
                  <c:v>34</c:v>
                </c:pt>
                <c:pt idx="2">
                  <c:v>4</c:v>
                </c:pt>
                <c:pt idx="3">
                  <c:v>2</c:v>
                </c:pt>
                <c:pt idx="4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9E3-4BC8-B290-9CB0E3DF037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27640400"/>
        <c:axId val="927640880"/>
      </c:barChart>
      <c:catAx>
        <c:axId val="927640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6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n-US"/>
          </a:p>
        </c:txPr>
        <c:crossAx val="927640880"/>
        <c:crosses val="autoZero"/>
        <c:auto val="1"/>
        <c:lblAlgn val="ctr"/>
        <c:lblOffset val="100"/>
        <c:noMultiLvlLbl val="0"/>
      </c:catAx>
      <c:valAx>
        <c:axId val="927640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6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n-US"/>
          </a:p>
        </c:txPr>
        <c:crossAx val="927640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92583639278960839"/>
          <c:y val="7.4737901642191101E-2"/>
          <c:w val="6.7273557662616695E-2"/>
          <c:h val="0.1557440300898977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accent6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accent6"/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Infant</c:v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accent6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'[FIMRreportingformGRAPHScombined.xlsx]Section 3'!$A$21:$A$25</c:f>
              <c:strCache>
                <c:ptCount val="5"/>
                <c:pt idx="0">
                  <c:v>Medicaid</c:v>
                </c:pt>
                <c:pt idx="1">
                  <c:v>Private</c:v>
                </c:pt>
                <c:pt idx="2">
                  <c:v>Other</c:v>
                </c:pt>
                <c:pt idx="3">
                  <c:v>Self Pay/None</c:v>
                </c:pt>
                <c:pt idx="4">
                  <c:v>Missing/Unknown</c:v>
                </c:pt>
              </c:strCache>
            </c:strRef>
          </c:cat>
          <c:val>
            <c:numRef>
              <c:f>'[FIMRreportingformGRAPHScombined.xlsx]Section 3'!$B$21:$B$25</c:f>
              <c:numCache>
                <c:formatCode>General</c:formatCode>
                <c:ptCount val="5"/>
                <c:pt idx="0">
                  <c:v>72</c:v>
                </c:pt>
                <c:pt idx="1">
                  <c:v>26</c:v>
                </c:pt>
                <c:pt idx="2">
                  <c:v>6</c:v>
                </c:pt>
                <c:pt idx="3">
                  <c:v>4</c:v>
                </c:pt>
                <c:pt idx="4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B3-4C0B-AD86-3C40A31601F4}"/>
            </c:ext>
          </c:extLst>
        </c:ser>
        <c:ser>
          <c:idx val="1"/>
          <c:order val="1"/>
          <c:tx>
            <c:v>Fetal</c:v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accent4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'[FIMRreportingformGRAPHScombined.xlsx]Section 3'!$A$21:$A$25</c:f>
              <c:strCache>
                <c:ptCount val="5"/>
                <c:pt idx="0">
                  <c:v>Medicaid</c:v>
                </c:pt>
                <c:pt idx="1">
                  <c:v>Private</c:v>
                </c:pt>
                <c:pt idx="2">
                  <c:v>Other</c:v>
                </c:pt>
                <c:pt idx="3">
                  <c:v>Self Pay/None</c:v>
                </c:pt>
                <c:pt idx="4">
                  <c:v>Missing/Unknown</c:v>
                </c:pt>
              </c:strCache>
            </c:strRef>
          </c:cat>
          <c:val>
            <c:numRef>
              <c:f>'[FIMRreportingformGRAPHScombined.xlsx]Section 3'!$C$21:$C$25</c:f>
              <c:numCache>
                <c:formatCode>General</c:formatCode>
                <c:ptCount val="5"/>
                <c:pt idx="0">
                  <c:v>37</c:v>
                </c:pt>
                <c:pt idx="1">
                  <c:v>17</c:v>
                </c:pt>
                <c:pt idx="2">
                  <c:v>8</c:v>
                </c:pt>
                <c:pt idx="3">
                  <c:v>1</c:v>
                </c:pt>
                <c:pt idx="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3B3-4C0B-AD86-3C40A31601F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10639888"/>
        <c:axId val="310638448"/>
      </c:barChart>
      <c:catAx>
        <c:axId val="310639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6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n-US"/>
          </a:p>
        </c:txPr>
        <c:crossAx val="310638448"/>
        <c:crosses val="autoZero"/>
        <c:auto val="1"/>
        <c:lblAlgn val="ctr"/>
        <c:lblOffset val="100"/>
        <c:noMultiLvlLbl val="0"/>
      </c:catAx>
      <c:valAx>
        <c:axId val="310638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6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n-US"/>
          </a:p>
        </c:txPr>
        <c:crossAx val="310639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9201680261926356"/>
          <c:y val="8.3456075915217254E-2"/>
          <c:w val="6.9200818980266698E-2"/>
          <c:h val="0.1502984327859038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accent6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accent6"/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124003904717491E-2"/>
          <c:y val="4.3605657647947722E-2"/>
          <c:w val="0.93192042590522162"/>
          <c:h val="0.84174656810323301"/>
        </c:manualLayout>
      </c:layout>
      <c:barChart>
        <c:barDir val="col"/>
        <c:grouping val="clustered"/>
        <c:varyColors val="0"/>
        <c:ser>
          <c:idx val="0"/>
          <c:order val="0"/>
          <c:tx>
            <c:v>Infant</c:v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accent6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'[FIMRreportingformGRAPHScombined.xlsx]Section 12 - Stressors'!$A$1:$A$5</c:f>
              <c:strCache>
                <c:ptCount val="5"/>
                <c:pt idx="0">
                  <c:v>Present</c:v>
                </c:pt>
                <c:pt idx="1">
                  <c:v>Contributing</c:v>
                </c:pt>
                <c:pt idx="2">
                  <c:v>Neither</c:v>
                </c:pt>
                <c:pt idx="3">
                  <c:v>Not Applicable</c:v>
                </c:pt>
                <c:pt idx="4">
                  <c:v>Missing/Unknown</c:v>
                </c:pt>
              </c:strCache>
            </c:strRef>
          </c:cat>
          <c:val>
            <c:numRef>
              <c:f>'[FIMRreportingformGRAPHScombined.xlsx]Section 12 - Stressors'!$B$1:$B$5</c:f>
              <c:numCache>
                <c:formatCode>General</c:formatCode>
                <c:ptCount val="5"/>
                <c:pt idx="0">
                  <c:v>49</c:v>
                </c:pt>
                <c:pt idx="1">
                  <c:v>4</c:v>
                </c:pt>
                <c:pt idx="2">
                  <c:v>3</c:v>
                </c:pt>
                <c:pt idx="3">
                  <c:v>47</c:v>
                </c:pt>
                <c:pt idx="4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82-4EFB-A6BE-1DC99C91DBE1}"/>
            </c:ext>
          </c:extLst>
        </c:ser>
        <c:ser>
          <c:idx val="1"/>
          <c:order val="1"/>
          <c:tx>
            <c:v>Fetal</c:v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accent4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'[FIMRreportingformGRAPHScombined.xlsx]Section 12 - Stressors'!$A$1:$A$5</c:f>
              <c:strCache>
                <c:ptCount val="5"/>
                <c:pt idx="0">
                  <c:v>Present</c:v>
                </c:pt>
                <c:pt idx="1">
                  <c:v>Contributing</c:v>
                </c:pt>
                <c:pt idx="2">
                  <c:v>Neither</c:v>
                </c:pt>
                <c:pt idx="3">
                  <c:v>Not Applicable</c:v>
                </c:pt>
                <c:pt idx="4">
                  <c:v>Missing/Unknown</c:v>
                </c:pt>
              </c:strCache>
            </c:strRef>
          </c:cat>
          <c:val>
            <c:numRef>
              <c:f>'[FIMRreportingformGRAPHScombined.xlsx]Section 12 - Stressors'!$C$1:$C$5</c:f>
              <c:numCache>
                <c:formatCode>General</c:formatCode>
                <c:ptCount val="5"/>
                <c:pt idx="0">
                  <c:v>26</c:v>
                </c:pt>
                <c:pt idx="1">
                  <c:v>1</c:v>
                </c:pt>
                <c:pt idx="2">
                  <c:v>2</c:v>
                </c:pt>
                <c:pt idx="3">
                  <c:v>28</c:v>
                </c:pt>
                <c:pt idx="4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82-4EFB-A6BE-1DC99C91DBE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089091280"/>
        <c:axId val="1089072560"/>
      </c:barChart>
      <c:catAx>
        <c:axId val="1089091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6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n-US"/>
          </a:p>
        </c:txPr>
        <c:crossAx val="1089072560"/>
        <c:crosses val="autoZero"/>
        <c:auto val="1"/>
        <c:lblAlgn val="ctr"/>
        <c:lblOffset val="100"/>
        <c:noMultiLvlLbl val="0"/>
      </c:catAx>
      <c:valAx>
        <c:axId val="1089072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6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n-US"/>
          </a:p>
        </c:txPr>
        <c:crossAx val="1089091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4476741244395139"/>
          <c:y val="8.1466233850056344E-2"/>
          <c:w val="0.17189608480916646"/>
          <c:h val="7.445499826164737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accent6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accent6"/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049452855410034E-2"/>
          <c:y val="4.9400903414755143E-2"/>
          <c:w val="0.93923645533365951"/>
          <c:h val="0.85178584205028418"/>
        </c:manualLayout>
      </c:layout>
      <c:barChart>
        <c:barDir val="col"/>
        <c:grouping val="clustered"/>
        <c:varyColors val="0"/>
        <c:ser>
          <c:idx val="0"/>
          <c:order val="0"/>
          <c:tx>
            <c:v>Infant</c:v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accent6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'[FIMRreportingformGRAPHScombined.xlsx]Section 5'!$A$49:$A$52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Missing/Unknown</c:v>
                </c:pt>
              </c:strCache>
              <c:extLst/>
            </c:strRef>
          </c:cat>
          <c:val>
            <c:numRef>
              <c:f>'[FIMRreportingformGRAPHScombined.xlsx]Section 5'!$B$49:$B$52</c:f>
              <c:numCache>
                <c:formatCode>General</c:formatCode>
                <c:ptCount val="3"/>
                <c:pt idx="0">
                  <c:v>47</c:v>
                </c:pt>
                <c:pt idx="1">
                  <c:v>60</c:v>
                </c:pt>
                <c:pt idx="2">
                  <c:v>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73B6-4471-8C23-B63073D1E788}"/>
            </c:ext>
          </c:extLst>
        </c:ser>
        <c:ser>
          <c:idx val="1"/>
          <c:order val="1"/>
          <c:tx>
            <c:v>Fetal</c:v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accent4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'[FIMRreportingformGRAPHScombined.xlsx]Section 5'!$A$49:$A$52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Missing/Unknown</c:v>
                </c:pt>
              </c:strCache>
              <c:extLst/>
            </c:strRef>
          </c:cat>
          <c:val>
            <c:numRef>
              <c:f>'[FIMRreportingformGRAPHScombined.xlsx]Section 5'!$C$49:$C$52</c:f>
              <c:numCache>
                <c:formatCode>General</c:formatCode>
                <c:ptCount val="3"/>
                <c:pt idx="0">
                  <c:v>32</c:v>
                </c:pt>
                <c:pt idx="1">
                  <c:v>31</c:v>
                </c:pt>
                <c:pt idx="2">
                  <c:v>6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73B6-4471-8C23-B63073D1E78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73944912"/>
        <c:axId val="173949232"/>
      </c:barChart>
      <c:catAx>
        <c:axId val="173944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6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n-US"/>
          </a:p>
        </c:txPr>
        <c:crossAx val="173949232"/>
        <c:crosses val="autoZero"/>
        <c:auto val="1"/>
        <c:lblAlgn val="ctr"/>
        <c:lblOffset val="100"/>
        <c:noMultiLvlLbl val="0"/>
      </c:catAx>
      <c:valAx>
        <c:axId val="173949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6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n-US"/>
          </a:p>
        </c:txPr>
        <c:crossAx val="173944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052042524644113"/>
          <c:y val="5.973579649795617E-2"/>
          <c:w val="0.15787359199248188"/>
          <c:h val="7.400679230523399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accent6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accent6"/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Infant</c:v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accent6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'[FIMRreportingformGRAPHScombined.xlsx]Section 5'!$I$33:$I$37</c:f>
              <c:strCache>
                <c:ptCount val="4"/>
                <c:pt idx="0">
                  <c:v>Yes</c:v>
                </c:pt>
                <c:pt idx="1">
                  <c:v>No</c:v>
                </c:pt>
                <c:pt idx="2">
                  <c:v>No PNC/Opportunity</c:v>
                </c:pt>
                <c:pt idx="3">
                  <c:v>Missing/Unknown</c:v>
                </c:pt>
              </c:strCache>
              <c:extLst/>
            </c:strRef>
          </c:cat>
          <c:val>
            <c:numRef>
              <c:f>'[FIMRreportingformGRAPHScombined.xlsx]Section 5'!$J$33:$J$37</c:f>
              <c:numCache>
                <c:formatCode>General</c:formatCode>
                <c:ptCount val="4"/>
                <c:pt idx="0">
                  <c:v>26</c:v>
                </c:pt>
                <c:pt idx="1">
                  <c:v>38</c:v>
                </c:pt>
                <c:pt idx="2">
                  <c:v>3</c:v>
                </c:pt>
                <c:pt idx="3">
                  <c:v>48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F29C-426A-AF41-953429F44818}"/>
            </c:ext>
          </c:extLst>
        </c:ser>
        <c:ser>
          <c:idx val="1"/>
          <c:order val="1"/>
          <c:tx>
            <c:v>Fetal</c:v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accent4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'[FIMRreportingformGRAPHScombined.xlsx]Section 5'!$I$33:$I$37</c:f>
              <c:strCache>
                <c:ptCount val="4"/>
                <c:pt idx="0">
                  <c:v>Yes</c:v>
                </c:pt>
                <c:pt idx="1">
                  <c:v>No</c:v>
                </c:pt>
                <c:pt idx="2">
                  <c:v>No PNC/Opportunity</c:v>
                </c:pt>
                <c:pt idx="3">
                  <c:v>Missing/Unknown</c:v>
                </c:pt>
              </c:strCache>
              <c:extLst/>
            </c:strRef>
          </c:cat>
          <c:val>
            <c:numRef>
              <c:f>'[FIMRreportingformGRAPHScombined.xlsx]Section 5'!$K$33:$K$37</c:f>
              <c:numCache>
                <c:formatCode>General</c:formatCode>
                <c:ptCount val="4"/>
                <c:pt idx="0">
                  <c:v>14</c:v>
                </c:pt>
                <c:pt idx="1">
                  <c:v>17</c:v>
                </c:pt>
                <c:pt idx="2">
                  <c:v>2</c:v>
                </c:pt>
                <c:pt idx="3">
                  <c:v>36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F29C-426A-AF41-953429F4481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73965072"/>
        <c:axId val="173970352"/>
      </c:barChart>
      <c:catAx>
        <c:axId val="173965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n-US"/>
          </a:p>
        </c:txPr>
        <c:crossAx val="173970352"/>
        <c:crosses val="autoZero"/>
        <c:auto val="1"/>
        <c:lblAlgn val="ctr"/>
        <c:lblOffset val="100"/>
        <c:noMultiLvlLbl val="0"/>
      </c:catAx>
      <c:valAx>
        <c:axId val="173970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n-US"/>
          </a:p>
        </c:txPr>
        <c:crossAx val="173965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92603160964814246"/>
          <c:y val="8.4767827984137706E-2"/>
          <c:w val="6.8151731440736038E-2"/>
          <c:h val="0.1520708081522879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Segoe UI" panose="020B0502040204020203" pitchFamily="34" charset="0"/>
          <a:cs typeface="Segoe UI" panose="020B0502040204020203" pitchFamily="34" charset="0"/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Infant</c:v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accent6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'[FIMRreportingformGRAPHScombined.xlsx]Section 5'!$I$1:$I$5</c:f>
              <c:strCache>
                <c:ptCount val="4"/>
                <c:pt idx="0">
                  <c:v>Yes</c:v>
                </c:pt>
                <c:pt idx="1">
                  <c:v>No</c:v>
                </c:pt>
                <c:pt idx="2">
                  <c:v>No PNC/Opportunity</c:v>
                </c:pt>
                <c:pt idx="3">
                  <c:v>Missing/Unknown</c:v>
                </c:pt>
              </c:strCache>
              <c:extLst/>
            </c:strRef>
          </c:cat>
          <c:val>
            <c:numRef>
              <c:f>'[FIMRreportingformGRAPHScombined.xlsx]Section 5'!$J$1:$J$5</c:f>
              <c:numCache>
                <c:formatCode>General</c:formatCode>
                <c:ptCount val="4"/>
                <c:pt idx="0">
                  <c:v>38</c:v>
                </c:pt>
                <c:pt idx="1">
                  <c:v>30</c:v>
                </c:pt>
                <c:pt idx="2">
                  <c:v>3</c:v>
                </c:pt>
                <c:pt idx="3">
                  <c:v>44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B9D9-4426-B65D-A1195FB07BCE}"/>
            </c:ext>
          </c:extLst>
        </c:ser>
        <c:ser>
          <c:idx val="1"/>
          <c:order val="1"/>
          <c:tx>
            <c:v>Fetal</c:v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accent4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'[FIMRreportingformGRAPHScombined.xlsx]Section 5'!$I$1:$I$5</c:f>
              <c:strCache>
                <c:ptCount val="4"/>
                <c:pt idx="0">
                  <c:v>Yes</c:v>
                </c:pt>
                <c:pt idx="1">
                  <c:v>No</c:v>
                </c:pt>
                <c:pt idx="2">
                  <c:v>No PNC/Opportunity</c:v>
                </c:pt>
                <c:pt idx="3">
                  <c:v>Missing/Unknown</c:v>
                </c:pt>
              </c:strCache>
              <c:extLst/>
            </c:strRef>
          </c:cat>
          <c:val>
            <c:numRef>
              <c:f>'[FIMRreportingformGRAPHScombined.xlsx]Section 5'!$K$1:$K$5</c:f>
              <c:numCache>
                <c:formatCode>General</c:formatCode>
                <c:ptCount val="4"/>
                <c:pt idx="0">
                  <c:v>22</c:v>
                </c:pt>
                <c:pt idx="1">
                  <c:v>11</c:v>
                </c:pt>
                <c:pt idx="2">
                  <c:v>2</c:v>
                </c:pt>
                <c:pt idx="3">
                  <c:v>34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B9D9-4426-B65D-A1195FB07BC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98635360"/>
        <c:axId val="298636320"/>
      </c:barChart>
      <c:catAx>
        <c:axId val="298635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6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n-US"/>
          </a:p>
        </c:txPr>
        <c:crossAx val="298636320"/>
        <c:crosses val="autoZero"/>
        <c:auto val="1"/>
        <c:lblAlgn val="ctr"/>
        <c:lblOffset val="100"/>
        <c:noMultiLvlLbl val="0"/>
      </c:catAx>
      <c:valAx>
        <c:axId val="298636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6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n-US"/>
          </a:p>
        </c:txPr>
        <c:crossAx val="298635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92486827786591819"/>
          <c:y val="6.0256202597494736E-2"/>
          <c:w val="6.8151731440736038E-2"/>
          <c:h val="0.1467502940950444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accent6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accent6"/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04B9809-3C73-CA2B-1791-620EA168CC0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7B1C58-A1FD-D1E1-33AB-1303C48435C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6AA30A-158D-435B-B1F3-6FF82BD60FDF}" type="datetimeFigureOut">
              <a:rPr lang="en-US" smtClean="0"/>
              <a:t>9/11/2024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17A0D9-659F-DDC6-CBD8-29B61E0FF7E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9E0617-6128-05F5-8F48-6A0A1D1479E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0A24AC-02A6-46A1-A072-EAC8AC25DC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9198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6A0313-F537-4ED0-973B-4729E10A826A}" type="datetimeFigureOut">
              <a:rPr lang="en-US" smtClean="0"/>
              <a:t>9/11/2024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C92804-03A6-47F6-A893-4DDB8903A8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717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C92804-03A6-47F6-A893-4DDB8903A80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C92804-03A6-47F6-A893-4DDB8903A808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5979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C92804-03A6-47F6-A893-4DDB8903A808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9773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quarter of the deaths in the county are in two ZIP codes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C92804-03A6-47F6-A893-4DDB8903A808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1870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C92804-03A6-47F6-A893-4DDB8903A808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754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C7A07-96C3-42AF-943D-953C86C3DA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90472" y="1463557"/>
            <a:ext cx="9144000" cy="2387600"/>
          </a:xfrm>
        </p:spPr>
        <p:txBody>
          <a:bodyPr anchor="b">
            <a:normAutofit/>
          </a:bodyPr>
          <a:lstStyle>
            <a:lvl1pPr algn="ctr">
              <a:lnSpc>
                <a:spcPct val="90000"/>
              </a:lnSpc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EE38DF-F503-4E79-B1B0-16489708A1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90472" y="3943232"/>
            <a:ext cx="9144000" cy="1655762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46538D75-00C2-DE73-4C65-FE94AC658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6B601B81-68C1-B63A-105C-EC637DF56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E9F3E495-0415-392A-9A07-34555BBC7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427650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D930A-6467-4C46-BA13-A0F5EC12F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41977A-7872-4BE8-8C5C-D2099BEDBB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268C47-2910-B99C-EC67-F6649ADC2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019515-4A04-FBE0-E89C-86ECBB7E9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3D9C272-2490-C827-9BE5-9CEE41850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05413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76A9FC-D582-4FC8-B641-9F77B4DD15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32613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3A1683-12F6-4BA6-AD1A-F98C609514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3943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FF68BE-C313-C839-B719-0339AC344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4F4E5F-FFF4-F934-3DD9-134F8D242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FE0F82-88EB-FAE2-FC02-99D5EE301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207414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F7D84AA-0BCE-9C85-4510-34EBAE061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524" y="708955"/>
            <a:ext cx="12193526" cy="5463893"/>
            <a:chOff x="-1524" y="708955"/>
            <a:chExt cx="12193526" cy="546389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41002A6-9DB7-26A1-2425-8C496B953CA4}"/>
                </a:ext>
              </a:extLst>
            </p:cNvPr>
            <p:cNvSpPr/>
            <p:nvPr userDrawn="1"/>
          </p:nvSpPr>
          <p:spPr>
            <a:xfrm>
              <a:off x="-1524" y="709613"/>
              <a:ext cx="12192000" cy="5463235"/>
            </a:xfrm>
            <a:prstGeom prst="rect">
              <a:avLst/>
            </a:prstGeom>
            <a:solidFill>
              <a:schemeClr val="accent3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5" name="Graphic 24">
              <a:extLst>
                <a:ext uri="{FF2B5EF4-FFF2-40B4-BE49-F238E27FC236}">
                  <a16:creationId xmlns:a16="http://schemas.microsoft.com/office/drawing/2014/main" id="{9F029623-B14D-1CDC-9D8F-47D563937B5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43670" t="-7182" r="-9886" b="52046"/>
            <a:stretch/>
          </p:blipFill>
          <p:spPr>
            <a:xfrm>
              <a:off x="-1" y="1162050"/>
              <a:ext cx="5568949" cy="5009032"/>
            </a:xfrm>
            <a:prstGeom prst="rect">
              <a:avLst/>
            </a:prstGeom>
          </p:spPr>
        </p:pic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B4D8031F-ED2A-8D7E-D369-6BF3256FE3F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56" t="-7183" r="44925" b="48899"/>
            <a:stretch/>
          </p:blipFill>
          <p:spPr>
            <a:xfrm rot="16200000">
              <a:off x="7239292" y="366674"/>
              <a:ext cx="4610430" cy="5294991"/>
            </a:xfrm>
            <a:prstGeom prst="rect">
              <a:avLst/>
            </a:prstGeom>
          </p:spPr>
        </p:pic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A28D3FB-54EA-410D-A062-8F118E5D0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593477A-1279-4BCC-8257-14CC2361F8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7F04C86-E215-DFBB-8302-70BCCDFC2D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708956"/>
            <a:ext cx="12192000" cy="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F29577F-647F-5850-5636-6ED05B9959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694828" y="0"/>
            <a:ext cx="0" cy="685800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7CBFB4F-DC16-FC59-E9E7-B92910449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616429"/>
            <a:ext cx="12192000" cy="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3690604-E7DB-AFA3-7E13-CAFF46FF50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6279680"/>
            <a:ext cx="12192000" cy="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E2874C2-BA39-4778-DC11-487CC4FCA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11605041" y="0"/>
            <a:ext cx="0" cy="685800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6D6334D-FB4A-4843-F2FB-1CAC50021C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586958" y="0"/>
            <a:ext cx="0" cy="685800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FC043C06-5053-E291-E708-44B684DC52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28932" y="1115167"/>
            <a:ext cx="8534136" cy="4655385"/>
          </a:xfrm>
        </p:spPr>
        <p:txBody>
          <a:bodyPr>
            <a:noAutofit/>
          </a:bodyPr>
          <a:lstStyle>
            <a:lvl1pPr algn="ctr">
              <a:defRPr sz="7200"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2682488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C2EA47A-F66B-4005-A5A4-458E90C0968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2897" y="576262"/>
            <a:ext cx="5646541" cy="5295371"/>
          </a:xfrm>
        </p:spPr>
        <p:txBody>
          <a:bodyPr anchor="ctr" anchorCtr="0">
            <a:normAutofit/>
          </a:bodyPr>
          <a:lstStyle>
            <a:lvl1pPr>
              <a:defRPr sz="4400"/>
            </a:lvl1pPr>
          </a:lstStyle>
          <a:p>
            <a:pPr algn="l">
              <a:lnSpc>
                <a:spcPts val="5800"/>
              </a:lnSpc>
            </a:pPr>
            <a:r>
              <a:rPr lang="en-US" sz="4800" dirty="0"/>
              <a:t>Click to add title </a:t>
            </a:r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6379D45C-F78A-E101-CD9D-C98EA6E6C5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83095" y="-1"/>
            <a:ext cx="5013087" cy="6857998"/>
          </a:xfrm>
          <a:solidFill>
            <a:schemeClr val="accent3"/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7688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C2EA47A-F66B-4005-A5A4-458E90C0968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2897" y="576263"/>
            <a:ext cx="5646541" cy="3304494"/>
          </a:xfrm>
        </p:spPr>
        <p:txBody>
          <a:bodyPr anchor="b" anchorCtr="0">
            <a:normAutofit/>
          </a:bodyPr>
          <a:lstStyle>
            <a:lvl1pPr>
              <a:defRPr sz="4400"/>
            </a:lvl1pPr>
          </a:lstStyle>
          <a:p>
            <a:pPr algn="l">
              <a:lnSpc>
                <a:spcPts val="5800"/>
              </a:lnSpc>
            </a:pPr>
            <a:r>
              <a:rPr lang="en-US" sz="4800" dirty="0"/>
              <a:t>Click to add title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9415B1A-CA14-E219-0C7F-0B38B16847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83096" y="1"/>
            <a:ext cx="5013088" cy="6857999"/>
          </a:xfrm>
          <a:prstGeom prst="rect">
            <a:avLst/>
          </a:prstGeom>
          <a:solidFill>
            <a:schemeClr val="accent3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2BA35BB-6689-91C0-7D75-944092B3CD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11605041" y="0"/>
            <a:ext cx="0" cy="685800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71949B5-8206-3159-8E9E-E95F2A9AA4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6483096" y="0"/>
            <a:ext cx="0" cy="685800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997BFBC-DA17-6BEB-A937-333E9504DD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6363569" y="0"/>
            <a:ext cx="0" cy="685800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F9A5C70-EFC4-1BAB-285F-B317FAF4744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2275" y="4148138"/>
            <a:ext cx="5673726" cy="152876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073F905-5A3E-F9EB-B095-7A3A17C1ED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2249" t="13424" r="28018" b="11087"/>
          <a:stretch/>
        </p:blipFill>
        <p:spPr>
          <a:xfrm>
            <a:off x="6472427" y="0"/>
            <a:ext cx="50237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3016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duc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E77B93E-437F-D9D6-D3D1-6DE5F025A4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44200" y="1"/>
            <a:ext cx="751984" cy="6857999"/>
          </a:xfrm>
          <a:prstGeom prst="rect">
            <a:avLst/>
          </a:prstGeom>
          <a:solidFill>
            <a:schemeClr val="accent3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B74AAE1C-171A-32A3-E6FD-75252CAB87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1796" t="12194" r="49125" b="12256"/>
          <a:stretch/>
        </p:blipFill>
        <p:spPr>
          <a:xfrm>
            <a:off x="10732660" y="-5609"/>
            <a:ext cx="763524" cy="6863608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F581E4B7-6D97-63BF-7E87-5E71F8BD8C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178" y="365125"/>
            <a:ext cx="9733538" cy="1325563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B630934-DBD2-4535-961F-B198ABA2D05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6" y="2198915"/>
            <a:ext cx="9741183" cy="3345316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aseline="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sz="1800" dirty="0">
              <a:solidFill>
                <a:schemeClr val="tx1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020D2A6-7700-487F-AC7E-A5A2C30DC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FC30D6A-6415-42E1-89E9-EF806C3FE3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05DBF26-BAB3-D5FD-5EA7-310263D4C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152" y="0"/>
            <a:ext cx="685800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940584B-2A03-52F7-B667-9CD1A2BD7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11605041" y="0"/>
            <a:ext cx="0" cy="685800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A3C0872-DC48-53B1-8569-7A913D92D8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10744200" y="0"/>
            <a:ext cx="0" cy="685800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635D700-0F05-E0E7-FB42-2FC890C26C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10630770" y="0"/>
            <a:ext cx="0" cy="685800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5C00B3F-62BE-8535-5239-46279DF1B7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6052457"/>
            <a:ext cx="12192000" cy="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45414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8B6FBD3-8FFB-2E51-CAC4-CFB7B5AF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11491640" y="0"/>
            <a:ext cx="708823" cy="713232"/>
          </a:xfrm>
          <a:prstGeom prst="rect">
            <a:avLst/>
          </a:prstGeom>
          <a:solidFill>
            <a:schemeClr val="accent3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2F9955-0460-4A20-8FC6-3005955600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178" y="365125"/>
            <a:ext cx="10660350" cy="1325563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717496-E470-4CF6-884C-F07390A4688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22178" y="2198914"/>
            <a:ext cx="5157787" cy="3455925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228600">
              <a:spcBef>
                <a:spcPts val="1000"/>
              </a:spcBef>
              <a:defRPr sz="1800"/>
            </a:lvl2pPr>
            <a:lvl3pPr marL="685800">
              <a:spcBef>
                <a:spcPts val="1000"/>
              </a:spcBef>
              <a:defRPr sz="1800"/>
            </a:lvl3pPr>
            <a:lvl4pPr marL="1143000">
              <a:spcBef>
                <a:spcPts val="1000"/>
              </a:spcBef>
              <a:defRPr sz="1800"/>
            </a:lvl4pPr>
            <a:lvl5pPr marL="1600200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7198C3F1-4E77-7888-CDB8-CF9406E4A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493561D3-90F6-AD82-BCFE-90F9427D8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32F9B33-3FA7-526F-7B45-342EB64A1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3152" y="0"/>
            <a:ext cx="685800" cy="685800"/>
          </a:xfrm>
        </p:spPr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E620B83B-1673-865A-1958-873C4765EFA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924741" y="2198913"/>
            <a:ext cx="5157787" cy="3455925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228600">
              <a:spcBef>
                <a:spcPts val="1000"/>
              </a:spcBef>
              <a:defRPr sz="1800"/>
            </a:lvl2pPr>
            <a:lvl3pPr marL="685800">
              <a:spcBef>
                <a:spcPts val="1000"/>
              </a:spcBef>
              <a:defRPr sz="1800"/>
            </a:lvl3pPr>
            <a:lvl4pPr marL="1143000">
              <a:spcBef>
                <a:spcPts val="1000"/>
              </a:spcBef>
              <a:defRPr sz="1800"/>
            </a:lvl4pPr>
            <a:lvl5pPr marL="1600200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389020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Conten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AF4BC-D1E9-40F0-A26B-9EA9B6B697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0623" y="365760"/>
            <a:ext cx="11067089" cy="1325880"/>
          </a:xfrm>
        </p:spPr>
        <p:txBody>
          <a:bodyPr anchor="ctr">
            <a:normAutofit/>
          </a:bodyPr>
          <a:lstStyle>
            <a:lvl1pPr>
              <a:lnSpc>
                <a:spcPts val="2800"/>
              </a:lnSpc>
              <a:spcBef>
                <a:spcPts val="1000"/>
              </a:spcBef>
              <a:defRPr sz="4400" b="0" i="0"/>
            </a:lvl1pPr>
          </a:lstStyle>
          <a:p>
            <a:r>
              <a:rPr lang="en-US" sz="4400" dirty="0"/>
              <a:t>Click to add title 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A6BF945-F985-4A89-9868-A82E90E105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11504656" y="2020824"/>
            <a:ext cx="687343" cy="1896697"/>
          </a:xfrm>
          <a:prstGeom prst="rect">
            <a:avLst/>
          </a:prstGeom>
          <a:solidFill>
            <a:schemeClr val="accent3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A7B33CF-0773-56F3-9F3B-1619AA66673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0624" y="2189377"/>
            <a:ext cx="3568990" cy="3517679"/>
          </a:xfrm>
        </p:spPr>
        <p:txBody>
          <a:bodyPr tIns="0" bIns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EB4A43A1-5A81-D0D1-BD71-0485EDDD4CC8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01469" y="2189377"/>
            <a:ext cx="6565769" cy="351768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6A39699-E09B-80CC-75A3-1A20865ABB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152" y="0"/>
            <a:ext cx="685800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4812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0A01FC-93F7-BE41-ADE1-034EA44A416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30279" y="4814155"/>
            <a:ext cx="3322638" cy="424732"/>
          </a:xfrm>
        </p:spPr>
        <p:txBody>
          <a:bodyPr anchor="ctr">
            <a:sp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  <a:latin typeface="Raleway" panose="020B0503030101060003" pitchFamily="34" charset="77"/>
              </a:defRPr>
            </a:lvl2pPr>
            <a:lvl3pPr>
              <a:defRPr sz="2400">
                <a:solidFill>
                  <a:schemeClr val="bg1"/>
                </a:solidFill>
                <a:latin typeface="Raleway" panose="020B0503030101060003" pitchFamily="34" charset="77"/>
              </a:defRPr>
            </a:lvl3pPr>
            <a:lvl4pPr>
              <a:defRPr sz="2400">
                <a:solidFill>
                  <a:schemeClr val="bg1"/>
                </a:solidFill>
                <a:latin typeface="Raleway" panose="020B0503030101060003" pitchFamily="34" charset="77"/>
              </a:defRPr>
            </a:lvl4pPr>
            <a:lvl5pPr>
              <a:defRPr sz="2400">
                <a:solidFill>
                  <a:schemeClr val="bg1"/>
                </a:solidFill>
                <a:latin typeface="Raleway" panose="020B0503030101060003" pitchFamily="34" charset="77"/>
              </a:defRPr>
            </a:lvl5pPr>
          </a:lstStyle>
          <a:p>
            <a:pPr lvl="0"/>
            <a:r>
              <a:rPr lang="en-US" dirty="0"/>
              <a:t>08/04/2020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166518-E155-EA41-99F6-16C1DA34B61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30279" y="1189138"/>
            <a:ext cx="6141961" cy="590931"/>
          </a:xfrm>
        </p:spPr>
        <p:txBody>
          <a:bodyPr anchor="b">
            <a:spAutoFit/>
          </a:bodyPr>
          <a:lstStyle>
            <a:lvl1pPr algn="l">
              <a:defRPr sz="3600" b="1" i="0" cap="all" baseline="0">
                <a:solidFill>
                  <a:schemeClr val="bg1"/>
                </a:solidFill>
                <a:latin typeface="Raleway SemiBold" panose="020B0503030101060003"/>
              </a:defRPr>
            </a:lvl1pPr>
          </a:lstStyle>
          <a:p>
            <a:r>
              <a:rPr lang="en-US" dirty="0"/>
              <a:t>Presentation Name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4F9266-EFA5-B84E-8766-D362F4D5E364}"/>
              </a:ext>
            </a:extLst>
          </p:cNvPr>
          <p:cNvSpPr/>
          <p:nvPr userDrawn="1"/>
        </p:nvSpPr>
        <p:spPr>
          <a:xfrm>
            <a:off x="4493232" y="380136"/>
            <a:ext cx="62031" cy="6097728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BED99FD-4ABD-9745-A58A-888D466334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4775" y="1171054"/>
            <a:ext cx="2413441" cy="4423558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CDACEB2-BE74-48A9-87B2-A9E3C26F69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30279" y="2875547"/>
            <a:ext cx="6432297" cy="1481669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b="1" dirty="0">
                <a:latin typeface="Raleway" pitchFamily="2" charset="0"/>
              </a:rPr>
              <a:t>PRESENTER NAME</a:t>
            </a:r>
            <a:br>
              <a:rPr lang="en-US" b="1" dirty="0">
                <a:latin typeface="Raleway" pitchFamily="2" charset="0"/>
              </a:rPr>
            </a:br>
            <a:r>
              <a:rPr lang="en-US" dirty="0">
                <a:latin typeface="Raleway" pitchFamily="2" charset="0"/>
              </a:rPr>
              <a:t>PRESENTER TITLE</a:t>
            </a:r>
          </a:p>
        </p:txBody>
      </p:sp>
    </p:spTree>
    <p:extLst>
      <p:ext uri="{BB962C8B-B14F-4D97-AF65-F5344CB8AC3E}">
        <p14:creationId xmlns:p14="http://schemas.microsoft.com/office/powerpoint/2010/main" val="39221042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 27">
            <a:extLst>
              <a:ext uri="{FF2B5EF4-FFF2-40B4-BE49-F238E27FC236}">
                <a16:creationId xmlns:a16="http://schemas.microsoft.com/office/drawing/2014/main" id="{5811A15A-5574-F349-80FF-82E68C175956}"/>
              </a:ext>
            </a:extLst>
          </p:cNvPr>
          <p:cNvSpPr/>
          <p:nvPr userDrawn="1"/>
        </p:nvSpPr>
        <p:spPr>
          <a:xfrm>
            <a:off x="0" y="0"/>
            <a:ext cx="8056368" cy="6858000"/>
          </a:xfrm>
          <a:custGeom>
            <a:avLst/>
            <a:gdLst>
              <a:gd name="connsiteX0" fmla="*/ 0 w 8056368"/>
              <a:gd name="connsiteY0" fmla="*/ 0 h 6858000"/>
              <a:gd name="connsiteX1" fmla="*/ 6687076 w 8056368"/>
              <a:gd name="connsiteY1" fmla="*/ 0 h 6858000"/>
              <a:gd name="connsiteX2" fmla="*/ 8023597 w 8056368"/>
              <a:gd name="connsiteY2" fmla="*/ 3282383 h 6858000"/>
              <a:gd name="connsiteX3" fmla="*/ 8030854 w 8056368"/>
              <a:gd name="connsiteY3" fmla="*/ 3300205 h 6858000"/>
              <a:gd name="connsiteX4" fmla="*/ 8048937 w 8056368"/>
              <a:gd name="connsiteY4" fmla="*/ 3358462 h 6858000"/>
              <a:gd name="connsiteX5" fmla="*/ 8056368 w 8056368"/>
              <a:gd name="connsiteY5" fmla="*/ 3432175 h 6858000"/>
              <a:gd name="connsiteX6" fmla="*/ 8048937 w 8056368"/>
              <a:gd name="connsiteY6" fmla="*/ 3505888 h 6858000"/>
              <a:gd name="connsiteX7" fmla="*/ 8039148 w 8056368"/>
              <a:gd name="connsiteY7" fmla="*/ 3537425 h 6858000"/>
              <a:gd name="connsiteX8" fmla="*/ 8013247 w 8056368"/>
              <a:gd name="connsiteY8" fmla="*/ 3601035 h 6858000"/>
              <a:gd name="connsiteX9" fmla="*/ 6687076 w 8056368"/>
              <a:gd name="connsiteY9" fmla="*/ 6858000 h 6858000"/>
              <a:gd name="connsiteX10" fmla="*/ 0 w 8056368"/>
              <a:gd name="connsiteY1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056368" h="6858000">
                <a:moveTo>
                  <a:pt x="0" y="0"/>
                </a:moveTo>
                <a:lnTo>
                  <a:pt x="6687076" y="0"/>
                </a:lnTo>
                <a:lnTo>
                  <a:pt x="8023597" y="3282383"/>
                </a:lnTo>
                <a:lnTo>
                  <a:pt x="8030854" y="3300205"/>
                </a:lnTo>
                <a:lnTo>
                  <a:pt x="8048937" y="3358462"/>
                </a:lnTo>
                <a:cubicBezTo>
                  <a:pt x="8053810" y="3382272"/>
                  <a:pt x="8056368" y="3406925"/>
                  <a:pt x="8056368" y="3432175"/>
                </a:cubicBezTo>
                <a:cubicBezTo>
                  <a:pt x="8056368" y="3457426"/>
                  <a:pt x="8053810" y="3482079"/>
                  <a:pt x="8048937" y="3505888"/>
                </a:cubicBezTo>
                <a:lnTo>
                  <a:pt x="8039148" y="3537425"/>
                </a:lnTo>
                <a:lnTo>
                  <a:pt x="8013247" y="3601035"/>
                </a:lnTo>
                <a:lnTo>
                  <a:pt x="66870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" name="Picture 3" descr="A picture containing object, clock, plate&#10;&#10;Description automatically generated">
            <a:extLst>
              <a:ext uri="{FF2B5EF4-FFF2-40B4-BE49-F238E27FC236}">
                <a16:creationId xmlns:a16="http://schemas.microsoft.com/office/drawing/2014/main" id="{C9F5121A-2387-6E4C-AF0D-FE8CED9883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15846" y="2171700"/>
            <a:ext cx="2392094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854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14413-82C1-4EBC-8C6B-BC5F842D1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lnSpc>
                <a:spcPct val="90000"/>
              </a:lnSpc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8F029A-192E-4A44-ACC7-6C5212C77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624" y="1825625"/>
            <a:ext cx="10515600" cy="420638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A25CBB87-BE9B-82CE-8A24-F21EEA036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B2131628-C033-9728-C4CF-90CDBCB89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B67216CA-9A26-BBE7-68A3-9237D22CD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127296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D415AE06-AF06-7C4A-901C-10EB3EC0840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09757" y="-1286616"/>
            <a:ext cx="12008425" cy="6656388"/>
          </a:xfrm>
          <a:prstGeom prst="roundRect">
            <a:avLst/>
          </a:prstGeom>
          <a:pattFill prst="pct5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anchor="ctr" anchorCtr="0">
            <a:normAutofit/>
          </a:bodyPr>
          <a:lstStyle>
            <a:lvl1pPr algn="ctr">
              <a:defRPr sz="3000" i="1">
                <a:noFill/>
              </a:defRPr>
            </a:lvl1pPr>
          </a:lstStyle>
          <a:p>
            <a:r>
              <a:rPr lang="en-US" dirty="0"/>
              <a:t>Insert Image in shape with pattern</a:t>
            </a:r>
          </a:p>
        </p:txBody>
      </p:sp>
      <p:sp>
        <p:nvSpPr>
          <p:cNvPr id="16" name="Picture Placeholder 11">
            <a:extLst>
              <a:ext uri="{FF2B5EF4-FFF2-40B4-BE49-F238E27FC236}">
                <a16:creationId xmlns:a16="http://schemas.microsoft.com/office/drawing/2014/main" id="{EBF03025-F7CF-E247-83C5-084B91D9313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152832" y="-1084881"/>
            <a:ext cx="12386705" cy="6782047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txBody>
          <a:bodyPr anchor="ctr" anchorCtr="0">
            <a:normAutofit/>
          </a:bodyPr>
          <a:lstStyle>
            <a:lvl1pPr algn="ctr">
              <a:defRPr sz="3000">
                <a:noFill/>
              </a:defRPr>
            </a:lvl1pPr>
          </a:lstStyle>
          <a:p>
            <a:r>
              <a:rPr lang="en-US" dirty="0"/>
              <a:t>Leave blue outlined shape blank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D2C52E7-2D52-944F-A93E-2767FD8CB4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3617" y="5802218"/>
            <a:ext cx="1623999" cy="817420"/>
          </a:xfrm>
          <a:prstGeom prst="rect">
            <a:avLst/>
          </a:prstGeom>
        </p:spPr>
      </p:pic>
      <p:sp>
        <p:nvSpPr>
          <p:cNvPr id="17" name="Picture Placeholder 11">
            <a:extLst>
              <a:ext uri="{FF2B5EF4-FFF2-40B4-BE49-F238E27FC236}">
                <a16:creationId xmlns:a16="http://schemas.microsoft.com/office/drawing/2014/main" id="{9FE6B556-ED36-ED45-935B-E7D8F5FC1C5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117433" y="4975738"/>
            <a:ext cx="8422103" cy="1459364"/>
          </a:xfrm>
          <a:prstGeom prst="roundRect">
            <a:avLst/>
          </a:prstGeom>
          <a:solidFill>
            <a:schemeClr val="tx1"/>
          </a:solidFill>
          <a:ln w="38100">
            <a:noFill/>
          </a:ln>
        </p:spPr>
        <p:txBody>
          <a:bodyPr anchor="ctr" anchorCtr="0">
            <a:normAutofit/>
          </a:bodyPr>
          <a:lstStyle>
            <a:lvl1pPr algn="ctr">
              <a:defRPr sz="3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43D0D1-0A0F-A944-A2A2-733544183C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88000" y="4959229"/>
            <a:ext cx="6240383" cy="1475873"/>
          </a:xfrm>
        </p:spPr>
        <p:txBody>
          <a:bodyPr anchor="ctr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Headline/Slide Title</a:t>
            </a:r>
          </a:p>
        </p:txBody>
      </p:sp>
    </p:spTree>
    <p:extLst>
      <p:ext uri="{BB962C8B-B14F-4D97-AF65-F5344CB8AC3E}">
        <p14:creationId xmlns:p14="http://schemas.microsoft.com/office/powerpoint/2010/main" val="4027826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FE9E2-328C-1545-9458-EFA018E98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0A32A3-06D8-0D47-8AAD-C56E41646E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lnSpc>
                <a:spcPct val="100000"/>
              </a:lnSpc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lnSpc>
                <a:spcPct val="100000"/>
              </a:lnSpc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lnSpc>
                <a:spcPct val="100000"/>
              </a:lnSpc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23ECF9-53C4-AF49-8D20-5D56FFBB9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798A1-548B-2F4F-A949-0B360C421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3212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&amp;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1">
            <a:extLst>
              <a:ext uri="{FF2B5EF4-FFF2-40B4-BE49-F238E27FC236}">
                <a16:creationId xmlns:a16="http://schemas.microsoft.com/office/drawing/2014/main" id="{BAAE26D7-7D96-AD4F-8FAE-E5B63D3331B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866207" y="1221208"/>
            <a:ext cx="3946968" cy="4403485"/>
          </a:xfrm>
          <a:prstGeom prst="roundRect">
            <a:avLst/>
          </a:prstGeom>
          <a:solidFill>
            <a:schemeClr val="accent2"/>
          </a:solidFill>
        </p:spPr>
        <p:txBody>
          <a:bodyPr anchor="ctr" anchorCtr="0">
            <a:normAutofit/>
          </a:bodyPr>
          <a:lstStyle>
            <a:lvl1pPr algn="ctr">
              <a:defRPr sz="30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7FE9E2-328C-1545-9458-EFA018E987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Headline/Slide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0A32A3-06D8-0D47-8AAD-C56E41646E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880" y="1472457"/>
            <a:ext cx="7932420" cy="4152236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lnSpc>
                <a:spcPct val="100000"/>
              </a:lnSpc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lnSpc>
                <a:spcPct val="100000"/>
              </a:lnSpc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lnSpc>
                <a:spcPct val="100000"/>
              </a:lnSpc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23ECF9-53C4-AF49-8D20-5D56FFBB9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798A1-548B-2F4F-A949-0B360C4217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4AF7A4B-782F-C94B-BEFD-33103FCA94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385300" y="1701800"/>
            <a:ext cx="2565400" cy="3530599"/>
          </a:xfrm>
        </p:spPr>
        <p:txBody>
          <a:bodyPr anchor="ctr" anchorCtr="0">
            <a:normAutofit/>
          </a:bodyPr>
          <a:lstStyle>
            <a:lvl1pPr>
              <a:defRPr sz="3200" b="1" i="0">
                <a:solidFill>
                  <a:schemeClr val="bg1"/>
                </a:solidFill>
                <a:latin typeface="Raleway" panose="020B0503030101060003" pitchFamily="34" charset="77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</a:lstStyle>
          <a:p>
            <a:pPr lvl="0"/>
            <a:r>
              <a:rPr lang="en-US" dirty="0"/>
              <a:t>Quote or Callout</a:t>
            </a:r>
          </a:p>
        </p:txBody>
      </p:sp>
    </p:spTree>
    <p:extLst>
      <p:ext uri="{BB962C8B-B14F-4D97-AF65-F5344CB8AC3E}">
        <p14:creationId xmlns:p14="http://schemas.microsoft.com/office/powerpoint/2010/main" val="30694823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2D8612F-E863-B14C-9546-1A4E22909718}"/>
              </a:ext>
            </a:extLst>
          </p:cNvPr>
          <p:cNvSpPr/>
          <p:nvPr userDrawn="1"/>
        </p:nvSpPr>
        <p:spPr>
          <a:xfrm>
            <a:off x="6577881" y="-680666"/>
            <a:ext cx="7399100" cy="643215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11">
            <a:extLst>
              <a:ext uri="{FF2B5EF4-FFF2-40B4-BE49-F238E27FC236}">
                <a16:creationId xmlns:a16="http://schemas.microsoft.com/office/drawing/2014/main" id="{DDA341BB-F6CC-6040-96EA-C5272267FEA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33107" y="-320842"/>
            <a:ext cx="6128491" cy="5766237"/>
          </a:xfrm>
          <a:prstGeom prst="roundRect">
            <a:avLst/>
          </a:prstGeom>
          <a:pattFill prst="pct5">
            <a:fgClr>
              <a:schemeClr val="bg2"/>
            </a:fgClr>
            <a:bgClr>
              <a:schemeClr val="bg1"/>
            </a:bgClr>
          </a:pattFill>
          <a:ln w="6350">
            <a:noFill/>
          </a:ln>
        </p:spPr>
        <p:txBody>
          <a:bodyPr anchor="ctr" anchorCtr="0">
            <a:normAutofit/>
          </a:bodyPr>
          <a:lstStyle>
            <a:lvl1pPr algn="ctr">
              <a:defRPr sz="3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Drag and drop </a:t>
            </a:r>
            <a:br>
              <a:rPr lang="en-US" dirty="0"/>
            </a:br>
            <a:r>
              <a:rPr lang="en-US" dirty="0"/>
              <a:t>image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7FE9E2-328C-1545-9458-EFA018E987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6880" y="365126"/>
            <a:ext cx="5888506" cy="756565"/>
          </a:xfrm>
        </p:spPr>
        <p:txBody>
          <a:bodyPr/>
          <a:lstStyle/>
          <a:p>
            <a:r>
              <a:rPr lang="en-US" dirty="0"/>
              <a:t>Headline/Slide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0A32A3-06D8-0D47-8AAD-C56E41646E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880" y="1472457"/>
            <a:ext cx="5888506" cy="4152236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lnSpc>
                <a:spcPct val="100000"/>
              </a:lnSpc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lnSpc>
                <a:spcPct val="100000"/>
              </a:lnSpc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lnSpc>
                <a:spcPct val="100000"/>
              </a:lnSpc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23ECF9-53C4-AF49-8D20-5D56FFBB9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798A1-548B-2F4F-A949-0B360C421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679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6E229-B113-DD46-A3DF-2448F70BCE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Headline/Slide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4F3BDE-0077-2E49-BF72-FC0D1DEED0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8912" y="1472184"/>
            <a:ext cx="5181600" cy="37879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AE7339-34B6-0340-927A-4DC0F40EBE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72184"/>
            <a:ext cx="5181600" cy="37879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EA76BB-48BA-344E-A70D-B41150C9D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798A1-548B-2F4F-A949-0B360C421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0898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6E229-B113-DD46-A3DF-2448F70BCE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Headline/Slide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4F3BDE-0077-2E49-BF72-FC0D1DEED0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8912" y="2227801"/>
            <a:ext cx="5181600" cy="3032356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lnSpc>
                <a:spcPct val="100000"/>
              </a:lnSpc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lnSpc>
                <a:spcPct val="100000"/>
              </a:lnSpc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lnSpc>
                <a:spcPct val="100000"/>
              </a:lnSpc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lnSpc>
                <a:spcPct val="100000"/>
              </a:lnSpc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AE7339-34B6-0340-927A-4DC0F40EBE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227801"/>
            <a:ext cx="5181600" cy="3032356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lnSpc>
                <a:spcPct val="100000"/>
              </a:lnSpc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lnSpc>
                <a:spcPct val="100000"/>
              </a:lnSpc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lnSpc>
                <a:spcPct val="100000"/>
              </a:lnSpc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lnSpc>
                <a:spcPct val="100000"/>
              </a:lnSpc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EA76BB-48BA-344E-A70D-B41150C9D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798A1-548B-2F4F-A949-0B360C42175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A2F23AF-29AF-8640-B220-43B09330146A}"/>
              </a:ext>
            </a:extLst>
          </p:cNvPr>
          <p:cNvSpPr txBox="1">
            <a:spLocks/>
          </p:cNvSpPr>
          <p:nvPr userDrawn="1"/>
        </p:nvSpPr>
        <p:spPr>
          <a:xfrm>
            <a:off x="436880" y="1471236"/>
            <a:ext cx="5181600" cy="75656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cap="none" baseline="0">
                <a:solidFill>
                  <a:schemeClr val="accent1"/>
                </a:solidFill>
                <a:latin typeface="Raleway" panose="020B0503030101060003" pitchFamily="34" charset="77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tx1"/>
                </a:solidFill>
              </a:rPr>
              <a:t>Subhead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11829DD-7D6C-444D-94FC-6B5C66F9D27A}"/>
              </a:ext>
            </a:extLst>
          </p:cNvPr>
          <p:cNvSpPr txBox="1">
            <a:spLocks/>
          </p:cNvSpPr>
          <p:nvPr userDrawn="1"/>
        </p:nvSpPr>
        <p:spPr>
          <a:xfrm>
            <a:off x="6172200" y="1459593"/>
            <a:ext cx="5181600" cy="75656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cap="none" baseline="0">
                <a:solidFill>
                  <a:schemeClr val="accent1"/>
                </a:solidFill>
                <a:latin typeface="Raleway" panose="020B0503030101060003" pitchFamily="34" charset="77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tx1"/>
                </a:solidFill>
              </a:rPr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20711525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EF6AC-1105-604E-9782-03818D2E2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0E123E-A50F-CF41-806E-C064ABA25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798A1-548B-2F4F-A949-0B360C421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5524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0E123E-A50F-CF41-806E-C064ABA25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798A1-548B-2F4F-A949-0B360C421755}" type="slidenum">
              <a:rPr lang="en-US" smtClean="0"/>
              <a:t>‹#›</a:t>
            </a:fld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04B8754-6230-FF48-BAA3-475B4BD55389}"/>
              </a:ext>
            </a:extLst>
          </p:cNvPr>
          <p:cNvCxnSpPr>
            <a:cxnSpLocks/>
          </p:cNvCxnSpPr>
          <p:nvPr userDrawn="1"/>
        </p:nvCxnSpPr>
        <p:spPr>
          <a:xfrm>
            <a:off x="2103120" y="6215970"/>
            <a:ext cx="910132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B9090E88-0231-EF47-91D8-BAFEBA3FC2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3617" y="5802218"/>
            <a:ext cx="1623999" cy="817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1121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rts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6E229-B113-DD46-A3DF-2448F70BCE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6881" y="365126"/>
            <a:ext cx="3380242" cy="75656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Chart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4F3BDE-0077-2E49-BF72-FC0D1DEED0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8912" y="1614639"/>
            <a:ext cx="3380242" cy="3645518"/>
          </a:xfrm>
          <a:noFill/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333631-A642-3147-8E2D-182A900A376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C1798A1-548B-2F4F-A949-0B360C42175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1C3DAE3-FAD8-5D4F-A07E-1BDB97A1AA02}"/>
              </a:ext>
            </a:extLst>
          </p:cNvPr>
          <p:cNvCxnSpPr>
            <a:cxnSpLocks/>
          </p:cNvCxnSpPr>
          <p:nvPr userDrawn="1"/>
        </p:nvCxnSpPr>
        <p:spPr>
          <a:xfrm>
            <a:off x="2103120" y="6215970"/>
            <a:ext cx="910132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91561F55-8A38-B940-9C70-17A82AC89E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3617" y="5802218"/>
            <a:ext cx="1623999" cy="817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8893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rts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6E229-B113-DD46-A3DF-2448F70BCE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6881" y="365126"/>
            <a:ext cx="3380242" cy="75656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Chart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4F3BDE-0077-2E49-BF72-FC0D1DEED0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8912" y="1614639"/>
            <a:ext cx="3380242" cy="3645518"/>
          </a:xfrm>
          <a:noFill/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lnSpc>
                <a:spcPct val="100000"/>
              </a:lnSpc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lnSpc>
                <a:spcPct val="100000"/>
              </a:lnSpc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lnSpc>
                <a:spcPct val="100000"/>
              </a:lnSpc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lnSpc>
                <a:spcPct val="100000"/>
              </a:lnSpc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BE0AC1F-4242-FD4A-84BE-CDA82C3D43AE}"/>
              </a:ext>
            </a:extLst>
          </p:cNvPr>
          <p:cNvCxnSpPr>
            <a:cxnSpLocks/>
          </p:cNvCxnSpPr>
          <p:nvPr userDrawn="1"/>
        </p:nvCxnSpPr>
        <p:spPr>
          <a:xfrm>
            <a:off x="2103120" y="6215970"/>
            <a:ext cx="910132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EFF5FB82-9241-C045-8A52-591FEB315B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7962" y="5802218"/>
            <a:ext cx="1623999" cy="817420"/>
          </a:xfrm>
          <a:prstGeom prst="rect">
            <a:avLst/>
          </a:prstGeom>
        </p:spPr>
      </p:pic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2360B844-A017-134D-8EA2-7AE1BDE27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4447" y="6028365"/>
            <a:ext cx="62393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C1798A1-548B-2F4F-A949-0B360C42175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686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AF4BC-D1E9-40F0-A26B-9EA9B6B69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1081941"/>
            <a:ext cx="10515600" cy="285273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7974A6-FAB9-47DA-8F1A-701DFC8DF3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0624" y="3961666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6B034DD9-4A61-318F-88CF-79721B55A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496DA99-E916-9F7C-9E88-AA06046AE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21CC86B5-B6B3-4633-0D90-AACB44D0D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24909"/>
      </p:ext>
    </p:extLst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6C99A-76F3-419C-95BF-4D0BEAE00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713" y="319089"/>
            <a:ext cx="10515600" cy="7016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2B9CA2-C138-4A69-953D-AEB55FED0AD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0713" y="1443038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44F04E-4F77-47B2-9803-8A5FF49C5D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713" y="2381250"/>
            <a:ext cx="5157787" cy="3684588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89F3E3-E7A4-4098-ACA2-0060E2FE57B2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443038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482DF4-45DF-46D3-8BC2-96ED489B0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378074"/>
            <a:ext cx="5183188" cy="3684588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F8D17C-F40F-43B3-96DD-283049E68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6652D-A424-46EE-8E8A-BA494523C8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8933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BD7C2-BFAE-4531-9D60-A1830B038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9F7736-2993-458C-8BE7-8800C5B87A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6652D-A424-46EE-8E8A-BA494523C828}" type="slidenum">
              <a:rPr lang="en-US" smtClean="0"/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DBD12C9-87F1-4CDB-9717-0293BF37E98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93725" y="1276350"/>
            <a:ext cx="10426700" cy="4362450"/>
          </a:xfrm>
        </p:spPr>
        <p:txBody>
          <a:bodyPr/>
          <a:lstStyle>
            <a:lvl2pPr marL="347663" indent="-347663">
              <a:defRPr/>
            </a:lvl2pPr>
            <a:lvl3pPr marL="682625" indent="-334963">
              <a:buSzPct val="100000"/>
              <a:buFont typeface="Arial" panose="020B0604020202020204" pitchFamily="34" charset="0"/>
              <a:buChar char="•"/>
              <a:tabLst>
                <a:tab pos="628650" algn="l"/>
              </a:tabLst>
              <a:defRPr/>
            </a:lvl3pPr>
            <a:lvl4pPr marL="1030288" indent="-347663">
              <a:buFont typeface="Arial" panose="020B0604020202020204" pitchFamily="34" charset="0"/>
              <a:buChar char="•"/>
              <a:defRPr/>
            </a:lvl4pPr>
            <a:lvl5pPr marL="1377950" indent="-347663">
              <a:buSzPct val="100000"/>
              <a:buFont typeface="Arial" panose="020B0604020202020204" pitchFamily="34" charset="0"/>
              <a:buChar char="•"/>
              <a:defRPr/>
            </a:lvl5pPr>
            <a:lvl6pPr marL="1712913" indent="-334963">
              <a:buFont typeface="Arial" panose="020B0604020202020204" pitchFamily="34" charset="0"/>
              <a:buChar char="•"/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412785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BD7C2-BFAE-4531-9D60-A1830B038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9F7736-2993-458C-8BE7-8800C5B87A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6652D-A424-46EE-8E8A-BA494523C828}" type="slidenum">
              <a:rPr lang="en-US" smtClean="0"/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DBD12C9-87F1-4CDB-9717-0293BF37E98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93725" y="1276350"/>
            <a:ext cx="10426700" cy="4362450"/>
          </a:xfrm>
        </p:spPr>
        <p:txBody>
          <a:bodyPr/>
          <a:lstStyle>
            <a:lvl2pPr marL="347663" indent="-347663">
              <a:defRPr/>
            </a:lvl2pPr>
            <a:lvl3pPr marL="682625" indent="-334963">
              <a:buSzPct val="100000"/>
              <a:buFont typeface="Arial" panose="020B0604020202020204" pitchFamily="34" charset="0"/>
              <a:buChar char="•"/>
              <a:tabLst>
                <a:tab pos="628650" algn="l"/>
              </a:tabLst>
              <a:defRPr/>
            </a:lvl3pPr>
            <a:lvl4pPr marL="1030288" indent="-347663">
              <a:buFont typeface="Arial" panose="020B0604020202020204" pitchFamily="34" charset="0"/>
              <a:buChar char="•"/>
              <a:defRPr/>
            </a:lvl4pPr>
            <a:lvl5pPr marL="1377950" indent="-347663">
              <a:buSzPct val="100000"/>
              <a:buFont typeface="Arial" panose="020B0604020202020204" pitchFamily="34" charset="0"/>
              <a:buChar char="•"/>
              <a:defRPr/>
            </a:lvl5pPr>
            <a:lvl6pPr marL="1712913" indent="-334963">
              <a:buFont typeface="Arial" panose="020B0604020202020204" pitchFamily="34" charset="0"/>
              <a:buChar char="•"/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75530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BD7C2-BFAE-4531-9D60-A1830B038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9F7736-2993-458C-8BE7-8800C5B87A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6652D-A424-46EE-8E8A-BA494523C828}" type="slidenum">
              <a:rPr lang="en-US" smtClean="0"/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DBD12C9-87F1-4CDB-9717-0293BF37E98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93725" y="1276350"/>
            <a:ext cx="10426700" cy="4362450"/>
          </a:xfrm>
        </p:spPr>
        <p:txBody>
          <a:bodyPr/>
          <a:lstStyle>
            <a:lvl2pPr marL="347663" indent="-347663">
              <a:defRPr/>
            </a:lvl2pPr>
            <a:lvl3pPr marL="682625" indent="-334963">
              <a:buSzPct val="100000"/>
              <a:buFont typeface="Arial" panose="020B0604020202020204" pitchFamily="34" charset="0"/>
              <a:buChar char="•"/>
              <a:tabLst>
                <a:tab pos="628650" algn="l"/>
              </a:tabLst>
              <a:defRPr/>
            </a:lvl3pPr>
            <a:lvl4pPr marL="1030288" indent="-347663">
              <a:buFont typeface="Arial" panose="020B0604020202020204" pitchFamily="34" charset="0"/>
              <a:buChar char="•"/>
              <a:defRPr/>
            </a:lvl4pPr>
            <a:lvl5pPr marL="1377950" indent="-347663">
              <a:buSzPct val="100000"/>
              <a:buFont typeface="Arial" panose="020B0604020202020204" pitchFamily="34" charset="0"/>
              <a:buChar char="•"/>
              <a:defRPr/>
            </a:lvl5pPr>
            <a:lvl6pPr marL="1712913" indent="-334963">
              <a:buFont typeface="Arial" panose="020B0604020202020204" pitchFamily="34" charset="0"/>
              <a:buChar char="•"/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203154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BD7C2-BFAE-4531-9D60-A1830B038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9F7736-2993-458C-8BE7-8800C5B87A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6652D-A424-46EE-8E8A-BA494523C828}" type="slidenum">
              <a:rPr lang="en-US" smtClean="0"/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DBD12C9-87F1-4CDB-9717-0293BF37E98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93725" y="1276350"/>
            <a:ext cx="10426700" cy="4362450"/>
          </a:xfrm>
        </p:spPr>
        <p:txBody>
          <a:bodyPr/>
          <a:lstStyle>
            <a:lvl2pPr marL="347663" indent="-347663">
              <a:defRPr/>
            </a:lvl2pPr>
            <a:lvl3pPr marL="682625" indent="-334963">
              <a:buSzPct val="100000"/>
              <a:buFont typeface="Arial" panose="020B0604020202020204" pitchFamily="34" charset="0"/>
              <a:buChar char="•"/>
              <a:tabLst>
                <a:tab pos="628650" algn="l"/>
              </a:tabLst>
              <a:defRPr/>
            </a:lvl3pPr>
            <a:lvl4pPr marL="1030288" indent="-347663">
              <a:buFont typeface="Arial" panose="020B0604020202020204" pitchFamily="34" charset="0"/>
              <a:buChar char="•"/>
              <a:defRPr/>
            </a:lvl4pPr>
            <a:lvl5pPr marL="1377950" indent="-347663">
              <a:buSzPct val="100000"/>
              <a:buFont typeface="Arial" panose="020B0604020202020204" pitchFamily="34" charset="0"/>
              <a:buChar char="•"/>
              <a:defRPr/>
            </a:lvl5pPr>
            <a:lvl6pPr marL="1712913" indent="-334963">
              <a:buFont typeface="Arial" panose="020B0604020202020204" pitchFamily="34" charset="0"/>
              <a:buChar char="•"/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03250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BD7C2-BFAE-4531-9D60-A1830B038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9F7736-2993-458C-8BE7-8800C5B87A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6652D-A424-46EE-8E8A-BA494523C828}" type="slidenum">
              <a:rPr lang="en-US" smtClean="0"/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DBD12C9-87F1-4CDB-9717-0293BF37E98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93725" y="1276350"/>
            <a:ext cx="10426700" cy="4362450"/>
          </a:xfrm>
        </p:spPr>
        <p:txBody>
          <a:bodyPr/>
          <a:lstStyle>
            <a:lvl2pPr marL="347663" indent="-347663">
              <a:defRPr/>
            </a:lvl2pPr>
            <a:lvl3pPr marL="682625" indent="-334963">
              <a:buSzPct val="100000"/>
              <a:buFont typeface="Arial" panose="020B0604020202020204" pitchFamily="34" charset="0"/>
              <a:buChar char="•"/>
              <a:tabLst>
                <a:tab pos="628650" algn="l"/>
              </a:tabLst>
              <a:defRPr/>
            </a:lvl3pPr>
            <a:lvl4pPr marL="1030288" indent="-347663">
              <a:buFont typeface="Arial" panose="020B0604020202020204" pitchFamily="34" charset="0"/>
              <a:buChar char="•"/>
              <a:defRPr/>
            </a:lvl4pPr>
            <a:lvl5pPr marL="1377950" indent="-347663">
              <a:buSzPct val="100000"/>
              <a:buFont typeface="Arial" panose="020B0604020202020204" pitchFamily="34" charset="0"/>
              <a:buChar char="•"/>
              <a:defRPr/>
            </a:lvl5pPr>
            <a:lvl6pPr marL="1712913" indent="-334963">
              <a:buFont typeface="Arial" panose="020B0604020202020204" pitchFamily="34" charset="0"/>
              <a:buChar char="•"/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58223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78F7F10-35F6-E392-D41B-3CD300D5CCF8}"/>
              </a:ext>
            </a:extLst>
          </p:cNvPr>
          <p:cNvSpPr/>
          <p:nvPr/>
        </p:nvSpPr>
        <p:spPr>
          <a:xfrm>
            <a:off x="0" y="685800"/>
            <a:ext cx="11494008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264F76-994F-4AB5-B17B-46C0C2FA5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A69B3B-A540-4556-98C8-1F49704A79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0624" y="1825625"/>
            <a:ext cx="5181600" cy="4206382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 dirty="0"/>
            </a:lvl5pPr>
          </a:lstStyle>
          <a:p>
            <a:pPr lvl="0">
              <a:buChar char="¬"/>
            </a:pPr>
            <a:r>
              <a:rPr lang="en-US"/>
              <a:t>Click to edit Master text styles</a:t>
            </a:r>
          </a:p>
          <a:p>
            <a:pPr lvl="1">
              <a:buChar char="¬"/>
            </a:pPr>
            <a:r>
              <a:rPr lang="en-US"/>
              <a:t>Second level</a:t>
            </a:r>
          </a:p>
          <a:p>
            <a:pPr lvl="2">
              <a:buChar char="¬"/>
            </a:pPr>
            <a:r>
              <a:rPr lang="en-US"/>
              <a:t>Third level</a:t>
            </a:r>
          </a:p>
          <a:p>
            <a:pPr lvl="3">
              <a:buChar char="¬"/>
            </a:pPr>
            <a:r>
              <a:rPr lang="en-US"/>
              <a:t>Fourth level</a:t>
            </a:r>
          </a:p>
          <a:p>
            <a:pPr lvl="4">
              <a:buChar char="¬"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C72438-7C63-48F2-9D6F-2461BFD6D5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56178" y="1825625"/>
            <a:ext cx="5180046" cy="4206382"/>
          </a:xfrm>
        </p:spPr>
        <p:txBody>
          <a:bodyPr/>
          <a:lstStyle>
            <a:lvl1pPr marL="228600" indent="-228600">
              <a:buFont typeface="Wingdings 2" panose="05020102010507070707" pitchFamily="18" charset="2"/>
              <a:buChar char="¬"/>
              <a:defRPr/>
            </a:lvl1pPr>
            <a:lvl2pPr marL="685800" indent="-228600">
              <a:buFont typeface="Wingdings 2" panose="05020102010507070707" pitchFamily="18" charset="2"/>
              <a:buChar char="¬"/>
              <a:defRPr/>
            </a:lvl2pPr>
            <a:lvl3pPr marL="1143000" indent="-228600">
              <a:buFont typeface="Wingdings 2" panose="05020102010507070707" pitchFamily="18" charset="2"/>
              <a:buChar char="¬"/>
              <a:defRPr/>
            </a:lvl3pPr>
            <a:lvl4pPr marL="1600200" indent="-228600">
              <a:buFont typeface="Wingdings 2" panose="05020102010507070707" pitchFamily="18" charset="2"/>
              <a:buChar char="¬"/>
              <a:defRPr/>
            </a:lvl4pPr>
            <a:lvl5pPr marL="2057400" indent="-228600">
              <a:buFont typeface="Wingdings 2" panose="05020102010507070707" pitchFamily="18" charset="2"/>
              <a:buChar char="¬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35274CEC-210E-BC97-9B79-A7D801E4B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486B3D53-F805-C08E-2359-498218FC6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61C4695B-D7BD-45F7-EB23-6FDAF2410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612045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A1F52B7-5271-53AA-8260-0CF50FF8DA3C}"/>
              </a:ext>
            </a:extLst>
          </p:cNvPr>
          <p:cNvSpPr/>
          <p:nvPr/>
        </p:nvSpPr>
        <p:spPr>
          <a:xfrm>
            <a:off x="0" y="685800"/>
            <a:ext cx="11494008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2F9955-0460-4A20-8FC6-300595560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178" y="365125"/>
            <a:ext cx="10515600" cy="1325563"/>
          </a:xfrm>
        </p:spPr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95DDA7-4AAD-4EBE-880C-200E5F10A6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217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717496-E470-4CF6-884C-F07390A468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2178" y="2505075"/>
            <a:ext cx="5157787" cy="3526932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C438EA-D381-4F22-A911-ECDD6D04FB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5459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F255FA-A04D-49F2-8DB4-3CC082D0DB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54590" y="2505075"/>
            <a:ext cx="5183188" cy="3526932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7198C3F1-4E77-7888-CDB8-CF9406E4A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493561D3-90F6-AD82-BCFE-90F9427D8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32F9B33-3FA7-526F-7B45-342EB64A1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465457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1F235-FBFF-453E-B90A-5758ED47C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938306"/>
            <a:ext cx="10515600" cy="1325563"/>
          </a:xfrm>
        </p:spPr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A9328E63-E075-39E2-BAA7-30CCAE2E7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A5894A5-0E01-F43E-C68A-2EFAB2EB8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250128C-CE40-2B40-1B89-7E9AAAAC4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502770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E281B99-C6A0-F92A-BDD3-BB362196501C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EB8367C-67E1-A50A-1584-F859A6FED9C9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BB8861-51D7-741E-6B2C-25412D40E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D69A2F-0657-B33B-8334-C458A9538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B4FC84-48ED-0480-2497-FCD84C127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314726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12261-8522-4437-B612-7C7100D18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457200"/>
            <a:ext cx="10512425" cy="1600200"/>
          </a:xfrm>
        </p:spPr>
        <p:txBody>
          <a:bodyPr anchor="b">
            <a:normAutofit/>
          </a:bodyPr>
          <a:lstStyle>
            <a:lvl1pPr>
              <a:defRPr sz="5200">
                <a:latin typeface="Dante (Headings)2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BAA0AF-3F50-42BD-84B4-E70C3D004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2830" y="2199340"/>
            <a:ext cx="6172200" cy="366171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9C702B-2C4D-4590-8BEE-31940145C7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0624" y="2199340"/>
            <a:ext cx="3932237" cy="3669647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23F37370-7C05-0AAE-A0C3-9EE620A84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0900B8E3-39E6-A88A-BBFB-717596EB3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48E340D-1840-D987-3EEA-963BDDE31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050185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5334B-3019-4CA1-B658-779001922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457200"/>
            <a:ext cx="3932237" cy="16002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D3CC12-FD6B-41A3-BF67-D600CC4383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781276" y="987425"/>
            <a:ext cx="6172200" cy="487362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DB2BD5-DC18-460B-BFCC-5B2447D2B0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0624" y="2199340"/>
            <a:ext cx="3932237" cy="3669647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0F28E44-58BB-553B-BBD0-F292C66CC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8F22D156-E5FE-F118-0553-B401F1965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88AEE0A6-6120-9BA2-5751-E0E2D8CF0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399150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3.emf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4B53B4F-080C-8523-03AD-871CC3B8D168}"/>
              </a:ext>
            </a:extLst>
          </p:cNvPr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53B790B-70BD-FD52-2540-F1DA4882170E}"/>
              </a:ext>
            </a:extLst>
          </p:cNvPr>
          <p:cNvSpPr/>
          <p:nvPr/>
        </p:nvSpPr>
        <p:spPr>
          <a:xfrm>
            <a:off x="1446276" y="685800"/>
            <a:ext cx="107442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 descr="Tag=AccentColor&#10;Flavor=Light&#10;Target=Line">
            <a:extLst>
              <a:ext uri="{FF2B5EF4-FFF2-40B4-BE49-F238E27FC236}">
                <a16:creationId xmlns:a16="http://schemas.microsoft.com/office/drawing/2014/main" id="{7D4FC5F0-CBD6-AEEB-4902-28D624068890}"/>
              </a:ext>
            </a:extLst>
          </p:cNvPr>
          <p:cNvCxnSpPr>
            <a:cxnSpLocks/>
          </p:cNvCxnSpPr>
          <p:nvPr/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 descr="Tag=AccentColor&#10;Flavor=Light&#10;Target=Line">
            <a:extLst>
              <a:ext uri="{FF2B5EF4-FFF2-40B4-BE49-F238E27FC236}">
                <a16:creationId xmlns:a16="http://schemas.microsoft.com/office/drawing/2014/main" id="{FA9EB4DB-DDA5-1A45-7D87-B2BF67D2D1C3}"/>
              </a:ext>
            </a:extLst>
          </p:cNvPr>
          <p:cNvCxnSpPr>
            <a:cxnSpLocks/>
          </p:cNvCxnSpPr>
          <p:nvPr/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2AF870-601F-4570-A8A9-1003F8939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CCCECD-B6E7-4C40-8A84-65FD5A3F0A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0624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3EFA4D-0E39-4E26-B43C-5D1084B3BA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0624" y="6217920"/>
            <a:ext cx="2743200" cy="64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8851EA-2F2C-4012-8B96-51179BDD11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67328" y="6217920"/>
            <a:ext cx="7196328" cy="64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BB8ACB-7A60-4D76-A149-0C57A30E01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152" y="-18288"/>
            <a:ext cx="685800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289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  <p:sldLayoutId id="2147483895" r:id="rId12"/>
    <p:sldLayoutId id="2147483897" r:id="rId13"/>
    <p:sldLayoutId id="2147483898" r:id="rId14"/>
    <p:sldLayoutId id="2147483899" r:id="rId15"/>
    <p:sldLayoutId id="2147483901" r:id="rId16"/>
    <p:sldLayoutId id="2147483904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2"/>
        </a:buClr>
        <a:buFont typeface="Wingdings 2" panose="05020102010507070707" pitchFamily="18" charset="2"/>
        <a:buChar char="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B82A40-A8E4-E841-8631-5E78BFD1E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880" y="365126"/>
            <a:ext cx="10916920" cy="7565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Headline/Slide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1414E8-7137-2148-8123-251E57F78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6880" y="1472457"/>
            <a:ext cx="10916920" cy="41522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0BE25C-E7B4-5B47-8FB2-2D6B9C96AB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4447" y="6028365"/>
            <a:ext cx="6239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  <a:latin typeface="Raleway" panose="020B0503030101060003" pitchFamily="34" charset="77"/>
              </a:defRPr>
            </a:lvl1pPr>
          </a:lstStyle>
          <a:p>
            <a:fld id="{2C1798A1-548B-2F4F-A949-0B360C42175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117D0B7-4560-1247-9519-7E06CC10B5AD}"/>
              </a:ext>
            </a:extLst>
          </p:cNvPr>
          <p:cNvCxnSpPr>
            <a:cxnSpLocks/>
          </p:cNvCxnSpPr>
          <p:nvPr userDrawn="1"/>
        </p:nvCxnSpPr>
        <p:spPr>
          <a:xfrm>
            <a:off x="2103120" y="6215970"/>
            <a:ext cx="910132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694FBD9E-1E03-D049-B243-87827D925114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363617" y="5802218"/>
            <a:ext cx="1623999" cy="81742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C3E9F5C-C770-704E-B41D-7B649BF92B81}"/>
              </a:ext>
            </a:extLst>
          </p:cNvPr>
          <p:cNvCxnSpPr>
            <a:cxnSpLocks/>
          </p:cNvCxnSpPr>
          <p:nvPr userDrawn="1"/>
        </p:nvCxnSpPr>
        <p:spPr>
          <a:xfrm>
            <a:off x="-96982" y="1121691"/>
            <a:ext cx="8413056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3545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16" r:id="rId8"/>
    <p:sldLayoutId id="2147483917" r:id="rId9"/>
    <p:sldLayoutId id="2147483918" r:id="rId10"/>
    <p:sldLayoutId id="2147483919" r:id="rId11"/>
    <p:sldLayoutId id="2147483920" r:id="rId12"/>
    <p:sldLayoutId id="2147483921" r:id="rId13"/>
    <p:sldLayoutId id="2147483922" r:id="rId14"/>
    <p:sldLayoutId id="2147483923" r:id="rId15"/>
    <p:sldLayoutId id="2147483924" r:id="rId16"/>
    <p:sldLayoutId id="2147483925" r:id="rId17"/>
    <p:sldLayoutId id="214748392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cap="none" baseline="0">
          <a:solidFill>
            <a:schemeClr val="tx1"/>
          </a:solidFill>
          <a:latin typeface="Raleway" panose="020B0503030101060003" pitchFamily="34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1800" kern="1200" baseline="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230188" indent="-22225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tabLst/>
        <a:defRPr sz="1800" kern="1200" baseline="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630238" indent="-223838" algn="l" defTabSz="914400" rtl="0" eaLnBrk="1" latinLnBrk="0" hangingPunct="1">
        <a:lnSpc>
          <a:spcPct val="100000"/>
        </a:lnSpc>
        <a:spcBef>
          <a:spcPts val="500"/>
        </a:spcBef>
        <a:buSzPct val="120000"/>
        <a:buFont typeface="System Font Regular"/>
        <a:buChar char="◦"/>
        <a:tabLst/>
        <a:defRPr sz="1600" kern="1200" baseline="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917575" indent="-231775" algn="l" defTabSz="914400" rtl="0" eaLnBrk="1" latinLnBrk="0" hangingPunct="1">
        <a:lnSpc>
          <a:spcPct val="100000"/>
        </a:lnSpc>
        <a:spcBef>
          <a:spcPts val="500"/>
        </a:spcBef>
        <a:buFont typeface="Wingdings" pitchFamily="2" charset="2"/>
        <a:buChar char="§"/>
        <a:tabLst/>
        <a:defRPr sz="1200" kern="1200" baseline="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1193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tabLst/>
        <a:defRPr sz="10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02107B0-826E-4E2E-390A-A0CBF1F86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Infant Mortality &amp;</a:t>
            </a:r>
            <a:br>
              <a:rPr lang="en-US" dirty="0"/>
            </a:br>
            <a:r>
              <a:rPr lang="en-US" dirty="0"/>
              <a:t>FIMR Updates</a:t>
            </a:r>
          </a:p>
        </p:txBody>
      </p:sp>
    </p:spTree>
    <p:extLst>
      <p:ext uri="{BB962C8B-B14F-4D97-AF65-F5344CB8AC3E}">
        <p14:creationId xmlns:p14="http://schemas.microsoft.com/office/powerpoint/2010/main" val="38858108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F1BD9-C249-7AA2-A7E0-C136614E6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Raleway"/>
              </a:rPr>
              <a:t>2022 Indiana FIMR: maternal BMI (N=184)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18897D-6A87-C877-73C9-16A9ADD01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798A1-548B-2F4F-A949-0B360C421755}" type="slidenum">
              <a:rPr lang="en-US" dirty="0" smtClean="0"/>
              <a:t>10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805526-C89A-D2B0-C4AD-EE1C76C74A7A}"/>
              </a:ext>
            </a:extLst>
          </p:cNvPr>
          <p:cNvSpPr txBox="1"/>
          <p:nvPr/>
        </p:nvSpPr>
        <p:spPr>
          <a:xfrm>
            <a:off x="2701160" y="5874476"/>
            <a:ext cx="8503288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n-US" sz="1400">
                <a:latin typeface="Segoe UI"/>
                <a:cs typeface="Segoe UI"/>
              </a:rPr>
              <a:t>Source: Indiana Department of Health 2022 Local FIMR Team Reporting Database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D5810E74-CF7E-A1DA-035B-103300521316}"/>
              </a:ext>
            </a:extLst>
          </p:cNvPr>
          <p:cNvGraphicFramePr>
            <a:graphicFrameLocks/>
          </p:cNvGraphicFramePr>
          <p:nvPr/>
        </p:nvGraphicFramePr>
        <p:xfrm>
          <a:off x="539015" y="1491916"/>
          <a:ext cx="11126804" cy="4052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940349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3E2A489-9BDC-188C-AB67-8726F5E29ADD}"/>
              </a:ext>
            </a:extLst>
          </p:cNvPr>
          <p:cNvSpPr txBox="1"/>
          <p:nvPr/>
        </p:nvSpPr>
        <p:spPr>
          <a:xfrm>
            <a:off x="341397" y="2547947"/>
            <a:ext cx="7426908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2022 Indiana FIMR Case Review Data – Social Determinates of Health</a:t>
            </a:r>
          </a:p>
        </p:txBody>
      </p:sp>
    </p:spTree>
    <p:extLst>
      <p:ext uri="{BB962C8B-B14F-4D97-AF65-F5344CB8AC3E}">
        <p14:creationId xmlns:p14="http://schemas.microsoft.com/office/powerpoint/2010/main" val="30615767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B38FD-D691-4889-6F9C-D806DCC34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563" y="200125"/>
            <a:ext cx="10916920" cy="756565"/>
          </a:xfrm>
        </p:spPr>
        <p:txBody>
          <a:bodyPr>
            <a:normAutofit fontScale="90000"/>
          </a:bodyPr>
          <a:lstStyle/>
          <a:p>
            <a:r>
              <a:rPr lang="en-US">
                <a:latin typeface="Raleway"/>
              </a:rPr>
              <a:t>2022 Indiana FIMR: maternal education level for fetal and infant cases reviewed (N=184)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AA6C64-8557-BD04-51F7-D36C9B758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1798A1-548B-2F4F-A949-0B360C421755}" type="slidenum"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3E8E"/>
                </a:solidFill>
                <a:effectLst/>
                <a:uLnTx/>
                <a:uFillTx/>
                <a:latin typeface="Raleway" panose="020B0503030101060003" pitchFamily="34" charset="77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43E8E"/>
              </a:solidFill>
              <a:effectLst/>
              <a:uLnTx/>
              <a:uFillTx/>
              <a:latin typeface="Raleway" panose="020B0503030101060003" pitchFamily="34" charset="77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D12E68-26C0-90D4-85A5-9818E6141554}"/>
              </a:ext>
            </a:extLst>
          </p:cNvPr>
          <p:cNvSpPr txBox="1"/>
          <p:nvPr/>
        </p:nvSpPr>
        <p:spPr>
          <a:xfrm>
            <a:off x="2701160" y="5874476"/>
            <a:ext cx="8503288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243E8E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Source: Indiana Department of Health 2022 Local FIMR Team Reporting Database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35E66FA7-D790-D92A-DA5C-A73844E4C518}"/>
              </a:ext>
            </a:extLst>
          </p:cNvPr>
          <p:cNvGraphicFramePr>
            <a:graphicFrameLocks/>
          </p:cNvGraphicFramePr>
          <p:nvPr/>
        </p:nvGraphicFramePr>
        <p:xfrm>
          <a:off x="510139" y="1434164"/>
          <a:ext cx="11059427" cy="39848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061463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D29DC-56CD-AD47-A36E-EB1ED8726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563" y="175732"/>
            <a:ext cx="10916920" cy="756565"/>
          </a:xfrm>
        </p:spPr>
        <p:txBody>
          <a:bodyPr>
            <a:normAutofit fontScale="90000"/>
          </a:bodyPr>
          <a:lstStyle/>
          <a:p>
            <a:r>
              <a:rPr lang="en-US">
                <a:latin typeface="Raleway"/>
              </a:rPr>
              <a:t>2022 Indiana FIMR: maternal insurance coverage (N=184)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9FD5F7-B258-23DF-B3AE-46C75D947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1798A1-548B-2F4F-A949-0B360C421755}" type="slidenum"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3E8E"/>
                </a:solidFill>
                <a:effectLst/>
                <a:uLnTx/>
                <a:uFillTx/>
                <a:latin typeface="Raleway" panose="020B0503030101060003" pitchFamily="34" charset="77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43E8E"/>
              </a:solidFill>
              <a:effectLst/>
              <a:uLnTx/>
              <a:uFillTx/>
              <a:latin typeface="Raleway" panose="020B0503030101060003" pitchFamily="34" charset="77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035289-5BCD-E096-918B-109C33F10609}"/>
              </a:ext>
            </a:extLst>
          </p:cNvPr>
          <p:cNvSpPr txBox="1"/>
          <p:nvPr/>
        </p:nvSpPr>
        <p:spPr>
          <a:xfrm>
            <a:off x="2701160" y="5874476"/>
            <a:ext cx="8503288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243E8E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Source: Indiana Department of Health 2022 Local FIMR Team Reporting Database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D0E728A-C451-77B3-D089-D355D1F094B7}"/>
              </a:ext>
            </a:extLst>
          </p:cNvPr>
          <p:cNvGraphicFramePr>
            <a:graphicFrameLocks/>
          </p:cNvGraphicFramePr>
          <p:nvPr/>
        </p:nvGraphicFramePr>
        <p:xfrm>
          <a:off x="731519" y="1414914"/>
          <a:ext cx="10751419" cy="4129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64244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A304C-548B-166E-6369-C2CE72A89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563" y="154712"/>
            <a:ext cx="10916920" cy="756565"/>
          </a:xfrm>
        </p:spPr>
        <p:txBody>
          <a:bodyPr>
            <a:normAutofit fontScale="90000"/>
          </a:bodyPr>
          <a:lstStyle/>
          <a:p>
            <a:r>
              <a:rPr lang="en-US">
                <a:latin typeface="Raleway"/>
              </a:rPr>
              <a:t>2022 Indiana FIMR: maternal traumatic or stressful life events present (N=184)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025634-811A-D1D4-3D41-C9A492E61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798A1-548B-2F4F-A949-0B360C421755}" type="slidenum">
              <a:rPr lang="en-US" dirty="0" smtClean="0"/>
              <a:t>14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A800FA-B29F-2739-03DA-63D1143DF034}"/>
              </a:ext>
            </a:extLst>
          </p:cNvPr>
          <p:cNvSpPr txBox="1"/>
          <p:nvPr/>
        </p:nvSpPr>
        <p:spPr>
          <a:xfrm>
            <a:off x="2701160" y="5874476"/>
            <a:ext cx="8503288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n-US" sz="1400">
                <a:latin typeface="Segoe UI"/>
                <a:cs typeface="Segoe UI"/>
              </a:rPr>
              <a:t>Source: Indiana Department of Health 2022 Local FIMR Team Reporting Database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75C186-3DFF-9B2A-43C6-B65D0DAD7432}"/>
              </a:ext>
            </a:extLst>
          </p:cNvPr>
          <p:cNvSpPr txBox="1"/>
          <p:nvPr/>
        </p:nvSpPr>
        <p:spPr>
          <a:xfrm>
            <a:off x="9192126" y="1684716"/>
            <a:ext cx="236198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Segoe UI" panose="020B0502040204020203" pitchFamily="34" charset="0"/>
                <a:cs typeface="Segoe UI" panose="020B0502040204020203" pitchFamily="34" charset="0"/>
              </a:rPr>
              <a:t>Traumatic or stressful life events can include experiences such as: death of a loved one, being the caregiver of a chronically ill child or family member, incarceration, divorce, loss of housing, unemployment, etc. 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44C86DC4-FE46-0807-10B6-7D92B437D4BA}"/>
              </a:ext>
            </a:extLst>
          </p:cNvPr>
          <p:cNvGraphicFramePr>
            <a:graphicFrameLocks/>
          </p:cNvGraphicFramePr>
          <p:nvPr/>
        </p:nvGraphicFramePr>
        <p:xfrm>
          <a:off x="436563" y="1414913"/>
          <a:ext cx="8755563" cy="41677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522739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ACC6E-0CB3-634A-057D-9B624C6EB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Raleway"/>
              </a:rPr>
              <a:t>2022 Indiana FIMR: food desert impact (N=184)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92EEE4-5E86-91CE-0E8D-8DC445E79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1798A1-548B-2F4F-A949-0B360C421755}" type="slidenum"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3E8E"/>
                </a:solidFill>
                <a:effectLst/>
                <a:uLnTx/>
                <a:uFillTx/>
                <a:latin typeface="Raleway" panose="020B0503030101060003" pitchFamily="34" charset="77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43E8E"/>
              </a:solidFill>
              <a:effectLst/>
              <a:uLnTx/>
              <a:uFillTx/>
              <a:latin typeface="Raleway" panose="020B0503030101060003" pitchFamily="34" charset="77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254851-11A5-F70A-E745-A67FC8063F56}"/>
              </a:ext>
            </a:extLst>
          </p:cNvPr>
          <p:cNvSpPr txBox="1"/>
          <p:nvPr/>
        </p:nvSpPr>
        <p:spPr>
          <a:xfrm>
            <a:off x="2701160" y="5874476"/>
            <a:ext cx="8503288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243E8E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Source: Indiana Department of Health 2022 Local FIMR Team Reporting Database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798942-D350-3382-7933-DFDD3ADA2FB2}"/>
              </a:ext>
            </a:extLst>
          </p:cNvPr>
          <p:cNvSpPr txBox="1"/>
          <p:nvPr/>
        </p:nvSpPr>
        <p:spPr>
          <a:xfrm>
            <a:off x="10224655" y="1697239"/>
            <a:ext cx="1463113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243E8E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Limited access to affordable and healthy foods 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61421A04-1FD8-3372-3F3C-3A58E903E887}"/>
              </a:ext>
            </a:extLst>
          </p:cNvPr>
          <p:cNvGraphicFramePr>
            <a:graphicFrameLocks/>
          </p:cNvGraphicFramePr>
          <p:nvPr/>
        </p:nvGraphicFramePr>
        <p:xfrm>
          <a:off x="691414" y="1470259"/>
          <a:ext cx="9533241" cy="4192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260989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B6FB0-0379-7BBD-4F7C-3ED7F7C6C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880" y="210635"/>
            <a:ext cx="10916920" cy="756565"/>
          </a:xfrm>
        </p:spPr>
        <p:txBody>
          <a:bodyPr>
            <a:normAutofit fontScale="90000"/>
          </a:bodyPr>
          <a:lstStyle/>
          <a:p>
            <a:r>
              <a:rPr lang="en-US">
                <a:latin typeface="Raleway"/>
              </a:rPr>
              <a:t>2022 Indiana FIMR: screened for food insecurity during pregnancy (N=184)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5A9253-D311-2FE4-4A28-AEB0B99FA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1798A1-548B-2F4F-A949-0B360C421755}" type="slidenum"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3E8E"/>
                </a:solidFill>
                <a:effectLst/>
                <a:uLnTx/>
                <a:uFillTx/>
                <a:latin typeface="Raleway" panose="020B0503030101060003" pitchFamily="34" charset="77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43E8E"/>
              </a:solidFill>
              <a:effectLst/>
              <a:uLnTx/>
              <a:uFillTx/>
              <a:latin typeface="Raleway" panose="020B0503030101060003" pitchFamily="34" charset="77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8F778B-95FD-6632-8B0D-315C1D1ECD39}"/>
              </a:ext>
            </a:extLst>
          </p:cNvPr>
          <p:cNvSpPr txBox="1"/>
          <p:nvPr/>
        </p:nvSpPr>
        <p:spPr>
          <a:xfrm>
            <a:off x="2701160" y="5874476"/>
            <a:ext cx="8503288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243E8E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Source: Indiana Department of Health 2022 Local FIMR Team Reporting Database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A92C2EFD-FBF1-E826-83BF-5080EDC11FDD}"/>
              </a:ext>
            </a:extLst>
          </p:cNvPr>
          <p:cNvGraphicFramePr>
            <a:graphicFrameLocks/>
          </p:cNvGraphicFramePr>
          <p:nvPr/>
        </p:nvGraphicFramePr>
        <p:xfrm>
          <a:off x="654519" y="1511166"/>
          <a:ext cx="10916920" cy="4081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850660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5D703-AB7C-D40B-0E43-47B8F77D4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563" y="213371"/>
            <a:ext cx="10916920" cy="756565"/>
          </a:xfrm>
        </p:spPr>
        <p:txBody>
          <a:bodyPr>
            <a:normAutofit fontScale="90000"/>
          </a:bodyPr>
          <a:lstStyle/>
          <a:p>
            <a:r>
              <a:rPr lang="en-US">
                <a:latin typeface="Raleway"/>
              </a:rPr>
              <a:t>2022 Indiana FIMR: screened for housing security during pregnancy (N=184)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2546C4-4BB6-BB71-F53C-CEF532459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798A1-548B-2F4F-A949-0B360C421755}" type="slidenum">
              <a:rPr lang="en-US" dirty="0" smtClean="0"/>
              <a:t>17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1E39F4-96D1-27C8-8232-AE35430244F2}"/>
              </a:ext>
            </a:extLst>
          </p:cNvPr>
          <p:cNvSpPr txBox="1"/>
          <p:nvPr/>
        </p:nvSpPr>
        <p:spPr>
          <a:xfrm>
            <a:off x="2701160" y="5874476"/>
            <a:ext cx="8503288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n-US" sz="1400">
                <a:latin typeface="Segoe UI"/>
                <a:cs typeface="Segoe UI"/>
              </a:rPr>
              <a:t>Source: Indiana Department of Health 2022 Local FIMR Team Reporting Database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DBFF726F-35E6-97E7-302F-4EC30405F91D}"/>
              </a:ext>
            </a:extLst>
          </p:cNvPr>
          <p:cNvGraphicFramePr>
            <a:graphicFrameLocks/>
          </p:cNvGraphicFramePr>
          <p:nvPr/>
        </p:nvGraphicFramePr>
        <p:xfrm>
          <a:off x="683394" y="1434164"/>
          <a:ext cx="10916920" cy="4229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904320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2BAD7B4-5997-4A95-A2A9-773DF1F4CE5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Allen County </a:t>
            </a:r>
            <a:br>
              <a:rPr lang="en-US" dirty="0"/>
            </a:br>
            <a:r>
              <a:rPr lang="en-US" dirty="0"/>
              <a:t>FIMR review findings </a:t>
            </a:r>
          </a:p>
        </p:txBody>
      </p:sp>
      <p:pic>
        <p:nvPicPr>
          <p:cNvPr id="11" name="Picture Placeholder 10" descr="A white couch with a vase of flowers on a table">
            <a:extLst>
              <a:ext uri="{FF2B5EF4-FFF2-40B4-BE49-F238E27FC236}">
                <a16:creationId xmlns:a16="http://schemas.microsoft.com/office/drawing/2014/main" id="{A60861AD-2CA4-6BDB-1C16-80DACA44486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29" b="29"/>
          <a:stretch/>
        </p:blipFill>
        <p:spPr/>
      </p:pic>
    </p:spTree>
    <p:extLst>
      <p:ext uri="{BB962C8B-B14F-4D97-AF65-F5344CB8AC3E}">
        <p14:creationId xmlns:p14="http://schemas.microsoft.com/office/powerpoint/2010/main" val="5803644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91794-986C-4679-93EA-5F3C3EE6C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Causes of Infant Death – Allen County  </a:t>
            </a:r>
            <a:r>
              <a:rPr lang="en-US" sz="2800" dirty="0"/>
              <a:t>N=36</a:t>
            </a:r>
          </a:p>
        </p:txBody>
      </p:sp>
      <p:sp>
        <p:nvSpPr>
          <p:cNvPr id="35" name="Slide Number Placeholder 34">
            <a:extLst>
              <a:ext uri="{FF2B5EF4-FFF2-40B4-BE49-F238E27FC236}">
                <a16:creationId xmlns:a16="http://schemas.microsoft.com/office/drawing/2014/main" id="{253F77DE-9A00-003D-3E35-AA011DA6A2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AD73156-2390-BB42-48B5-818ECA165475}"/>
              </a:ext>
            </a:extLst>
          </p:cNvPr>
          <p:cNvSpPr txBox="1">
            <a:spLocks/>
          </p:cNvSpPr>
          <p:nvPr/>
        </p:nvSpPr>
        <p:spPr>
          <a:xfrm>
            <a:off x="11503152" y="0"/>
            <a:ext cx="685800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A4F6043-7A67-491B-98BC-F933DED7226D}" type="slidenum">
              <a:rPr lang="en-US" smtClean="0"/>
              <a:pPr/>
              <a:t>19</a:t>
            </a:fld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3483DB82-522B-4549-BE9A-0370BD48E6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5571784"/>
              </p:ext>
            </p:extLst>
          </p:nvPr>
        </p:nvGraphicFramePr>
        <p:xfrm>
          <a:off x="419100" y="1574800"/>
          <a:ext cx="9740900" cy="4236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95628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CBE5B1A-1008-309E-D100-2D7D13D7E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798A1-548B-2F4F-A949-0B360C421755}" type="slidenum">
              <a:rPr lang="en-US" smtClean="0"/>
              <a:t>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FFA257-3938-A7FF-F85B-305B8EE009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1495" y="-54838"/>
            <a:ext cx="12211895" cy="683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7146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44CC1-F527-15EC-20EE-015667806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2023 Allen Co </a:t>
            </a:r>
            <a:br>
              <a:rPr lang="en-US" dirty="0"/>
            </a:br>
            <a:r>
              <a:rPr lang="en-US" dirty="0"/>
              <a:t>Deaths by ZIP code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DCA098-C907-639C-6D11-7C4797D8E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20</a:t>
            </a:fld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36CD094-DAEC-4A78-B245-B00782DBED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1486525"/>
              </p:ext>
            </p:extLst>
          </p:nvPr>
        </p:nvGraphicFramePr>
        <p:xfrm>
          <a:off x="4094480" y="667513"/>
          <a:ext cx="6841808" cy="5364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829490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E0988E4-102D-E588-B236-A34D9E7E4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Evolving Case Reviews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233B595-DA05-C272-1C41-09A79A33C06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0624" y="1955913"/>
            <a:ext cx="5172780" cy="3751143"/>
          </a:xfrm>
        </p:spPr>
        <p:txBody>
          <a:bodyPr/>
          <a:lstStyle/>
          <a:p>
            <a:r>
              <a:rPr lang="en-US" dirty="0"/>
              <a:t>Collecting more data on SDOH and co-morbidities </a:t>
            </a:r>
          </a:p>
          <a:p>
            <a:r>
              <a:rPr lang="en-US" dirty="0"/>
              <a:t>Maternal Health impacts fetal and infant health </a:t>
            </a:r>
          </a:p>
          <a:p>
            <a:r>
              <a:rPr lang="en-US" dirty="0"/>
              <a:t>Mental Health concerns also common in more than half of cases </a:t>
            </a:r>
          </a:p>
          <a:p>
            <a:endParaRPr lang="en-US" dirty="0"/>
          </a:p>
        </p:txBody>
      </p:sp>
      <p:graphicFrame>
        <p:nvGraphicFramePr>
          <p:cNvPr id="7" name="Table Placeholder 6">
            <a:extLst>
              <a:ext uri="{FF2B5EF4-FFF2-40B4-BE49-F238E27FC236}">
                <a16:creationId xmlns:a16="http://schemas.microsoft.com/office/drawing/2014/main" id="{2B1EB06F-4DC6-0455-73C6-7B5F571C2B7D}"/>
              </a:ext>
            </a:extLst>
          </p:cNvPr>
          <p:cNvGraphicFramePr>
            <a:graphicFrameLocks noGrp="1"/>
          </p:cNvGraphicFramePr>
          <p:nvPr>
            <p:ph type="tbl" sz="quarter" idx="10"/>
            <p:extLst>
              <p:ext uri="{D42A27DB-BD31-4B8C-83A1-F6EECF244321}">
                <p14:modId xmlns:p14="http://schemas.microsoft.com/office/powerpoint/2010/main" val="1913793631"/>
              </p:ext>
            </p:extLst>
          </p:nvPr>
        </p:nvGraphicFramePr>
        <p:xfrm>
          <a:off x="5954167" y="1955913"/>
          <a:ext cx="4239080" cy="348504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386330">
                  <a:extLst>
                    <a:ext uri="{9D8B030D-6E8A-4147-A177-3AD203B41FA5}">
                      <a16:colId xmlns:a16="http://schemas.microsoft.com/office/drawing/2014/main" val="3724438094"/>
                    </a:ext>
                  </a:extLst>
                </a:gridCol>
                <a:gridCol w="1852750">
                  <a:extLst>
                    <a:ext uri="{9D8B030D-6E8A-4147-A177-3AD203B41FA5}">
                      <a16:colId xmlns:a16="http://schemas.microsoft.com/office/drawing/2014/main" val="4243175974"/>
                    </a:ext>
                  </a:extLst>
                </a:gridCol>
              </a:tblGrid>
              <a:tr h="360407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Condition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Measurement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82762002"/>
                  </a:ext>
                </a:extLst>
              </a:tr>
              <a:tr h="779821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Maternal comorbidity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31%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02246746"/>
                  </a:ext>
                </a:extLst>
              </a:tr>
              <a:tr h="779821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Smoking/ nicotine use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28%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82430740"/>
                  </a:ext>
                </a:extLst>
              </a:tr>
              <a:tr h="779821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Recreational drug use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25%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18306144"/>
                  </a:ext>
                </a:extLst>
              </a:tr>
              <a:tr h="779821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Overweight/Obese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89%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77994382"/>
                  </a:ext>
                </a:extLst>
              </a:tr>
            </a:tbl>
          </a:graphicData>
        </a:graphic>
      </p:graphicFrame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EB33A8D-41A0-F72E-2DFF-C998B79C11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1179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C9932CE-07EE-BE2D-C78A-25E8569FF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Analysis/ Trends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DDE803F-E582-2532-797D-3E45AFA3C8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178" y="1690688"/>
            <a:ext cx="9741183" cy="3853543"/>
          </a:xfrm>
        </p:spPr>
        <p:txBody>
          <a:bodyPr>
            <a:noAutofit/>
          </a:bodyPr>
          <a:lstStyle/>
          <a:p>
            <a:r>
              <a:rPr lang="en-US" sz="2400" dirty="0"/>
              <a:t>Black IMR continues to be disproportionately higher than other races </a:t>
            </a:r>
          </a:p>
          <a:p>
            <a:r>
              <a:rPr lang="en-US" sz="2400" dirty="0"/>
              <a:t>About half of these deaths are “preventable” </a:t>
            </a:r>
          </a:p>
          <a:p>
            <a:r>
              <a:rPr lang="en-US" sz="2400" dirty="0"/>
              <a:t>Maternal Mental Health is already an issue for these families prior to the infant/pregnancy loss</a:t>
            </a:r>
          </a:p>
          <a:p>
            <a:r>
              <a:rPr lang="en-US" sz="2400" dirty="0"/>
              <a:t>Most families were supported by Bereavement Coordinators</a:t>
            </a:r>
          </a:p>
          <a:p>
            <a:r>
              <a:rPr lang="en-US" sz="2400" dirty="0"/>
              <a:t>Across the state, 6% of births exposed to smoking during pregnancy, however 28% of FIMR cases in AC were exposed to nicotine </a:t>
            </a:r>
          </a:p>
          <a:p>
            <a:r>
              <a:rPr lang="en-US" sz="2400" dirty="0"/>
              <a:t>Across the state, 36% of adults are considered obese, 89% of our cases included this contributing factor.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8A116C-7A3B-3956-C30F-81387C4423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3293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C5DBDA0-8AA0-E084-E2B2-E9DD39556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EC149E-45DB-EE51-03FC-1F3CE0E78D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Fetal Kick Counts could have made a difference in several cases where calls to providers were delayed because pregnant women did not know it was an important symptom to watch and report.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Screening for SDOH needs to be standard for prenatal care everywhere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Being healthy before pregnancy would prevent some fetal and infant mortality or decrease perinatal risks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Maternal weight/BMI is a risk factor – do we talk about it?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1FBB8F-CFF7-0BE1-BC8E-E0A3156277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325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83E9328-B8B8-98DF-78AA-42CA00136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798A1-548B-2F4F-A949-0B360C421755}" type="slidenum">
              <a:rPr lang="en-US" smtClean="0"/>
              <a:t>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D22D8F-4041-8221-C500-A1E631324E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4796" y="464510"/>
            <a:ext cx="9039225" cy="622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824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4B3DEC2-81E5-C3C5-EEB2-6671C6586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798A1-548B-2F4F-A949-0B360C421755}" type="slidenum">
              <a:rPr lang="en-US" smtClean="0"/>
              <a:t>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3AA9BD-762D-C4F6-8895-E45B9C8D30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618" y="373425"/>
            <a:ext cx="11464763" cy="6484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19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776AB29-686A-453C-BD58-DDFFC8A16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798A1-548B-2F4F-A949-0B360C421755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CFA53E-FC58-78D3-F5F8-9B1E4B00E8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214312"/>
            <a:ext cx="11506200" cy="642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526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6B79602-CF5D-5205-8A92-CA40C4A44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798A1-548B-2F4F-A949-0B360C421755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BE103E-398F-B741-052B-E7A611DA49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160" y="266700"/>
            <a:ext cx="11484927" cy="642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792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3E2A489-9BDC-188C-AB67-8726F5E29ADD}"/>
              </a:ext>
            </a:extLst>
          </p:cNvPr>
          <p:cNvSpPr txBox="1"/>
          <p:nvPr/>
        </p:nvSpPr>
        <p:spPr>
          <a:xfrm>
            <a:off x="341397" y="2547947"/>
            <a:ext cx="7426908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Raleway" pitchFamily="2" charset="0"/>
              </a:rPr>
              <a:t>2022 Indiana FIMR Case Review Data – Fetal and Infant Fatalities</a:t>
            </a:r>
          </a:p>
        </p:txBody>
      </p:sp>
    </p:spTree>
    <p:extLst>
      <p:ext uri="{BB962C8B-B14F-4D97-AF65-F5344CB8AC3E}">
        <p14:creationId xmlns:p14="http://schemas.microsoft.com/office/powerpoint/2010/main" val="2209869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D0CA6-BC92-CEBB-3231-C4DEC93E8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563" y="154712"/>
            <a:ext cx="10916920" cy="756565"/>
          </a:xfrm>
        </p:spPr>
        <p:txBody>
          <a:bodyPr>
            <a:normAutofit fontScale="90000"/>
          </a:bodyPr>
          <a:lstStyle/>
          <a:p>
            <a:r>
              <a:rPr lang="en-US">
                <a:latin typeface="Raleway"/>
              </a:rPr>
              <a:t>2022 Indiana FIMR: fetal and infant birth weight (N=184)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360704-ED1E-4770-487E-1C3437C76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798A1-548B-2F4F-A949-0B360C421755}" type="slidenum">
              <a:rPr lang="en-US" dirty="0" smtClean="0"/>
              <a:t>8</a:t>
            </a:fld>
            <a:endParaRPr lang="en-US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78C5257F-7A20-1D0A-0CCB-FCF59D47E92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02551" y="1396256"/>
          <a:ext cx="10917237" cy="44012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7D3C379-06ED-B015-809E-EADAC9B55B55}"/>
              </a:ext>
            </a:extLst>
          </p:cNvPr>
          <p:cNvSpPr txBox="1"/>
          <p:nvPr/>
        </p:nvSpPr>
        <p:spPr>
          <a:xfrm>
            <a:off x="2701160" y="5874476"/>
            <a:ext cx="8503288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n-US" sz="1400">
                <a:latin typeface="Segoe UI"/>
                <a:cs typeface="Segoe UI"/>
              </a:rPr>
              <a:t>Source: Indiana Department of Health 2022 Local FIMR Team Reporting Database</a:t>
            </a:r>
          </a:p>
        </p:txBody>
      </p:sp>
    </p:spTree>
    <p:extLst>
      <p:ext uri="{BB962C8B-B14F-4D97-AF65-F5344CB8AC3E}">
        <p14:creationId xmlns:p14="http://schemas.microsoft.com/office/powerpoint/2010/main" val="31520342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2353F-047D-1E27-36EB-5B0FBA0C5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563" y="165222"/>
            <a:ext cx="10916920" cy="756565"/>
          </a:xfrm>
        </p:spPr>
        <p:txBody>
          <a:bodyPr>
            <a:normAutofit fontScale="90000"/>
          </a:bodyPr>
          <a:lstStyle/>
          <a:p>
            <a:r>
              <a:rPr lang="en-US">
                <a:latin typeface="Raleway"/>
              </a:rPr>
              <a:t>2022 Indiana FIMR: fetal and infant gestational age (N=184)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AFF628-CAB8-EF05-2EEF-5897C814B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798A1-548B-2F4F-A949-0B360C421755}" type="slidenum">
              <a:rPr lang="en-US" dirty="0" smtClean="0"/>
              <a:t>9</a:t>
            </a:fld>
            <a:endParaRPr lang="en-US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5395FC56-5251-B23C-0078-EE439B3E4B7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36563" y="1473200"/>
          <a:ext cx="10917237" cy="4151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0780138-E295-2570-0FFA-F3AFA7C0734A}"/>
              </a:ext>
            </a:extLst>
          </p:cNvPr>
          <p:cNvSpPr txBox="1"/>
          <p:nvPr/>
        </p:nvSpPr>
        <p:spPr>
          <a:xfrm>
            <a:off x="2701160" y="5874476"/>
            <a:ext cx="8503288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n-US" sz="1400">
                <a:latin typeface="Segoe UI"/>
                <a:cs typeface="Segoe UI"/>
              </a:rPr>
              <a:t>Source: Indiana Department of Health 2022 Local FIMR Team Reporting Database</a:t>
            </a:r>
          </a:p>
        </p:txBody>
      </p:sp>
    </p:spTree>
    <p:extLst>
      <p:ext uri="{BB962C8B-B14F-4D97-AF65-F5344CB8AC3E}">
        <p14:creationId xmlns:p14="http://schemas.microsoft.com/office/powerpoint/2010/main" val="2723622707"/>
      </p:ext>
    </p:extLst>
  </p:cSld>
  <p:clrMapOvr>
    <a:masterClrMapping/>
  </p:clrMapOvr>
</p:sld>
</file>

<file path=ppt/theme/theme1.xml><?xml version="1.0" encoding="utf-8"?>
<a:theme xmlns:a="http://schemas.openxmlformats.org/drawingml/2006/main" name="OffsetVTI">
  <a:themeElements>
    <a:clrScheme name="Custom 20">
      <a:dk1>
        <a:srgbClr val="000000"/>
      </a:dk1>
      <a:lt1>
        <a:sysClr val="window" lastClr="FFFFFF"/>
      </a:lt1>
      <a:dk2>
        <a:srgbClr val="2C3948"/>
      </a:dk2>
      <a:lt2>
        <a:srgbClr val="F4F4F4"/>
      </a:lt2>
      <a:accent1>
        <a:srgbClr val="F49D90"/>
      </a:accent1>
      <a:accent2>
        <a:srgbClr val="D6947C"/>
      </a:accent2>
      <a:accent3>
        <a:srgbClr val="BF8484"/>
      </a:accent3>
      <a:accent4>
        <a:srgbClr val="96A9AA"/>
      </a:accent4>
      <a:accent5>
        <a:srgbClr val="DD796C"/>
      </a:accent5>
      <a:accent6>
        <a:srgbClr val="D09145"/>
      </a:accent6>
      <a:hlink>
        <a:srgbClr val="DF686A"/>
      </a:hlink>
      <a:folHlink>
        <a:srgbClr val="F93F1C"/>
      </a:folHlink>
    </a:clrScheme>
    <a:fontScheme name="Dante">
      <a:majorFont>
        <a:latin typeface="Dante"/>
        <a:ea typeface=""/>
        <a:cs typeface=""/>
      </a:majorFont>
      <a:minorFont>
        <a:latin typeface="Dan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setVTI" id="{17A3166B-76FF-4669-8F6D-D4251AE158D8}" vid="{4532814A-B5F8-4CFD-BC69-A007D492DA47}"/>
    </a:ext>
  </a:extLst>
</a:theme>
</file>

<file path=ppt/theme/theme2.xml><?xml version="1.0" encoding="utf-8"?>
<a:theme xmlns:a="http://schemas.openxmlformats.org/drawingml/2006/main" name="Office Theme">
  <a:themeElements>
    <a:clrScheme name="ISDH">
      <a:dk1>
        <a:srgbClr val="243E8E"/>
      </a:dk1>
      <a:lt1>
        <a:srgbClr val="FFFFFF"/>
      </a:lt1>
      <a:dk2>
        <a:srgbClr val="44546A"/>
      </a:dk2>
      <a:lt2>
        <a:srgbClr val="E7E6E6"/>
      </a:lt2>
      <a:accent1>
        <a:srgbClr val="EB5347"/>
      </a:accent1>
      <a:accent2>
        <a:srgbClr val="06A3C9"/>
      </a:accent2>
      <a:accent3>
        <a:srgbClr val="6CBD45"/>
      </a:accent3>
      <a:accent4>
        <a:srgbClr val="F7C327"/>
      </a:accent4>
      <a:accent5>
        <a:srgbClr val="FF7F00"/>
      </a:accent5>
      <a:accent6>
        <a:srgbClr val="243D8E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DOH PPT Template" id="{43752A34-F7ED-4FFB-92A2-5C2AF22F9730}" vid="{9BBC985D-63A6-44EC-A70A-BE9603B2EBA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29436BC-77AE-4AEE-A282-4E162A1CAA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3B37DAF-AFAF-4561-A80B-C76198EBD319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5B665E41-66EB-401D-940D-8E7024721BE5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{4C259BE3-4CBB-4BEA-9E12-A64963CCBE12}tf67338807_win32</Template>
  <TotalTime>1686</TotalTime>
  <Words>606</Words>
  <Application>Microsoft Office PowerPoint</Application>
  <PresentationFormat>Widescreen</PresentationFormat>
  <Paragraphs>81</Paragraphs>
  <Slides>23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6" baseType="lpstr">
      <vt:lpstr>Arial</vt:lpstr>
      <vt:lpstr>Calibri</vt:lpstr>
      <vt:lpstr>Dante</vt:lpstr>
      <vt:lpstr>Dante (Headings)2</vt:lpstr>
      <vt:lpstr>Helvetica Neue Medium</vt:lpstr>
      <vt:lpstr>Raleway</vt:lpstr>
      <vt:lpstr>Raleway SemiBold</vt:lpstr>
      <vt:lpstr>Segoe UI</vt:lpstr>
      <vt:lpstr>System Font Regular</vt:lpstr>
      <vt:lpstr>Wingdings</vt:lpstr>
      <vt:lpstr>Wingdings 2</vt:lpstr>
      <vt:lpstr>OffsetVTI</vt:lpstr>
      <vt:lpstr>Office Theme</vt:lpstr>
      <vt:lpstr>Infant Mortality &amp; FIMR Updates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2022 Indiana FIMR: fetal and infant birth weight (N=184)</vt:lpstr>
      <vt:lpstr>2022 Indiana FIMR: fetal and infant gestational age (N=184)</vt:lpstr>
      <vt:lpstr>2022 Indiana FIMR: maternal BMI (N=184)</vt:lpstr>
      <vt:lpstr>PowerPoint Presentation</vt:lpstr>
      <vt:lpstr>2022 Indiana FIMR: maternal education level for fetal and infant cases reviewed (N=184)</vt:lpstr>
      <vt:lpstr>2022 Indiana FIMR: maternal insurance coverage (N=184)</vt:lpstr>
      <vt:lpstr>2022 Indiana FIMR: maternal traumatic or stressful life events present (N=184)</vt:lpstr>
      <vt:lpstr>2022 Indiana FIMR: food desert impact (N=184)</vt:lpstr>
      <vt:lpstr>2022 Indiana FIMR: screened for food insecurity during pregnancy (N=184)</vt:lpstr>
      <vt:lpstr>2022 Indiana FIMR: screened for housing security during pregnancy (N=184)</vt:lpstr>
      <vt:lpstr>Allen County  FIMR review findings </vt:lpstr>
      <vt:lpstr>Causes of Infant Death – Allen County  N=36</vt:lpstr>
      <vt:lpstr>2023 Allen Co  Deaths by ZIP code </vt:lpstr>
      <vt:lpstr>Evolving Case Reviews</vt:lpstr>
      <vt:lpstr>Analysis/ Trends </vt:lpstr>
      <vt:lpstr>Recommendations </vt:lpstr>
    </vt:vector>
  </TitlesOfParts>
  <Company>Parkview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Kathleen Detweiler</dc:creator>
  <cp:lastModifiedBy>Mark Burkholder</cp:lastModifiedBy>
  <cp:revision>13</cp:revision>
  <dcterms:created xsi:type="dcterms:W3CDTF">2024-08-21T14:42:58Z</dcterms:created>
  <dcterms:modified xsi:type="dcterms:W3CDTF">2024-09-11T12:13:08Z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