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E8E2"/>
    <a:srgbClr val="D1F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855A23-236A-4EE9-1F67-08E4B363EF71}" v="377" dt="2023-11-01T23:16:51.662"/>
    <p1510:client id="{9EF65D5C-0D40-45DA-9B47-38CB99C2282B}" v="757" dt="2023-11-01T21:17:35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1D3A6-715A-4D9D-B3D3-548434F64C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EC22A0-A40B-44D7-A51F-2DAF95CF615E}">
      <dgm:prSet/>
      <dgm:spPr/>
      <dgm:t>
        <a:bodyPr/>
        <a:lstStyle/>
        <a:p>
          <a:r>
            <a:rPr lang="en-US">
              <a:latin typeface="Posterama"/>
            </a:rPr>
            <a:t>Providing</a:t>
          </a:r>
          <a:r>
            <a:rPr lang="en-US"/>
            <a:t> </a:t>
          </a:r>
          <a:r>
            <a:rPr lang="en-US">
              <a:latin typeface="Posterama"/>
            </a:rPr>
            <a:t>alternative</a:t>
          </a:r>
          <a:r>
            <a:rPr lang="en-US"/>
            <a:t> </a:t>
          </a:r>
          <a:r>
            <a:rPr lang="en-US">
              <a:latin typeface="Posterama"/>
            </a:rPr>
            <a:t>options</a:t>
          </a:r>
          <a:r>
            <a:rPr lang="en-US"/>
            <a:t> </a:t>
          </a:r>
          <a:r>
            <a:rPr lang="en-US">
              <a:latin typeface="Posterama"/>
            </a:rPr>
            <a:t>when</a:t>
          </a:r>
          <a:r>
            <a:rPr lang="en-US"/>
            <a:t> </a:t>
          </a:r>
          <a:r>
            <a:rPr lang="en-US">
              <a:latin typeface="Posterama"/>
            </a:rPr>
            <a:t>both</a:t>
          </a:r>
          <a:r>
            <a:rPr lang="en-US"/>
            <a:t> </a:t>
          </a:r>
          <a:r>
            <a:rPr lang="en-US">
              <a:latin typeface="Posterama"/>
            </a:rPr>
            <a:t>parties</a:t>
          </a:r>
          <a:r>
            <a:rPr lang="en-US"/>
            <a:t> </a:t>
          </a:r>
          <a:r>
            <a:rPr lang="en-US">
              <a:latin typeface="Posterama"/>
            </a:rPr>
            <a:t>do</a:t>
          </a:r>
          <a:r>
            <a:rPr lang="en-US"/>
            <a:t> </a:t>
          </a:r>
          <a:r>
            <a:rPr lang="en-US">
              <a:latin typeface="Posterama"/>
            </a:rPr>
            <a:t>not</a:t>
          </a:r>
          <a:r>
            <a:rPr lang="en-US"/>
            <a:t> </a:t>
          </a:r>
          <a:r>
            <a:rPr lang="en-US">
              <a:latin typeface="Posterama"/>
            </a:rPr>
            <a:t>agree</a:t>
          </a:r>
          <a:r>
            <a:rPr lang="en-US"/>
            <a:t> </a:t>
          </a:r>
          <a:r>
            <a:rPr lang="en-US">
              <a:latin typeface="Posterama"/>
            </a:rPr>
            <a:t>upon</a:t>
          </a:r>
          <a:r>
            <a:rPr lang="en-US"/>
            <a:t> </a:t>
          </a:r>
          <a:r>
            <a:rPr lang="en-US">
              <a:latin typeface="Posterama"/>
            </a:rPr>
            <a:t>participating</a:t>
          </a:r>
          <a:r>
            <a:rPr lang="en-US"/>
            <a:t> </a:t>
          </a:r>
          <a:r>
            <a:rPr lang="en-US">
              <a:latin typeface="Posterama"/>
            </a:rPr>
            <a:t>in</a:t>
          </a:r>
          <a:r>
            <a:rPr lang="en-US"/>
            <a:t> </a:t>
          </a:r>
          <a:r>
            <a:rPr lang="en-US">
              <a:latin typeface="Posterama"/>
            </a:rPr>
            <a:t>assistance</a:t>
          </a:r>
          <a:r>
            <a:rPr lang="en-US"/>
            <a:t> </a:t>
          </a:r>
          <a:r>
            <a:rPr lang="en-US">
              <a:latin typeface="Posterama"/>
            </a:rPr>
            <a:t>programs</a:t>
          </a:r>
          <a:endParaRPr lang="en-US"/>
        </a:p>
      </dgm:t>
    </dgm:pt>
    <dgm:pt modelId="{68C66251-A455-406E-A078-27E35FD762DF}" type="parTrans" cxnId="{830BC054-A7B8-420C-BAD1-CF15DEB9B70C}">
      <dgm:prSet/>
      <dgm:spPr/>
      <dgm:t>
        <a:bodyPr/>
        <a:lstStyle/>
        <a:p>
          <a:endParaRPr lang="en-US"/>
        </a:p>
      </dgm:t>
    </dgm:pt>
    <dgm:pt modelId="{FDC84F6D-36FF-4490-9446-8EA9A7487F0A}" type="sibTrans" cxnId="{830BC054-A7B8-420C-BAD1-CF15DEB9B70C}">
      <dgm:prSet/>
      <dgm:spPr/>
      <dgm:t>
        <a:bodyPr/>
        <a:lstStyle/>
        <a:p>
          <a:endParaRPr lang="en-US"/>
        </a:p>
      </dgm:t>
    </dgm:pt>
    <dgm:pt modelId="{0966353E-80D9-41C1-9DBC-63EF9B8DA642}">
      <dgm:prSet/>
      <dgm:spPr/>
      <dgm:t>
        <a:bodyPr/>
        <a:lstStyle/>
        <a:p>
          <a:r>
            <a:rPr lang="en-US"/>
            <a:t>How We help</a:t>
          </a:r>
        </a:p>
      </dgm:t>
    </dgm:pt>
    <dgm:pt modelId="{D3869A87-D190-44D3-BEDB-FA132238508B}" type="parTrans" cxnId="{25FD18BE-930C-454A-8CDB-B389440972F7}">
      <dgm:prSet/>
      <dgm:spPr/>
      <dgm:t>
        <a:bodyPr/>
        <a:lstStyle/>
        <a:p>
          <a:endParaRPr lang="en-US"/>
        </a:p>
      </dgm:t>
    </dgm:pt>
    <dgm:pt modelId="{EB9AF609-22F9-41DD-AE28-9053B7100B67}" type="sibTrans" cxnId="{25FD18BE-930C-454A-8CDB-B389440972F7}">
      <dgm:prSet/>
      <dgm:spPr/>
      <dgm:t>
        <a:bodyPr/>
        <a:lstStyle/>
        <a:p>
          <a:endParaRPr lang="en-US"/>
        </a:p>
      </dgm:t>
    </dgm:pt>
    <dgm:pt modelId="{334DF1BC-718B-4F7B-A20C-DFD0A2203800}">
      <dgm:prSet/>
      <dgm:spPr/>
      <dgm:t>
        <a:bodyPr/>
        <a:lstStyle/>
        <a:p>
          <a:pPr rtl="0"/>
          <a:r>
            <a:rPr lang="en-US">
              <a:latin typeface="Posterama"/>
            </a:rPr>
            <a:t>By checking tenant eligibility to see if financial assistance is available to help pay the landlord any past due rent, fees, costs that may be owed</a:t>
          </a:r>
          <a:endParaRPr lang="en-US"/>
        </a:p>
      </dgm:t>
    </dgm:pt>
    <dgm:pt modelId="{2EA7D0B1-F6E3-4AE1-A2E2-5FE58294BEBE}" type="parTrans" cxnId="{AED3B9DA-088B-4DB8-B2E6-545D81A46253}">
      <dgm:prSet/>
      <dgm:spPr/>
      <dgm:t>
        <a:bodyPr/>
        <a:lstStyle/>
        <a:p>
          <a:endParaRPr lang="en-US"/>
        </a:p>
      </dgm:t>
    </dgm:pt>
    <dgm:pt modelId="{61CC5F43-EE78-401A-9B66-2F9C1E893C9F}" type="sibTrans" cxnId="{AED3B9DA-088B-4DB8-B2E6-545D81A46253}">
      <dgm:prSet/>
      <dgm:spPr/>
      <dgm:t>
        <a:bodyPr/>
        <a:lstStyle/>
        <a:p>
          <a:endParaRPr lang="en-US"/>
        </a:p>
      </dgm:t>
    </dgm:pt>
    <dgm:pt modelId="{E081E3FF-EDFC-41DE-9A2A-C3669F2F5797}">
      <dgm:prSet/>
      <dgm:spPr/>
      <dgm:t>
        <a:bodyPr/>
        <a:lstStyle/>
        <a:p>
          <a:pPr rtl="0"/>
          <a:r>
            <a:rPr lang="en-US">
              <a:latin typeface="Posterama"/>
            </a:rPr>
            <a:t>Providing</a:t>
          </a:r>
          <a:r>
            <a:rPr lang="en-US"/>
            <a:t> </a:t>
          </a:r>
          <a:r>
            <a:rPr lang="en-US">
              <a:latin typeface="Posterama"/>
            </a:rPr>
            <a:t>information</a:t>
          </a:r>
          <a:r>
            <a:rPr lang="en-US"/>
            <a:t> </a:t>
          </a:r>
          <a:r>
            <a:rPr lang="en-US">
              <a:latin typeface="Posterama"/>
            </a:rPr>
            <a:t>to</a:t>
          </a:r>
          <a:r>
            <a:rPr lang="en-US"/>
            <a:t> </a:t>
          </a:r>
          <a:r>
            <a:rPr lang="en-US">
              <a:latin typeface="Posterama"/>
            </a:rPr>
            <a:t>landlords</a:t>
          </a:r>
          <a:r>
            <a:rPr lang="en-US"/>
            <a:t> </a:t>
          </a:r>
          <a:r>
            <a:rPr lang="en-US">
              <a:latin typeface="Posterama"/>
            </a:rPr>
            <a:t>and</a:t>
          </a:r>
          <a:r>
            <a:rPr lang="en-US"/>
            <a:t> </a:t>
          </a:r>
          <a:r>
            <a:rPr lang="en-US">
              <a:latin typeface="Posterama"/>
            </a:rPr>
            <a:t>tenants</a:t>
          </a:r>
          <a:r>
            <a:rPr lang="en-US"/>
            <a:t> </a:t>
          </a:r>
          <a:r>
            <a:rPr lang="en-US">
              <a:latin typeface="Posterama"/>
            </a:rPr>
            <a:t>about</a:t>
          </a:r>
          <a:r>
            <a:rPr lang="en-US"/>
            <a:t> </a:t>
          </a:r>
          <a:r>
            <a:rPr lang="en-US">
              <a:latin typeface="Posterama"/>
            </a:rPr>
            <a:t>assistance</a:t>
          </a:r>
          <a:r>
            <a:rPr lang="en-US"/>
            <a:t> </a:t>
          </a:r>
          <a:r>
            <a:rPr lang="en-US">
              <a:latin typeface="Posterama"/>
            </a:rPr>
            <a:t>programs, processes,</a:t>
          </a:r>
          <a:r>
            <a:rPr lang="en-US"/>
            <a:t> </a:t>
          </a:r>
          <a:r>
            <a:rPr lang="en-US">
              <a:latin typeface="Posterama"/>
            </a:rPr>
            <a:t>or</a:t>
          </a:r>
          <a:r>
            <a:rPr lang="en-US"/>
            <a:t> </a:t>
          </a:r>
          <a:r>
            <a:rPr lang="en-US">
              <a:latin typeface="Posterama"/>
            </a:rPr>
            <a:t>other</a:t>
          </a:r>
          <a:r>
            <a:rPr lang="en-US"/>
            <a:t> </a:t>
          </a:r>
          <a:r>
            <a:rPr lang="en-US" b="0">
              <a:latin typeface="Posterama"/>
            </a:rPr>
            <a:t>available </a:t>
          </a:r>
          <a:r>
            <a:rPr lang="en-US">
              <a:latin typeface="Posterama"/>
            </a:rPr>
            <a:t>resources</a:t>
          </a:r>
          <a:endParaRPr lang="en-US"/>
        </a:p>
      </dgm:t>
    </dgm:pt>
    <dgm:pt modelId="{5629104D-BFA2-4703-B73D-A68DD0EC5F84}" type="parTrans" cxnId="{318ABDAE-EFBB-4AAB-9F5B-905D5CC37995}">
      <dgm:prSet/>
      <dgm:spPr/>
      <dgm:t>
        <a:bodyPr/>
        <a:lstStyle/>
        <a:p>
          <a:endParaRPr lang="en-US"/>
        </a:p>
      </dgm:t>
    </dgm:pt>
    <dgm:pt modelId="{A0EEB7D9-1F0A-4F8E-8D73-54251EE81779}" type="sibTrans" cxnId="{318ABDAE-EFBB-4AAB-9F5B-905D5CC37995}">
      <dgm:prSet/>
      <dgm:spPr/>
      <dgm:t>
        <a:bodyPr/>
        <a:lstStyle/>
        <a:p>
          <a:endParaRPr lang="en-US"/>
        </a:p>
      </dgm:t>
    </dgm:pt>
    <dgm:pt modelId="{C0408265-4A92-4F9B-A4AD-3FCDA9D12779}" type="pres">
      <dgm:prSet presAssocID="{6CA1D3A6-715A-4D9D-B3D3-548434F64C2A}" presName="linear" presStyleCnt="0">
        <dgm:presLayoutVars>
          <dgm:dir/>
          <dgm:animLvl val="lvl"/>
          <dgm:resizeHandles val="exact"/>
        </dgm:presLayoutVars>
      </dgm:prSet>
      <dgm:spPr/>
    </dgm:pt>
    <dgm:pt modelId="{0E0B9683-327E-4A49-9E62-0E58E00C71E3}" type="pres">
      <dgm:prSet presAssocID="{0966353E-80D9-41C1-9DBC-63EF9B8DA642}" presName="parentLin" presStyleCnt="0"/>
      <dgm:spPr/>
    </dgm:pt>
    <dgm:pt modelId="{49EDD707-D2A5-465F-B5A5-4A6A7F0FE998}" type="pres">
      <dgm:prSet presAssocID="{0966353E-80D9-41C1-9DBC-63EF9B8DA642}" presName="parentLeftMargin" presStyleLbl="node1" presStyleIdx="0" presStyleCnt="1"/>
      <dgm:spPr/>
    </dgm:pt>
    <dgm:pt modelId="{0B2C4DF9-F3A2-43B3-9DF3-85EE45311E21}" type="pres">
      <dgm:prSet presAssocID="{0966353E-80D9-41C1-9DBC-63EF9B8DA64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602ADA5-07CE-476E-B7FF-B72C9043D429}" type="pres">
      <dgm:prSet presAssocID="{0966353E-80D9-41C1-9DBC-63EF9B8DA642}" presName="negativeSpace" presStyleCnt="0"/>
      <dgm:spPr/>
    </dgm:pt>
    <dgm:pt modelId="{69FCEDD9-9744-48C3-815D-E3EF40FC60E9}" type="pres">
      <dgm:prSet presAssocID="{0966353E-80D9-41C1-9DBC-63EF9B8DA64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66EF11D-7BE2-4B74-B4CE-EDA5E1EFC500}" type="presOf" srcId="{4DEC22A0-A40B-44D7-A51F-2DAF95CF615E}" destId="{69FCEDD9-9744-48C3-815D-E3EF40FC60E9}" srcOrd="0" destOrd="2" presId="urn:microsoft.com/office/officeart/2005/8/layout/list1"/>
    <dgm:cxn modelId="{D53EBC37-17D9-48AB-9B39-6171FEDB9DC1}" type="presOf" srcId="{334DF1BC-718B-4F7B-A20C-DFD0A2203800}" destId="{69FCEDD9-9744-48C3-815D-E3EF40FC60E9}" srcOrd="0" destOrd="0" presId="urn:microsoft.com/office/officeart/2005/8/layout/list1"/>
    <dgm:cxn modelId="{61957145-E765-4D1F-B737-D64A09B70961}" type="presOf" srcId="{0966353E-80D9-41C1-9DBC-63EF9B8DA642}" destId="{49EDD707-D2A5-465F-B5A5-4A6A7F0FE998}" srcOrd="0" destOrd="0" presId="urn:microsoft.com/office/officeart/2005/8/layout/list1"/>
    <dgm:cxn modelId="{7C262850-4F6E-40DA-B824-803CC4BD759F}" type="presOf" srcId="{0966353E-80D9-41C1-9DBC-63EF9B8DA642}" destId="{0B2C4DF9-F3A2-43B3-9DF3-85EE45311E21}" srcOrd="1" destOrd="0" presId="urn:microsoft.com/office/officeart/2005/8/layout/list1"/>
    <dgm:cxn modelId="{830BC054-A7B8-420C-BAD1-CF15DEB9B70C}" srcId="{0966353E-80D9-41C1-9DBC-63EF9B8DA642}" destId="{4DEC22A0-A40B-44D7-A51F-2DAF95CF615E}" srcOrd="2" destOrd="0" parTransId="{68C66251-A455-406E-A078-27E35FD762DF}" sibTransId="{FDC84F6D-36FF-4490-9446-8EA9A7487F0A}"/>
    <dgm:cxn modelId="{318ABDAE-EFBB-4AAB-9F5B-905D5CC37995}" srcId="{0966353E-80D9-41C1-9DBC-63EF9B8DA642}" destId="{E081E3FF-EDFC-41DE-9A2A-C3669F2F5797}" srcOrd="1" destOrd="0" parTransId="{5629104D-BFA2-4703-B73D-A68DD0EC5F84}" sibTransId="{A0EEB7D9-1F0A-4F8E-8D73-54251EE81779}"/>
    <dgm:cxn modelId="{25FD18BE-930C-454A-8CDB-B389440972F7}" srcId="{6CA1D3A6-715A-4D9D-B3D3-548434F64C2A}" destId="{0966353E-80D9-41C1-9DBC-63EF9B8DA642}" srcOrd="0" destOrd="0" parTransId="{D3869A87-D190-44D3-BEDB-FA132238508B}" sibTransId="{EB9AF609-22F9-41DD-AE28-9053B7100B67}"/>
    <dgm:cxn modelId="{AED3B9DA-088B-4DB8-B2E6-545D81A46253}" srcId="{0966353E-80D9-41C1-9DBC-63EF9B8DA642}" destId="{334DF1BC-718B-4F7B-A20C-DFD0A2203800}" srcOrd="0" destOrd="0" parTransId="{2EA7D0B1-F6E3-4AE1-A2E2-5FE58294BEBE}" sibTransId="{61CC5F43-EE78-401A-9B66-2F9C1E893C9F}"/>
    <dgm:cxn modelId="{498658EA-D679-4146-938A-9F526F265C30}" type="presOf" srcId="{E081E3FF-EDFC-41DE-9A2A-C3669F2F5797}" destId="{69FCEDD9-9744-48C3-815D-E3EF40FC60E9}" srcOrd="0" destOrd="1" presId="urn:microsoft.com/office/officeart/2005/8/layout/list1"/>
    <dgm:cxn modelId="{2A356FFF-F81E-47FE-AFEE-A9DDC250FD95}" type="presOf" srcId="{6CA1D3A6-715A-4D9D-B3D3-548434F64C2A}" destId="{C0408265-4A92-4F9B-A4AD-3FCDA9D12779}" srcOrd="0" destOrd="0" presId="urn:microsoft.com/office/officeart/2005/8/layout/list1"/>
    <dgm:cxn modelId="{35C7959B-B0C8-4AC4-8D2E-7B1B639579D8}" type="presParOf" srcId="{C0408265-4A92-4F9B-A4AD-3FCDA9D12779}" destId="{0E0B9683-327E-4A49-9E62-0E58E00C71E3}" srcOrd="0" destOrd="0" presId="urn:microsoft.com/office/officeart/2005/8/layout/list1"/>
    <dgm:cxn modelId="{A67EC4C1-B8B2-42C0-AAC6-29EFD52CAD5F}" type="presParOf" srcId="{0E0B9683-327E-4A49-9E62-0E58E00C71E3}" destId="{49EDD707-D2A5-465F-B5A5-4A6A7F0FE998}" srcOrd="0" destOrd="0" presId="urn:microsoft.com/office/officeart/2005/8/layout/list1"/>
    <dgm:cxn modelId="{2D348F75-612A-4D35-A0DC-253EEC7E5A38}" type="presParOf" srcId="{0E0B9683-327E-4A49-9E62-0E58E00C71E3}" destId="{0B2C4DF9-F3A2-43B3-9DF3-85EE45311E21}" srcOrd="1" destOrd="0" presId="urn:microsoft.com/office/officeart/2005/8/layout/list1"/>
    <dgm:cxn modelId="{B60B28B8-CDD7-48B0-ACBF-9AB46DA9175F}" type="presParOf" srcId="{C0408265-4A92-4F9B-A4AD-3FCDA9D12779}" destId="{D602ADA5-07CE-476E-B7FF-B72C9043D429}" srcOrd="1" destOrd="0" presId="urn:microsoft.com/office/officeart/2005/8/layout/list1"/>
    <dgm:cxn modelId="{E7135FE0-6147-4B41-A3A6-25A96F9FEC21}" type="presParOf" srcId="{C0408265-4A92-4F9B-A4AD-3FCDA9D12779}" destId="{69FCEDD9-9744-48C3-815D-E3EF40FC60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E645AD-04FC-480B-B4CB-D5335983AE4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E22DA2-233A-4B8E-BA3C-E88889EF3C6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b="1">
              <a:latin typeface="Century Gothic"/>
            </a:rPr>
            <a:t>We partner with the courts and community partners to find needed resources to help tenants stay housed and/or prevent homelessness</a:t>
          </a:r>
          <a:endParaRPr lang="en-US">
            <a:latin typeface="Century Gothic"/>
          </a:endParaRPr>
        </a:p>
      </dgm:t>
    </dgm:pt>
    <dgm:pt modelId="{86411482-0984-4A52-9ADA-A1CC8FBFAE45}" type="parTrans" cxnId="{DA82B5EB-9508-4DE2-8724-9D26E6D8DE99}">
      <dgm:prSet/>
      <dgm:spPr/>
      <dgm:t>
        <a:bodyPr/>
        <a:lstStyle/>
        <a:p>
          <a:endParaRPr lang="en-US"/>
        </a:p>
      </dgm:t>
    </dgm:pt>
    <dgm:pt modelId="{C090B01A-1845-49AC-9111-6D0C2DE4A487}" type="sibTrans" cxnId="{DA82B5EB-9508-4DE2-8724-9D26E6D8DE99}">
      <dgm:prSet/>
      <dgm:spPr/>
      <dgm:t>
        <a:bodyPr/>
        <a:lstStyle/>
        <a:p>
          <a:endParaRPr lang="en-US"/>
        </a:p>
      </dgm:t>
    </dgm:pt>
    <dgm:pt modelId="{FEB2D498-30C8-4907-95C9-C7E822343D79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b="1">
              <a:latin typeface="Century Gothic"/>
            </a:rPr>
            <a:t>We keep updated information on what rental assistance resources are available in our community, ensuring to connect tenants to appropriate resources</a:t>
          </a:r>
          <a:r>
            <a:rPr lang="en-US" b="0">
              <a:latin typeface="Century Gothic"/>
            </a:rPr>
            <a:t> </a:t>
          </a:r>
        </a:p>
      </dgm:t>
    </dgm:pt>
    <dgm:pt modelId="{37EB4766-D1AA-49E4-BD45-9213AECE9490}" type="parTrans" cxnId="{623804E5-FE0A-42B7-8A65-D73B563B3C3C}">
      <dgm:prSet/>
      <dgm:spPr/>
      <dgm:t>
        <a:bodyPr/>
        <a:lstStyle/>
        <a:p>
          <a:endParaRPr lang="en-US"/>
        </a:p>
      </dgm:t>
    </dgm:pt>
    <dgm:pt modelId="{CEDAC4B7-DC49-467C-B45A-6CEA49AD2E5B}" type="sibTrans" cxnId="{623804E5-FE0A-42B7-8A65-D73B563B3C3C}">
      <dgm:prSet/>
      <dgm:spPr/>
      <dgm:t>
        <a:bodyPr/>
        <a:lstStyle/>
        <a:p>
          <a:endParaRPr lang="en-US"/>
        </a:p>
      </dgm:t>
    </dgm:pt>
    <dgm:pt modelId="{01DCAE0C-DADF-4990-9490-8C4D05E7D690}" type="pres">
      <dgm:prSet presAssocID="{94E645AD-04FC-480B-B4CB-D5335983AE43}" presName="root" presStyleCnt="0">
        <dgm:presLayoutVars>
          <dgm:dir/>
          <dgm:resizeHandles val="exact"/>
        </dgm:presLayoutVars>
      </dgm:prSet>
      <dgm:spPr/>
    </dgm:pt>
    <dgm:pt modelId="{89441918-687F-4D3D-B51B-0C09825EB232}" type="pres">
      <dgm:prSet presAssocID="{B7E22DA2-233A-4B8E-BA3C-E88889EF3C66}" presName="compNode" presStyleCnt="0"/>
      <dgm:spPr/>
    </dgm:pt>
    <dgm:pt modelId="{20CF3CD4-7B24-4D5E-9F2F-BFB3BA792534}" type="pres">
      <dgm:prSet presAssocID="{B7E22DA2-233A-4B8E-BA3C-E88889EF3C66}" presName="bgRect" presStyleLbl="bgShp" presStyleIdx="0" presStyleCnt="2"/>
      <dgm:spPr/>
    </dgm:pt>
    <dgm:pt modelId="{9E8E73EA-7B8C-4FA7-8B24-425A701B2ADA}" type="pres">
      <dgm:prSet presAssocID="{B7E22DA2-233A-4B8E-BA3C-E88889EF3C6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0EB3DEA-4A3A-42DF-85F6-024C501D7BAD}" type="pres">
      <dgm:prSet presAssocID="{B7E22DA2-233A-4B8E-BA3C-E88889EF3C66}" presName="spaceRect" presStyleCnt="0"/>
      <dgm:spPr/>
    </dgm:pt>
    <dgm:pt modelId="{897A0320-F1C2-4DCF-923C-C974361CF79F}" type="pres">
      <dgm:prSet presAssocID="{B7E22DA2-233A-4B8E-BA3C-E88889EF3C66}" presName="parTx" presStyleLbl="revTx" presStyleIdx="0" presStyleCnt="2">
        <dgm:presLayoutVars>
          <dgm:chMax val="0"/>
          <dgm:chPref val="0"/>
        </dgm:presLayoutVars>
      </dgm:prSet>
      <dgm:spPr/>
    </dgm:pt>
    <dgm:pt modelId="{867161AA-7561-4177-B3DE-EAB6D47B7C5A}" type="pres">
      <dgm:prSet presAssocID="{C090B01A-1845-49AC-9111-6D0C2DE4A487}" presName="sibTrans" presStyleCnt="0"/>
      <dgm:spPr/>
    </dgm:pt>
    <dgm:pt modelId="{812AD6B1-8B9D-4765-8EA2-D6A5F21ADD48}" type="pres">
      <dgm:prSet presAssocID="{FEB2D498-30C8-4907-95C9-C7E822343D79}" presName="compNode" presStyleCnt="0"/>
      <dgm:spPr/>
    </dgm:pt>
    <dgm:pt modelId="{CA99DB2F-A647-40F7-8100-BF28E9F56B81}" type="pres">
      <dgm:prSet presAssocID="{FEB2D498-30C8-4907-95C9-C7E822343D79}" presName="bgRect" presStyleLbl="bgShp" presStyleIdx="1" presStyleCnt="2"/>
      <dgm:spPr/>
    </dgm:pt>
    <dgm:pt modelId="{D8019FF7-B5D0-4688-9E1D-5D96A48C35B1}" type="pres">
      <dgm:prSet presAssocID="{FEB2D498-30C8-4907-95C9-C7E822343D7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30C75B17-B6D8-468C-B565-5E4028AF6555}" type="pres">
      <dgm:prSet presAssocID="{FEB2D498-30C8-4907-95C9-C7E822343D79}" presName="spaceRect" presStyleCnt="0"/>
      <dgm:spPr/>
    </dgm:pt>
    <dgm:pt modelId="{03886ECD-4352-4217-ABB7-6F228D51B7B6}" type="pres">
      <dgm:prSet presAssocID="{FEB2D498-30C8-4907-95C9-C7E822343D7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B744E1A-4245-4C17-843C-0D186A59B6EF}" type="presOf" srcId="{94E645AD-04FC-480B-B4CB-D5335983AE43}" destId="{01DCAE0C-DADF-4990-9490-8C4D05E7D690}" srcOrd="0" destOrd="0" presId="urn:microsoft.com/office/officeart/2018/2/layout/IconVerticalSolidList"/>
    <dgm:cxn modelId="{669E9656-B889-44A8-B8B8-897B67C25E22}" type="presOf" srcId="{FEB2D498-30C8-4907-95C9-C7E822343D79}" destId="{03886ECD-4352-4217-ABB7-6F228D51B7B6}" srcOrd="0" destOrd="0" presId="urn:microsoft.com/office/officeart/2018/2/layout/IconVerticalSolidList"/>
    <dgm:cxn modelId="{1C628481-9569-4E11-9636-A23D37D7AC5B}" type="presOf" srcId="{B7E22DA2-233A-4B8E-BA3C-E88889EF3C66}" destId="{897A0320-F1C2-4DCF-923C-C974361CF79F}" srcOrd="0" destOrd="0" presId="urn:microsoft.com/office/officeart/2018/2/layout/IconVerticalSolidList"/>
    <dgm:cxn modelId="{623804E5-FE0A-42B7-8A65-D73B563B3C3C}" srcId="{94E645AD-04FC-480B-B4CB-D5335983AE43}" destId="{FEB2D498-30C8-4907-95C9-C7E822343D79}" srcOrd="1" destOrd="0" parTransId="{37EB4766-D1AA-49E4-BD45-9213AECE9490}" sibTransId="{CEDAC4B7-DC49-467C-B45A-6CEA49AD2E5B}"/>
    <dgm:cxn modelId="{DA82B5EB-9508-4DE2-8724-9D26E6D8DE99}" srcId="{94E645AD-04FC-480B-B4CB-D5335983AE43}" destId="{B7E22DA2-233A-4B8E-BA3C-E88889EF3C66}" srcOrd="0" destOrd="0" parTransId="{86411482-0984-4A52-9ADA-A1CC8FBFAE45}" sibTransId="{C090B01A-1845-49AC-9111-6D0C2DE4A487}"/>
    <dgm:cxn modelId="{AA9F61E4-C5D3-43A0-BC8A-7C14B46EC351}" type="presParOf" srcId="{01DCAE0C-DADF-4990-9490-8C4D05E7D690}" destId="{89441918-687F-4D3D-B51B-0C09825EB232}" srcOrd="0" destOrd="0" presId="urn:microsoft.com/office/officeart/2018/2/layout/IconVerticalSolidList"/>
    <dgm:cxn modelId="{2E452065-6AB5-4389-BA68-B1B00E299C08}" type="presParOf" srcId="{89441918-687F-4D3D-B51B-0C09825EB232}" destId="{20CF3CD4-7B24-4D5E-9F2F-BFB3BA792534}" srcOrd="0" destOrd="0" presId="urn:microsoft.com/office/officeart/2018/2/layout/IconVerticalSolidList"/>
    <dgm:cxn modelId="{A446BB49-86D5-4F6A-96EB-15BF8BB87966}" type="presParOf" srcId="{89441918-687F-4D3D-B51B-0C09825EB232}" destId="{9E8E73EA-7B8C-4FA7-8B24-425A701B2ADA}" srcOrd="1" destOrd="0" presId="urn:microsoft.com/office/officeart/2018/2/layout/IconVerticalSolidList"/>
    <dgm:cxn modelId="{CF33C9DC-A914-4946-A500-FDA7DAEA226C}" type="presParOf" srcId="{89441918-687F-4D3D-B51B-0C09825EB232}" destId="{50EB3DEA-4A3A-42DF-85F6-024C501D7BAD}" srcOrd="2" destOrd="0" presId="urn:microsoft.com/office/officeart/2018/2/layout/IconVerticalSolidList"/>
    <dgm:cxn modelId="{00066231-FC74-4F2D-9507-5D92C166826C}" type="presParOf" srcId="{89441918-687F-4D3D-B51B-0C09825EB232}" destId="{897A0320-F1C2-4DCF-923C-C974361CF79F}" srcOrd="3" destOrd="0" presId="urn:microsoft.com/office/officeart/2018/2/layout/IconVerticalSolidList"/>
    <dgm:cxn modelId="{5A3651A5-97A3-476B-AC51-7D8896606007}" type="presParOf" srcId="{01DCAE0C-DADF-4990-9490-8C4D05E7D690}" destId="{867161AA-7561-4177-B3DE-EAB6D47B7C5A}" srcOrd="1" destOrd="0" presId="urn:microsoft.com/office/officeart/2018/2/layout/IconVerticalSolidList"/>
    <dgm:cxn modelId="{5131BF86-5D98-4760-836A-150A39FBF387}" type="presParOf" srcId="{01DCAE0C-DADF-4990-9490-8C4D05E7D690}" destId="{812AD6B1-8B9D-4765-8EA2-D6A5F21ADD48}" srcOrd="2" destOrd="0" presId="urn:microsoft.com/office/officeart/2018/2/layout/IconVerticalSolidList"/>
    <dgm:cxn modelId="{37ED1D6F-C2B7-42C0-B148-DE8693AF929A}" type="presParOf" srcId="{812AD6B1-8B9D-4765-8EA2-D6A5F21ADD48}" destId="{CA99DB2F-A647-40F7-8100-BF28E9F56B81}" srcOrd="0" destOrd="0" presId="urn:microsoft.com/office/officeart/2018/2/layout/IconVerticalSolidList"/>
    <dgm:cxn modelId="{F79B2437-23AD-41FE-8A04-18FEC58085D4}" type="presParOf" srcId="{812AD6B1-8B9D-4765-8EA2-D6A5F21ADD48}" destId="{D8019FF7-B5D0-4688-9E1D-5D96A48C35B1}" srcOrd="1" destOrd="0" presId="urn:microsoft.com/office/officeart/2018/2/layout/IconVerticalSolidList"/>
    <dgm:cxn modelId="{09335272-F59A-4D3F-935F-25FF4B4A7339}" type="presParOf" srcId="{812AD6B1-8B9D-4765-8EA2-D6A5F21ADD48}" destId="{30C75B17-B6D8-468C-B565-5E4028AF6555}" srcOrd="2" destOrd="0" presId="urn:microsoft.com/office/officeart/2018/2/layout/IconVerticalSolidList"/>
    <dgm:cxn modelId="{67874D65-9C5F-4550-941B-87CE90113BDE}" type="presParOf" srcId="{812AD6B1-8B9D-4765-8EA2-D6A5F21ADD48}" destId="{03886ECD-4352-4217-ABB7-6F228D51B7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CEDD9-9744-48C3-815D-E3EF40FC60E9}">
      <dsp:nvSpPr>
        <dsp:cNvPr id="0" name=""/>
        <dsp:cNvSpPr/>
      </dsp:nvSpPr>
      <dsp:spPr>
        <a:xfrm>
          <a:off x="0" y="460082"/>
          <a:ext cx="6025544" cy="559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7649" tIns="499872" rIns="467649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Posterama"/>
            </a:rPr>
            <a:t>By checking tenant eligibility to see if financial assistance is available to help pay the landlord any past due rent, fees, costs that may be owed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Posterama"/>
            </a:rPr>
            <a:t>Providing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information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to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landlords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and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tenants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about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assistance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programs, processes,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or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other</a:t>
          </a:r>
          <a:r>
            <a:rPr lang="en-US" sz="2400" kern="1200"/>
            <a:t> </a:t>
          </a:r>
          <a:r>
            <a:rPr lang="en-US" sz="2400" b="0" kern="1200">
              <a:latin typeface="Posterama"/>
            </a:rPr>
            <a:t>available </a:t>
          </a:r>
          <a:r>
            <a:rPr lang="en-US" sz="2400" kern="1200">
              <a:latin typeface="Posterama"/>
            </a:rPr>
            <a:t>resources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Posterama"/>
            </a:rPr>
            <a:t>Providing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alternative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options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when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both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parties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do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not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agree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upon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participating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in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assistance</a:t>
          </a:r>
          <a:r>
            <a:rPr lang="en-US" sz="2400" kern="1200"/>
            <a:t> </a:t>
          </a:r>
          <a:r>
            <a:rPr lang="en-US" sz="2400" kern="1200">
              <a:latin typeface="Posterama"/>
            </a:rPr>
            <a:t>programs</a:t>
          </a:r>
          <a:endParaRPr lang="en-US" sz="2400" kern="1200"/>
        </a:p>
      </dsp:txBody>
      <dsp:txXfrm>
        <a:off x="0" y="460082"/>
        <a:ext cx="6025544" cy="5594400"/>
      </dsp:txXfrm>
    </dsp:sp>
    <dsp:sp modelId="{0B2C4DF9-F3A2-43B3-9DF3-85EE45311E21}">
      <dsp:nvSpPr>
        <dsp:cNvPr id="0" name=""/>
        <dsp:cNvSpPr/>
      </dsp:nvSpPr>
      <dsp:spPr>
        <a:xfrm>
          <a:off x="301277" y="105842"/>
          <a:ext cx="421788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426" tIns="0" rIns="15942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How We help</a:t>
          </a:r>
        </a:p>
      </dsp:txBody>
      <dsp:txXfrm>
        <a:off x="335862" y="140427"/>
        <a:ext cx="4148710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F3CD4-7B24-4D5E-9F2F-BFB3BA792534}">
      <dsp:nvSpPr>
        <dsp:cNvPr id="0" name=""/>
        <dsp:cNvSpPr/>
      </dsp:nvSpPr>
      <dsp:spPr>
        <a:xfrm>
          <a:off x="0" y="879897"/>
          <a:ext cx="5567575" cy="16244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E73EA-7B8C-4FA7-8B24-425A701B2ADA}">
      <dsp:nvSpPr>
        <dsp:cNvPr id="0" name=""/>
        <dsp:cNvSpPr/>
      </dsp:nvSpPr>
      <dsp:spPr>
        <a:xfrm>
          <a:off x="491388" y="1245392"/>
          <a:ext cx="893434" cy="8934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A0320-F1C2-4DCF-923C-C974361CF79F}">
      <dsp:nvSpPr>
        <dsp:cNvPr id="0" name=""/>
        <dsp:cNvSpPr/>
      </dsp:nvSpPr>
      <dsp:spPr>
        <a:xfrm>
          <a:off x="1876211" y="879897"/>
          <a:ext cx="3691363" cy="1624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918" tIns="171918" rIns="171918" bIns="171918" numCol="1" spcCol="1270" anchor="ctr" anchorCtr="0">
          <a:noAutofit/>
        </a:bodyPr>
        <a:lstStyle/>
        <a:p>
          <a:pPr marL="0" lvl="0" indent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entury Gothic"/>
            </a:rPr>
            <a:t>We partner with the courts and community partners to find needed resources to help tenants stay housed and/or prevent homelessness</a:t>
          </a:r>
          <a:endParaRPr lang="en-US" sz="1600" kern="1200">
            <a:latin typeface="Century Gothic"/>
          </a:endParaRPr>
        </a:p>
      </dsp:txBody>
      <dsp:txXfrm>
        <a:off x="1876211" y="879897"/>
        <a:ext cx="3691363" cy="1624425"/>
      </dsp:txXfrm>
    </dsp:sp>
    <dsp:sp modelId="{CA99DB2F-A647-40F7-8100-BF28E9F56B81}">
      <dsp:nvSpPr>
        <dsp:cNvPr id="0" name=""/>
        <dsp:cNvSpPr/>
      </dsp:nvSpPr>
      <dsp:spPr>
        <a:xfrm>
          <a:off x="0" y="2910429"/>
          <a:ext cx="5567575" cy="16244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019FF7-B5D0-4688-9E1D-5D96A48C35B1}">
      <dsp:nvSpPr>
        <dsp:cNvPr id="0" name=""/>
        <dsp:cNvSpPr/>
      </dsp:nvSpPr>
      <dsp:spPr>
        <a:xfrm>
          <a:off x="491388" y="3275924"/>
          <a:ext cx="893434" cy="8934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886ECD-4352-4217-ABB7-6F228D51B7B6}">
      <dsp:nvSpPr>
        <dsp:cNvPr id="0" name=""/>
        <dsp:cNvSpPr/>
      </dsp:nvSpPr>
      <dsp:spPr>
        <a:xfrm>
          <a:off x="1876211" y="2910429"/>
          <a:ext cx="3691363" cy="1624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918" tIns="171918" rIns="171918" bIns="171918" numCol="1" spcCol="1270" anchor="ctr" anchorCtr="0">
          <a:noAutofit/>
        </a:bodyPr>
        <a:lstStyle/>
        <a:p>
          <a:pPr marL="0" lvl="0" indent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entury Gothic"/>
            </a:rPr>
            <a:t>We keep updated information on what rental assistance resources are available in our community, ensuring to connect tenants to appropriate resources</a:t>
          </a:r>
          <a:r>
            <a:rPr lang="en-US" sz="1600" b="0" kern="1200">
              <a:latin typeface="Century Gothic"/>
            </a:rPr>
            <a:t> </a:t>
          </a:r>
        </a:p>
      </dsp:txBody>
      <dsp:txXfrm>
        <a:off x="1876211" y="2910429"/>
        <a:ext cx="3691363" cy="1624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2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8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7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3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7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9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8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8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8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0" r:id="rId6"/>
    <p:sldLayoutId id="2147483776" r:id="rId7"/>
    <p:sldLayoutId id="2147483777" r:id="rId8"/>
    <p:sldLayoutId id="2147483778" r:id="rId9"/>
    <p:sldLayoutId id="2147483779" r:id="rId10"/>
    <p:sldLayoutId id="214748378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1C45460-3320-407F-8159-8BCD161A3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96D79AB-010C-435B-BDC8-53CD1D7FD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5655493" cy="6855289"/>
            <a:chOff x="1" y="0"/>
            <a:chExt cx="5655493" cy="6855289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CCAF05E-8020-475D-AF5F-680496A32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426288"/>
              <a:ext cx="5655493" cy="3429001"/>
            </a:xfrm>
            <a:custGeom>
              <a:avLst/>
              <a:gdLst>
                <a:gd name="connsiteX0" fmla="*/ 867354 w 5655493"/>
                <a:gd name="connsiteY0" fmla="*/ 736987 h 3429001"/>
                <a:gd name="connsiteX1" fmla="*/ 1327868 w 5655493"/>
                <a:gd name="connsiteY1" fmla="*/ 1197501 h 3429001"/>
                <a:gd name="connsiteX2" fmla="*/ 867354 w 5655493"/>
                <a:gd name="connsiteY2" fmla="*/ 1658015 h 3429001"/>
                <a:gd name="connsiteX3" fmla="*/ 406840 w 5655493"/>
                <a:gd name="connsiteY3" fmla="*/ 1197501 h 3429001"/>
                <a:gd name="connsiteX4" fmla="*/ 867354 w 5655493"/>
                <a:gd name="connsiteY4" fmla="*/ 736987 h 3429001"/>
                <a:gd name="connsiteX5" fmla="*/ 4685535 w 5655493"/>
                <a:gd name="connsiteY5" fmla="*/ 447 h 3429001"/>
                <a:gd name="connsiteX6" fmla="*/ 4908074 w 5655493"/>
                <a:gd name="connsiteY6" fmla="*/ 38312 h 3429001"/>
                <a:gd name="connsiteX7" fmla="*/ 4907776 w 5655493"/>
                <a:gd name="connsiteY7" fmla="*/ 38804 h 3429001"/>
                <a:gd name="connsiteX8" fmla="*/ 4991155 w 5655493"/>
                <a:gd name="connsiteY8" fmla="*/ 85647 h 3429001"/>
                <a:gd name="connsiteX9" fmla="*/ 5181230 w 5655493"/>
                <a:gd name="connsiteY9" fmla="*/ 690803 h 3429001"/>
                <a:gd name="connsiteX10" fmla="*/ 4562876 w 5655493"/>
                <a:gd name="connsiteY10" fmla="*/ 1207986 h 3429001"/>
                <a:gd name="connsiteX11" fmla="*/ 4471659 w 5655493"/>
                <a:gd name="connsiteY11" fmla="*/ 1885807 h 3429001"/>
                <a:gd name="connsiteX12" fmla="*/ 5531589 w 5655493"/>
                <a:gd name="connsiteY12" fmla="*/ 2424659 h 3429001"/>
                <a:gd name="connsiteX13" fmla="*/ 5573243 w 5655493"/>
                <a:gd name="connsiteY13" fmla="*/ 3186141 h 3429001"/>
                <a:gd name="connsiteX14" fmla="*/ 5296788 w 5655493"/>
                <a:gd name="connsiteY14" fmla="*/ 3423811 h 3429001"/>
                <a:gd name="connsiteX15" fmla="*/ 5284169 w 5655493"/>
                <a:gd name="connsiteY15" fmla="*/ 3429001 h 3429001"/>
                <a:gd name="connsiteX16" fmla="*/ 18675 w 5655493"/>
                <a:gd name="connsiteY16" fmla="*/ 3429001 h 3429001"/>
                <a:gd name="connsiteX17" fmla="*/ 147930 w 5655493"/>
                <a:gd name="connsiteY17" fmla="*/ 3405307 h 3429001"/>
                <a:gd name="connsiteX18" fmla="*/ 453823 w 5655493"/>
                <a:gd name="connsiteY18" fmla="*/ 3210340 h 3429001"/>
                <a:gd name="connsiteX19" fmla="*/ 222440 w 5655493"/>
                <a:gd name="connsiteY19" fmla="*/ 2693397 h 3429001"/>
                <a:gd name="connsiteX20" fmla="*/ 25654 w 5655493"/>
                <a:gd name="connsiteY20" fmla="*/ 2450035 h 3429001"/>
                <a:gd name="connsiteX21" fmla="*/ 0 w 5655493"/>
                <a:gd name="connsiteY21" fmla="*/ 2416048 h 3429001"/>
                <a:gd name="connsiteX22" fmla="*/ 0 w 5655493"/>
                <a:gd name="connsiteY22" fmla="*/ 1746604 h 3429001"/>
                <a:gd name="connsiteX23" fmla="*/ 7420 w 5655493"/>
                <a:gd name="connsiteY23" fmla="*/ 1739753 h 3429001"/>
                <a:gd name="connsiteX24" fmla="*/ 195211 w 5655493"/>
                <a:gd name="connsiteY24" fmla="*/ 1648347 h 3429001"/>
                <a:gd name="connsiteX25" fmla="*/ 986939 w 5655493"/>
                <a:gd name="connsiteY25" fmla="*/ 1932797 h 3429001"/>
                <a:gd name="connsiteX26" fmla="*/ 1504973 w 5655493"/>
                <a:gd name="connsiteY26" fmla="*/ 1745071 h 3429001"/>
                <a:gd name="connsiteX27" fmla="*/ 1525728 w 5655493"/>
                <a:gd name="connsiteY27" fmla="*/ 873015 h 3429001"/>
                <a:gd name="connsiteX28" fmla="*/ 2189971 w 5655493"/>
                <a:gd name="connsiteY28" fmla="*/ 441725 h 3429001"/>
                <a:gd name="connsiteX29" fmla="*/ 3205089 w 5655493"/>
                <a:gd name="connsiteY29" fmla="*/ 938161 h 3429001"/>
                <a:gd name="connsiteX30" fmla="*/ 3853911 w 5655493"/>
                <a:gd name="connsiteY30" fmla="*/ 746557 h 3429001"/>
                <a:gd name="connsiteX31" fmla="*/ 4424206 w 5655493"/>
                <a:gd name="connsiteY31" fmla="*/ 56346 h 3429001"/>
                <a:gd name="connsiteX32" fmla="*/ 4685535 w 5655493"/>
                <a:gd name="connsiteY32" fmla="*/ 447 h 342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5655493" h="3429001">
                  <a:moveTo>
                    <a:pt x="867354" y="736987"/>
                  </a:moveTo>
                  <a:cubicBezTo>
                    <a:pt x="1121689" y="736987"/>
                    <a:pt x="1327868" y="943166"/>
                    <a:pt x="1327868" y="1197501"/>
                  </a:cubicBezTo>
                  <a:cubicBezTo>
                    <a:pt x="1327868" y="1451836"/>
                    <a:pt x="1121689" y="1658015"/>
                    <a:pt x="867354" y="1658015"/>
                  </a:cubicBezTo>
                  <a:cubicBezTo>
                    <a:pt x="613019" y="1658015"/>
                    <a:pt x="406840" y="1451836"/>
                    <a:pt x="406840" y="1197501"/>
                  </a:cubicBezTo>
                  <a:cubicBezTo>
                    <a:pt x="406840" y="943166"/>
                    <a:pt x="613019" y="736987"/>
                    <a:pt x="867354" y="736987"/>
                  </a:cubicBezTo>
                  <a:close/>
                  <a:moveTo>
                    <a:pt x="4685535" y="447"/>
                  </a:moveTo>
                  <a:cubicBezTo>
                    <a:pt x="4756481" y="-2215"/>
                    <a:pt x="4833651" y="6592"/>
                    <a:pt x="4908074" y="38312"/>
                  </a:cubicBezTo>
                  <a:lnTo>
                    <a:pt x="4907776" y="38804"/>
                  </a:lnTo>
                  <a:cubicBezTo>
                    <a:pt x="4937227" y="51356"/>
                    <a:pt x="4965158" y="67059"/>
                    <a:pt x="4991155" y="85647"/>
                  </a:cubicBezTo>
                  <a:cubicBezTo>
                    <a:pt x="5177251" y="218933"/>
                    <a:pt x="5256290" y="493140"/>
                    <a:pt x="5181230" y="690803"/>
                  </a:cubicBezTo>
                  <a:cubicBezTo>
                    <a:pt x="5080112" y="956856"/>
                    <a:pt x="4773204" y="892116"/>
                    <a:pt x="4562876" y="1207986"/>
                  </a:cubicBezTo>
                  <a:cubicBezTo>
                    <a:pt x="4452425" y="1373872"/>
                    <a:pt x="4358649" y="1672023"/>
                    <a:pt x="4471659" y="1885807"/>
                  </a:cubicBezTo>
                  <a:cubicBezTo>
                    <a:pt x="4660815" y="2243603"/>
                    <a:pt x="5254027" y="2030155"/>
                    <a:pt x="5531589" y="2424659"/>
                  </a:cubicBezTo>
                  <a:cubicBezTo>
                    <a:pt x="5682016" y="2638932"/>
                    <a:pt x="5694951" y="2967729"/>
                    <a:pt x="5573243" y="3186141"/>
                  </a:cubicBezTo>
                  <a:cubicBezTo>
                    <a:pt x="5503171" y="3311689"/>
                    <a:pt x="5402442" y="3376126"/>
                    <a:pt x="5296788" y="3423811"/>
                  </a:cubicBezTo>
                  <a:lnTo>
                    <a:pt x="5284169" y="3429001"/>
                  </a:lnTo>
                  <a:lnTo>
                    <a:pt x="18675" y="3429001"/>
                  </a:lnTo>
                  <a:lnTo>
                    <a:pt x="147930" y="3405307"/>
                  </a:lnTo>
                  <a:cubicBezTo>
                    <a:pt x="291731" y="3370645"/>
                    <a:pt x="416562" y="3311285"/>
                    <a:pt x="453823" y="3210340"/>
                  </a:cubicBezTo>
                  <a:cubicBezTo>
                    <a:pt x="513858" y="3048759"/>
                    <a:pt x="340967" y="2838072"/>
                    <a:pt x="222440" y="2693397"/>
                  </a:cubicBezTo>
                  <a:cubicBezTo>
                    <a:pt x="143230" y="2596724"/>
                    <a:pt x="78264" y="2517351"/>
                    <a:pt x="25654" y="2450035"/>
                  </a:cubicBezTo>
                  <a:lnTo>
                    <a:pt x="0" y="2416048"/>
                  </a:lnTo>
                  <a:lnTo>
                    <a:pt x="0" y="1746604"/>
                  </a:lnTo>
                  <a:lnTo>
                    <a:pt x="7420" y="1739753"/>
                  </a:lnTo>
                  <a:cubicBezTo>
                    <a:pt x="63341" y="1694806"/>
                    <a:pt x="128245" y="1661771"/>
                    <a:pt x="195211" y="1648347"/>
                  </a:cubicBezTo>
                  <a:cubicBezTo>
                    <a:pt x="475417" y="1591912"/>
                    <a:pt x="591541" y="1917345"/>
                    <a:pt x="986939" y="1932797"/>
                  </a:cubicBezTo>
                  <a:cubicBezTo>
                    <a:pt x="1039085" y="1934795"/>
                    <a:pt x="1369680" y="1946652"/>
                    <a:pt x="1504973" y="1745071"/>
                  </a:cubicBezTo>
                  <a:cubicBezTo>
                    <a:pt x="1678510" y="1486919"/>
                    <a:pt x="1379732" y="1212861"/>
                    <a:pt x="1525728" y="873015"/>
                  </a:cubicBezTo>
                  <a:cubicBezTo>
                    <a:pt x="1629286" y="632118"/>
                    <a:pt x="1921777" y="444276"/>
                    <a:pt x="2189971" y="441725"/>
                  </a:cubicBezTo>
                  <a:cubicBezTo>
                    <a:pt x="2614255" y="437691"/>
                    <a:pt x="2708714" y="900163"/>
                    <a:pt x="3205089" y="938161"/>
                  </a:cubicBezTo>
                  <a:cubicBezTo>
                    <a:pt x="3552092" y="964784"/>
                    <a:pt x="3831347" y="763439"/>
                    <a:pt x="3853911" y="746557"/>
                  </a:cubicBezTo>
                  <a:cubicBezTo>
                    <a:pt x="4175558" y="507722"/>
                    <a:pt x="4105526" y="170931"/>
                    <a:pt x="4424206" y="56346"/>
                  </a:cubicBezTo>
                  <a:cubicBezTo>
                    <a:pt x="4466336" y="41179"/>
                    <a:pt x="4567290" y="4884"/>
                    <a:pt x="4685535" y="4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3EADF2C-222D-4D03-801E-C2A2B519A0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4802819" cy="3558698"/>
            </a:xfrm>
            <a:custGeom>
              <a:avLst/>
              <a:gdLst>
                <a:gd name="connsiteX0" fmla="*/ 2622225 w 4802819"/>
                <a:gd name="connsiteY0" fmla="*/ 3098991 h 3558698"/>
                <a:gd name="connsiteX1" fmla="*/ 2672761 w 4802819"/>
                <a:gd name="connsiteY1" fmla="*/ 3099064 h 3558698"/>
                <a:gd name="connsiteX2" fmla="*/ 2830030 w 4802819"/>
                <a:gd name="connsiteY2" fmla="*/ 3257175 h 3558698"/>
                <a:gd name="connsiteX3" fmla="*/ 2710727 w 4802819"/>
                <a:gd name="connsiteY3" fmla="*/ 3450542 h 3558698"/>
                <a:gd name="connsiteX4" fmla="*/ 2463703 w 4802819"/>
                <a:gd name="connsiteY4" fmla="*/ 3295906 h 3558698"/>
                <a:gd name="connsiteX5" fmla="*/ 2573669 w 4802819"/>
                <a:gd name="connsiteY5" fmla="*/ 3112428 h 3558698"/>
                <a:gd name="connsiteX6" fmla="*/ 2622225 w 4802819"/>
                <a:gd name="connsiteY6" fmla="*/ 3098991 h 3558698"/>
                <a:gd name="connsiteX7" fmla="*/ 0 w 4802819"/>
                <a:gd name="connsiteY7" fmla="*/ 0 h 3558698"/>
                <a:gd name="connsiteX8" fmla="*/ 4667528 w 4802819"/>
                <a:gd name="connsiteY8" fmla="*/ 0 h 3558698"/>
                <a:gd name="connsiteX9" fmla="*/ 4702958 w 4802819"/>
                <a:gd name="connsiteY9" fmla="*/ 45513 h 3558698"/>
                <a:gd name="connsiteX10" fmla="*/ 4800378 w 4802819"/>
                <a:gd name="connsiteY10" fmla="*/ 399032 h 3558698"/>
                <a:gd name="connsiteX11" fmla="*/ 4446584 w 4802819"/>
                <a:gd name="connsiteY11" fmla="*/ 984257 h 3558698"/>
                <a:gd name="connsiteX12" fmla="*/ 4772181 w 4802819"/>
                <a:gd name="connsiteY12" fmla="*/ 1592853 h 3558698"/>
                <a:gd name="connsiteX13" fmla="*/ 4594516 w 4802819"/>
                <a:gd name="connsiteY13" fmla="*/ 2118980 h 3558698"/>
                <a:gd name="connsiteX14" fmla="*/ 4114354 w 4802819"/>
                <a:gd name="connsiteY14" fmla="*/ 2438141 h 3558698"/>
                <a:gd name="connsiteX15" fmla="*/ 3943384 w 4802819"/>
                <a:gd name="connsiteY15" fmla="*/ 3409397 h 3558698"/>
                <a:gd name="connsiteX16" fmla="*/ 3289305 w 4802819"/>
                <a:gd name="connsiteY16" fmla="*/ 3518650 h 3558698"/>
                <a:gd name="connsiteX17" fmla="*/ 2605430 w 4802819"/>
                <a:gd name="connsiteY17" fmla="*/ 2969446 h 3558698"/>
                <a:gd name="connsiteX18" fmla="*/ 2259253 w 4802819"/>
                <a:gd name="connsiteY18" fmla="*/ 3103951 h 3558698"/>
                <a:gd name="connsiteX19" fmla="*/ 2096885 w 4802819"/>
                <a:gd name="connsiteY19" fmla="*/ 3259059 h 3558698"/>
                <a:gd name="connsiteX20" fmla="*/ 1242963 w 4802819"/>
                <a:gd name="connsiteY20" fmla="*/ 3097064 h 3558698"/>
                <a:gd name="connsiteX21" fmla="*/ 255362 w 4802819"/>
                <a:gd name="connsiteY21" fmla="*/ 3477209 h 3558698"/>
                <a:gd name="connsiteX22" fmla="*/ 238714 w 4802819"/>
                <a:gd name="connsiteY22" fmla="*/ 3489864 h 3558698"/>
                <a:gd name="connsiteX23" fmla="*/ 38412 w 4802819"/>
                <a:gd name="connsiteY23" fmla="*/ 3555622 h 3558698"/>
                <a:gd name="connsiteX24" fmla="*/ 0 w 4802819"/>
                <a:gd name="connsiteY24" fmla="*/ 3555994 h 355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02819" h="3558698">
                  <a:moveTo>
                    <a:pt x="2622225" y="3098991"/>
                  </a:moveTo>
                  <a:cubicBezTo>
                    <a:pt x="2638907" y="3096739"/>
                    <a:pt x="2655919" y="3096739"/>
                    <a:pt x="2672761" y="3099064"/>
                  </a:cubicBezTo>
                  <a:cubicBezTo>
                    <a:pt x="2751580" y="3110016"/>
                    <a:pt x="2818849" y="3171173"/>
                    <a:pt x="2830030" y="3257175"/>
                  </a:cubicBezTo>
                  <a:cubicBezTo>
                    <a:pt x="2840904" y="3340172"/>
                    <a:pt x="2790591" y="3421935"/>
                    <a:pt x="2710727" y="3450542"/>
                  </a:cubicBezTo>
                  <a:cubicBezTo>
                    <a:pt x="2597751" y="3491217"/>
                    <a:pt x="2475683" y="3416873"/>
                    <a:pt x="2463703" y="3295906"/>
                  </a:cubicBezTo>
                  <a:cubicBezTo>
                    <a:pt x="2456025" y="3218382"/>
                    <a:pt x="2501362" y="3143037"/>
                    <a:pt x="2573669" y="3112428"/>
                  </a:cubicBezTo>
                  <a:cubicBezTo>
                    <a:pt x="2589190" y="3105746"/>
                    <a:pt x="2605543" y="3101242"/>
                    <a:pt x="2622225" y="3098991"/>
                  </a:cubicBezTo>
                  <a:close/>
                  <a:moveTo>
                    <a:pt x="0" y="0"/>
                  </a:moveTo>
                  <a:lnTo>
                    <a:pt x="4667528" y="0"/>
                  </a:lnTo>
                  <a:lnTo>
                    <a:pt x="4702958" y="45513"/>
                  </a:lnTo>
                  <a:cubicBezTo>
                    <a:pt x="4775263" y="152245"/>
                    <a:pt x="4813126" y="282813"/>
                    <a:pt x="4800378" y="399032"/>
                  </a:cubicBezTo>
                  <a:cubicBezTo>
                    <a:pt x="4769109" y="684111"/>
                    <a:pt x="4449657" y="734203"/>
                    <a:pt x="4446584" y="984257"/>
                  </a:cubicBezTo>
                  <a:cubicBezTo>
                    <a:pt x="4443882" y="1192285"/>
                    <a:pt x="4704112" y="1304713"/>
                    <a:pt x="4772181" y="1592853"/>
                  </a:cubicBezTo>
                  <a:cubicBezTo>
                    <a:pt x="4823047" y="1808297"/>
                    <a:pt x="4719472" y="1957046"/>
                    <a:pt x="4594516" y="2118980"/>
                  </a:cubicBezTo>
                  <a:cubicBezTo>
                    <a:pt x="4425513" y="2338072"/>
                    <a:pt x="4265418" y="2256545"/>
                    <a:pt x="4114354" y="2438141"/>
                  </a:cubicBezTo>
                  <a:cubicBezTo>
                    <a:pt x="3855965" y="2749060"/>
                    <a:pt x="4183465" y="3153221"/>
                    <a:pt x="3943384" y="3409397"/>
                  </a:cubicBezTo>
                  <a:cubicBezTo>
                    <a:pt x="3795024" y="3567623"/>
                    <a:pt x="3495966" y="3593111"/>
                    <a:pt x="3289305" y="3518650"/>
                  </a:cubicBezTo>
                  <a:cubicBezTo>
                    <a:pt x="2888699" y="3374315"/>
                    <a:pt x="2912597" y="3020659"/>
                    <a:pt x="2605430" y="2969446"/>
                  </a:cubicBezTo>
                  <a:cubicBezTo>
                    <a:pt x="2471198" y="2947080"/>
                    <a:pt x="2363690" y="3023839"/>
                    <a:pt x="2259253" y="3103951"/>
                  </a:cubicBezTo>
                  <a:cubicBezTo>
                    <a:pt x="2194688" y="3166051"/>
                    <a:pt x="2137124" y="3221090"/>
                    <a:pt x="2096885" y="3259059"/>
                  </a:cubicBezTo>
                  <a:cubicBezTo>
                    <a:pt x="1924872" y="3421699"/>
                    <a:pt x="1617030" y="3195191"/>
                    <a:pt x="1242963" y="3097064"/>
                  </a:cubicBezTo>
                  <a:cubicBezTo>
                    <a:pt x="904834" y="3008297"/>
                    <a:pt x="357403" y="3400979"/>
                    <a:pt x="255362" y="3477209"/>
                  </a:cubicBezTo>
                  <a:cubicBezTo>
                    <a:pt x="250140" y="3481799"/>
                    <a:pt x="244580" y="3486039"/>
                    <a:pt x="238714" y="3489864"/>
                  </a:cubicBezTo>
                  <a:cubicBezTo>
                    <a:pt x="180936" y="3526698"/>
                    <a:pt x="111631" y="3548095"/>
                    <a:pt x="38412" y="3555622"/>
                  </a:cubicBezTo>
                  <a:lnTo>
                    <a:pt x="0" y="35559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8625" y="573275"/>
            <a:ext cx="5655493" cy="2466041"/>
          </a:xfr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b="1">
                <a:ea typeface="Source Sans Pro Light"/>
              </a:rPr>
              <a:t>Who We Are</a:t>
            </a:r>
            <a:br>
              <a:rPr lang="en-US" sz="4200" b="1">
                <a:ea typeface="Source Sans Pro Light"/>
              </a:rPr>
            </a:br>
            <a:br>
              <a:rPr lang="en-US" sz="4200" b="1">
                <a:ea typeface="Source Sans Pro Light"/>
              </a:rPr>
            </a:br>
            <a:r>
              <a:rPr lang="en-US" sz="4200" b="1">
                <a:solidFill>
                  <a:srgbClr val="0070C0"/>
                </a:solidFill>
                <a:latin typeface="Century Gothic"/>
                <a:ea typeface="Source Sans Pro Light"/>
              </a:rPr>
              <a:t>Eviction Intervention Program</a:t>
            </a:r>
            <a:endParaRPr lang="en-US" sz="4200">
              <a:solidFill>
                <a:srgbClr val="0070C0"/>
              </a:solidFill>
              <a:cs typeface="Posteram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8625" y="3621646"/>
            <a:ext cx="5868404" cy="2695574"/>
          </a:xfrm>
        </p:spPr>
        <p:txBody>
          <a:bodyPr vert="horz" lIns="0" tIns="0" rIns="91440" bIns="0" rtlCol="0" anchor="t">
            <a:normAutofit/>
          </a:bodyPr>
          <a:lstStyle/>
          <a:p>
            <a:r>
              <a:rPr lang="en-US" b="1" u="sng">
                <a:ea typeface="Source Sans Pro"/>
              </a:rPr>
              <a:t>What we do...</a:t>
            </a:r>
            <a:endParaRPr lang="en-US" u="sng"/>
          </a:p>
          <a:p>
            <a:r>
              <a:rPr lang="en-US" b="1">
                <a:solidFill>
                  <a:schemeClr val="accent1">
                    <a:lumMod val="75000"/>
                  </a:schemeClr>
                </a:solidFill>
                <a:ea typeface="Source Sans Pro"/>
              </a:rPr>
              <a:t>Work with tenants and landlords who are in the eviction process with Allen County Small Claims Court </a:t>
            </a:r>
          </a:p>
          <a:p>
            <a:r>
              <a:rPr lang="en-US" b="1" i="1">
                <a:solidFill>
                  <a:srgbClr val="0070C0"/>
                </a:solidFill>
                <a:ea typeface="Source Sans Pro"/>
              </a:rPr>
              <a:t>The JN EIP staff is present at all eviction claims hearings and all eviction trials</a:t>
            </a:r>
          </a:p>
          <a:p>
            <a:endParaRPr lang="en-US" b="1">
              <a:ea typeface="Source Sans Pro"/>
            </a:endParaRPr>
          </a:p>
          <a:p>
            <a:endParaRPr lang="en-US" b="1">
              <a:ea typeface="Source Sans Pro"/>
            </a:endParaRPr>
          </a:p>
        </p:txBody>
      </p:sp>
      <p:pic>
        <p:nvPicPr>
          <p:cNvPr id="4" name="Picture 3" descr="A logo with blue and yellow text&#10;&#10;Description automatically generated">
            <a:extLst>
              <a:ext uri="{FF2B5EF4-FFF2-40B4-BE49-F238E27FC236}">
                <a16:creationId xmlns:a16="http://schemas.microsoft.com/office/drawing/2014/main" id="{734160B0-74EC-8B65-5E5F-CCEA65B27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4" y="93090"/>
            <a:ext cx="3955201" cy="2379843"/>
          </a:xfrm>
          <a:prstGeom prst="rect">
            <a:avLst/>
          </a:prstGeom>
        </p:spPr>
      </p:pic>
      <p:pic>
        <p:nvPicPr>
          <p:cNvPr id="7" name="Picture 6" descr="A close-up of a number&#10;&#10;Description automatically generated">
            <a:extLst>
              <a:ext uri="{FF2B5EF4-FFF2-40B4-BE49-F238E27FC236}">
                <a16:creationId xmlns:a16="http://schemas.microsoft.com/office/drawing/2014/main" id="{F2A9D885-8742-62E9-0291-C084269DC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874" y="5446148"/>
            <a:ext cx="3899172" cy="109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Rectangle: Rounded Corners 1371">
            <a:extLst>
              <a:ext uri="{FF2B5EF4-FFF2-40B4-BE49-F238E27FC236}">
                <a16:creationId xmlns:a16="http://schemas.microsoft.com/office/drawing/2014/main" id="{697C4C5A-54E4-C174-DC7C-C0CA6B871095}"/>
              </a:ext>
            </a:extLst>
          </p:cNvPr>
          <p:cNvSpPr/>
          <p:nvPr/>
        </p:nvSpPr>
        <p:spPr>
          <a:xfrm>
            <a:off x="147570" y="4842992"/>
            <a:ext cx="5559379" cy="1556198"/>
          </a:xfrm>
          <a:prstGeom prst="roundRect">
            <a:avLst/>
          </a:prstGeom>
          <a:solidFill>
            <a:srgbClr val="CAE8E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0712971-80F3-76E0-A057-DED843F53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938040"/>
              </p:ext>
            </p:extLst>
          </p:nvPr>
        </p:nvGraphicFramePr>
        <p:xfrm>
          <a:off x="5961701" y="317577"/>
          <a:ext cx="6025544" cy="616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ext Placeholder 3">
            <a:extLst>
              <a:ext uri="{FF2B5EF4-FFF2-40B4-BE49-F238E27FC236}">
                <a16:creationId xmlns:a16="http://schemas.microsoft.com/office/drawing/2014/main" id="{8CC45B6D-0181-296D-3ABE-D5F3264CC6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8312871"/>
              </p:ext>
            </p:extLst>
          </p:nvPr>
        </p:nvGraphicFramePr>
        <p:xfrm>
          <a:off x="145791" y="-155471"/>
          <a:ext cx="5567575" cy="5414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40" name="TextBox 1339">
            <a:extLst>
              <a:ext uri="{FF2B5EF4-FFF2-40B4-BE49-F238E27FC236}">
                <a16:creationId xmlns:a16="http://schemas.microsoft.com/office/drawing/2014/main" id="{6663CF89-D686-C81A-B368-CD047EA5C0F9}"/>
              </a:ext>
            </a:extLst>
          </p:cNvPr>
          <p:cNvSpPr txBox="1"/>
          <p:nvPr/>
        </p:nvSpPr>
        <p:spPr>
          <a:xfrm>
            <a:off x="348329" y="4899179"/>
            <a:ext cx="5246482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Just Neighbors can also act as a mediator between landlords and community partners to ensure a smooth and expedited process when a tenant is seeking</a:t>
            </a:r>
            <a:endParaRPr lang="en-US"/>
          </a:p>
          <a:p>
            <a:pPr algn="ctr"/>
            <a:r>
              <a:rPr lang="en-US" b="1"/>
              <a:t> rental assistance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06265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SplashVTI</vt:lpstr>
      <vt:lpstr>Who We Are  Eviction Intervention Program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2023-11-01T19:19:01Z</dcterms:created>
  <dcterms:modified xsi:type="dcterms:W3CDTF">2023-11-01T23:23:29Z</dcterms:modified>
</cp:coreProperties>
</file>